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468" r:id="rId2"/>
    <p:sldId id="553" r:id="rId3"/>
    <p:sldId id="533" r:id="rId4"/>
    <p:sldId id="534" r:id="rId5"/>
    <p:sldId id="535" r:id="rId6"/>
    <p:sldId id="543" r:id="rId7"/>
    <p:sldId id="536" r:id="rId8"/>
    <p:sldId id="544" r:id="rId9"/>
    <p:sldId id="258" r:id="rId10"/>
    <p:sldId id="504" r:id="rId11"/>
    <p:sldId id="473" r:id="rId12"/>
    <p:sldId id="474" r:id="rId13"/>
    <p:sldId id="475" r:id="rId14"/>
    <p:sldId id="476" r:id="rId15"/>
    <p:sldId id="520" r:id="rId16"/>
    <p:sldId id="541" r:id="rId17"/>
    <p:sldId id="526" r:id="rId18"/>
    <p:sldId id="551" r:id="rId19"/>
    <p:sldId id="555" r:id="rId20"/>
    <p:sldId id="549" r:id="rId21"/>
    <p:sldId id="545" r:id="rId22"/>
    <p:sldId id="546" r:id="rId23"/>
    <p:sldId id="530" r:id="rId24"/>
    <p:sldId id="550" r:id="rId25"/>
    <p:sldId id="496" r:id="rId26"/>
    <p:sldId id="509" r:id="rId27"/>
    <p:sldId id="498" r:id="rId28"/>
    <p:sldId id="510" r:id="rId29"/>
    <p:sldId id="552" r:id="rId30"/>
    <p:sldId id="554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nctse dnctse" initials="dd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9"/>
    <a:srgbClr val="FC4A3F"/>
    <a:srgbClr val="DA3D2A"/>
    <a:srgbClr val="E5CAC1"/>
    <a:srgbClr val="C84A36"/>
    <a:srgbClr val="576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4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2"/>
    <p:restoredTop sz="92441"/>
  </p:normalViewPr>
  <p:slideViewPr>
    <p:cSldViewPr snapToGrid="0" snapToObjects="1">
      <p:cViewPr varScale="1">
        <p:scale>
          <a:sx n="74" d="100"/>
          <a:sy n="74" d="100"/>
        </p:scale>
        <p:origin x="192" y="728"/>
      </p:cViewPr>
      <p:guideLst/>
    </p:cSldViewPr>
  </p:slideViewPr>
  <p:outlineViewPr>
    <p:cViewPr>
      <p:scale>
        <a:sx n="33" d="100"/>
        <a:sy n="33" d="100"/>
      </p:scale>
      <p:origin x="0" y="-186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commentAuthors" Target="commentAuthor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38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5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31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7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27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hash connects different blocks.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A7C7A-9DC0-E54E-A8C2-B1E33DDBFE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9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4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can the adversary</a:t>
            </a:r>
            <a:r>
              <a:rPr lang="en-US" baseline="0" dirty="0"/>
              <a:t> start mining? Before or after the transaction enters into the ledger.?</a:t>
            </a:r>
          </a:p>
          <a:p>
            <a:r>
              <a:rPr lang="en-US" baseline="0" dirty="0"/>
              <a:t>VB: Before. The goal is the mine on the parent of the block that includes the </a:t>
            </a:r>
            <a:r>
              <a:rPr lang="en-US" baseline="0" dirty="0" err="1"/>
              <a:t>tx</a:t>
            </a:r>
            <a:r>
              <a:rPr lang="en-US" baseline="0" dirty="0"/>
              <a:t>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xmlns="" id="{C1576A74-73D2-2944-8729-A41D2F2C7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188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hash connects different blocks. </a:t>
            </a:r>
            <a:r>
              <a:rPr lang="en-US" dirty="0" err="1"/>
              <a:t>Securit</a:t>
            </a:r>
            <a:endParaRPr lang="en-US" dirty="0"/>
          </a:p>
          <a:p>
            <a:endParaRPr lang="en-US" dirty="0"/>
          </a:p>
          <a:p>
            <a:r>
              <a:rPr lang="en-US" dirty="0"/>
              <a:t>Operational capacity</a:t>
            </a:r>
            <a:r>
              <a:rPr lang="en-US" baseline="0" dirty="0"/>
              <a:t> --</a:t>
            </a:r>
            <a:r>
              <a:rPr lang="en-US" baseline="0" dirty="0">
                <a:sym typeface="Wingdings"/>
              </a:rPr>
              <a:t> bandwidth consumption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A7C7A-9DC0-E54E-A8C2-B1E33DDBFE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68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hash connects different blocks. </a:t>
            </a:r>
            <a:r>
              <a:rPr lang="en-US" dirty="0" err="1"/>
              <a:t>Securit</a:t>
            </a:r>
            <a:endParaRPr lang="en-US" dirty="0"/>
          </a:p>
          <a:p>
            <a:endParaRPr lang="en-US" dirty="0"/>
          </a:p>
          <a:p>
            <a:r>
              <a:rPr lang="en-US" dirty="0"/>
              <a:t>Operational capacity</a:t>
            </a:r>
            <a:r>
              <a:rPr lang="en-US" baseline="0" dirty="0"/>
              <a:t> --</a:t>
            </a:r>
            <a:r>
              <a:rPr lang="en-US" baseline="0" dirty="0">
                <a:sym typeface="Wingdings"/>
              </a:rPr>
              <a:t> bandwidth consumption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A7C7A-9DC0-E54E-A8C2-B1E33DDBFE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58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forking, we can have an imaginary</a:t>
            </a:r>
            <a:r>
              <a:rPr lang="en-US" baseline="0" dirty="0"/>
              <a:t> scenario where the chain grows very fast and shows the adversary can still not beat the honest nodes in the race.  This allows the audience to compare and contrast.</a:t>
            </a:r>
          </a:p>
          <a:p>
            <a:endParaRPr lang="en-US" baseline="0" dirty="0"/>
          </a:p>
          <a:p>
            <a:r>
              <a:rPr lang="en-US" baseline="0" dirty="0"/>
              <a:t>After GHOST </a:t>
            </a:r>
            <a:r>
              <a:rPr lang="en-US" baseline="0" dirty="0" err="1"/>
              <a:t>appsars</a:t>
            </a:r>
            <a:r>
              <a:rPr lang="en-US" baseline="0" dirty="0"/>
              <a:t>, can you make the entire tree appear again? Then I can briefly talk about how GHOST works.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247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 PSS Citation</a:t>
            </a:r>
          </a:p>
        </p:txBody>
      </p:sp>
    </p:spTree>
    <p:extLst>
      <p:ext uri="{BB962C8B-B14F-4D97-AF65-F5344CB8AC3E}">
        <p14:creationId xmlns:p14="http://schemas.microsoft.com/office/powerpoint/2010/main" val="1734719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 this and next slide.</a:t>
            </a:r>
          </a:p>
        </p:txBody>
      </p:sp>
    </p:spTree>
    <p:extLst>
      <p:ext uri="{BB962C8B-B14F-4D97-AF65-F5344CB8AC3E}">
        <p14:creationId xmlns:p14="http://schemas.microsoft.com/office/powerpoint/2010/main" val="1619813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 this and next slide.</a:t>
            </a:r>
          </a:p>
        </p:txBody>
      </p:sp>
    </p:spTree>
    <p:extLst>
      <p:ext uri="{BB962C8B-B14F-4D97-AF65-F5344CB8AC3E}">
        <p14:creationId xmlns:p14="http://schemas.microsoft.com/office/powerpoint/2010/main" val="988850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456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now answer 1: we can now scale up the number of voter</a:t>
            </a:r>
          </a:p>
          <a:p>
            <a:endParaRPr lang="en-US" baseline="0" dirty="0"/>
          </a:p>
          <a:p>
            <a:r>
              <a:rPr lang="en-US" baseline="0" dirty="0"/>
              <a:t>Define leader sequence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65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back to bitcoin latency-security</a:t>
            </a:r>
            <a:r>
              <a:rPr lang="en-US" baseline="0" dirty="0"/>
              <a:t> plot</a:t>
            </a:r>
          </a:p>
          <a:p>
            <a:endParaRPr lang="en-US" baseline="0" dirty="0"/>
          </a:p>
          <a:p>
            <a:r>
              <a:rPr lang="en-US" baseline="0" dirty="0"/>
              <a:t>Now we have slope C</a:t>
            </a:r>
          </a:p>
          <a:p>
            <a:endParaRPr lang="en-US" baseline="0" dirty="0"/>
          </a:p>
          <a:p>
            <a:r>
              <a:rPr lang="en-US" baseline="0" dirty="0"/>
              <a:t>So </a:t>
            </a:r>
            <a:r>
              <a:rPr lang="en-US" baseline="0" dirty="0" err="1"/>
              <a:t>stepp</a:t>
            </a:r>
            <a:r>
              <a:rPr lang="en-US" baseline="0" dirty="0"/>
              <a:t> that network delay becomes relevant</a:t>
            </a:r>
          </a:p>
          <a:p>
            <a:endParaRPr lang="en-US" baseline="0" dirty="0"/>
          </a:p>
          <a:p>
            <a:r>
              <a:rPr lang="en-US" baseline="0" dirty="0"/>
              <a:t>Intersection of the vertical and linear gives a good operating point</a:t>
            </a:r>
          </a:p>
          <a:p>
            <a:endParaRPr lang="en-US" baseline="0" dirty="0"/>
          </a:p>
          <a:p>
            <a:r>
              <a:rPr lang="en-US" baseline="0" dirty="0"/>
              <a:t>Error probability  exponentially small  in </a:t>
            </a:r>
            <a:r>
              <a:rPr lang="en-US" baseline="0" dirty="0" err="1"/>
              <a:t>exp</a:t>
            </a:r>
            <a:r>
              <a:rPr lang="en-US" baseline="0" dirty="0"/>
              <a:t>(-CD), latency order d</a:t>
            </a:r>
          </a:p>
          <a:p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9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1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Adversary presents two proposer blocks and garner the same number of votes. System cannot accept either one because a small of votes may be reverted. However, over a long latency, all votes are secured and now a consensus can be obtained. Eventual total ordering of all transactions is always possible. </a:t>
            </a:r>
          </a:p>
          <a:p>
            <a:endParaRPr lang="en-US" dirty="0"/>
          </a:p>
          <a:p>
            <a:r>
              <a:rPr lang="en-US" sz="2400" b="0" i="0" dirty="0">
                <a:effectLst/>
                <a:latin typeface="Avenir Roman"/>
                <a:ea typeface="Avenir Roman"/>
                <a:cs typeface="Avenir Roman"/>
                <a:sym typeface="Avenir Roman"/>
              </a:rPr>
              <a:t>We need to name the cat for transaction :D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88741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6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Triangle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Triangle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7" name="Title Text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iangle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Triangle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Triangle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Triangle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Image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itle Text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half" idx="13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quarter" idx="14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sz="quarter" idx="15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94BD7E-A111-6C41-B43A-5466D7092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1FF1F4-FEA5-504F-9C3D-F5B245405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A557B9-5E16-824D-86DE-80F705E3F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B159-2CAC-8144-89CA-7D722E640A6B}" type="datetimeFigureOut">
              <a:rPr lang="en-US" smtClean="0"/>
              <a:t>3/7/19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BA8A4A-B828-A74F-9BC8-BE3CF7300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DB6B6D-91B6-F447-A450-76C9922E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8079" y="9258300"/>
            <a:ext cx="395942" cy="379591"/>
          </a:xfrm>
        </p:spPr>
        <p:txBody>
          <a:bodyPr/>
          <a:lstStyle/>
          <a:p>
            <a:fld id="{F60C41D0-2B5B-714F-B3AD-149B0A312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0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riangle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7" r:id="rId4"/>
    <p:sldLayoutId id="2147483659" r:id="rId5"/>
    <p:sldLayoutId id="2147483660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10.png"/><Relationship Id="rId6" Type="http://schemas.openxmlformats.org/officeDocument/2006/relationships/image" Target="../media/image12.sv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10.png"/><Relationship Id="rId6" Type="http://schemas.openxmlformats.org/officeDocument/2006/relationships/image" Target="../media/image12.sv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30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1.jpeg"/><Relationship Id="rId5" Type="http://schemas.openxmlformats.org/officeDocument/2006/relationships/image" Target="../media/image19.png"/><Relationship Id="rId6" Type="http://schemas.openxmlformats.org/officeDocument/2006/relationships/image" Target="../media/image14.png"/><Relationship Id="rId7" Type="http://schemas.openxmlformats.org/officeDocument/2006/relationships/image" Target="../media/image22.jpg"/><Relationship Id="rId8" Type="http://schemas.openxmlformats.org/officeDocument/2006/relationships/image" Target="../media/image23.png"/><Relationship Id="rId9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0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5.jpg"/><Relationship Id="rId5" Type="http://schemas.openxmlformats.org/officeDocument/2006/relationships/image" Target="../media/image15.jpg"/><Relationship Id="rId6" Type="http://schemas.openxmlformats.org/officeDocument/2006/relationships/image" Target="../media/image19.png"/><Relationship Id="rId7" Type="http://schemas.openxmlformats.org/officeDocument/2006/relationships/image" Target="../media/image14.png"/><Relationship Id="rId8" Type="http://schemas.openxmlformats.org/officeDocument/2006/relationships/image" Target="../media/image22.jpg"/><Relationship Id="rId9" Type="http://schemas.openxmlformats.org/officeDocument/2006/relationships/image" Target="../media/image120.png"/><Relationship Id="rId10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0.png"/><Relationship Id="rId14" Type="http://schemas.openxmlformats.org/officeDocument/2006/relationships/image" Target="../media/image191.png"/><Relationship Id="rId15" Type="http://schemas.openxmlformats.org/officeDocument/2006/relationships/image" Target="../media/image27.tiff"/><Relationship Id="rId16" Type="http://schemas.openxmlformats.org/officeDocument/2006/relationships/image" Target="../media/image261.png"/><Relationship Id="rId17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tiff"/><Relationship Id="rId4" Type="http://schemas.openxmlformats.org/officeDocument/2006/relationships/image" Target="../media/image14.png"/><Relationship Id="rId6" Type="http://schemas.openxmlformats.org/officeDocument/2006/relationships/image" Target="../media/image140.png"/><Relationship Id="rId7" Type="http://schemas.openxmlformats.org/officeDocument/2006/relationships/image" Target="../media/image150.png"/><Relationship Id="rId8" Type="http://schemas.openxmlformats.org/officeDocument/2006/relationships/image" Target="../media/image160.png"/><Relationship Id="rId9" Type="http://schemas.openxmlformats.org/officeDocument/2006/relationships/image" Target="../media/image170.png"/><Relationship Id="rId10" Type="http://schemas.openxmlformats.org/officeDocument/2006/relationships/image" Target="../media/image18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eg"/><Relationship Id="rId3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0.png"/><Relationship Id="rId14" Type="http://schemas.openxmlformats.org/officeDocument/2006/relationships/image" Target="../media/image191.png"/><Relationship Id="rId15" Type="http://schemas.openxmlformats.org/officeDocument/2006/relationships/image" Target="../media/image27.tiff"/><Relationship Id="rId16" Type="http://schemas.openxmlformats.org/officeDocument/2006/relationships/image" Target="../media/image261.png"/><Relationship Id="rId17" Type="http://schemas.openxmlformats.org/officeDocument/2006/relationships/image" Target="../media/image28.png"/><Relationship Id="rId18" Type="http://schemas.openxmlformats.org/officeDocument/2006/relationships/image" Target="../media/image321.png"/><Relationship Id="rId19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tiff"/><Relationship Id="rId4" Type="http://schemas.openxmlformats.org/officeDocument/2006/relationships/image" Target="../media/image14.png"/><Relationship Id="rId6" Type="http://schemas.openxmlformats.org/officeDocument/2006/relationships/image" Target="../media/image140.png"/><Relationship Id="rId7" Type="http://schemas.openxmlformats.org/officeDocument/2006/relationships/image" Target="../media/image150.png"/><Relationship Id="rId8" Type="http://schemas.openxmlformats.org/officeDocument/2006/relationships/image" Target="../media/image160.png"/><Relationship Id="rId9" Type="http://schemas.openxmlformats.org/officeDocument/2006/relationships/image" Target="../media/image170.png"/><Relationship Id="rId10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15.jpg"/><Relationship Id="rId10" Type="http://schemas.openxmlformats.org/officeDocument/2006/relationships/image" Target="../media/image320.png"/><Relationship Id="rId8" Type="http://schemas.openxmlformats.org/officeDocument/2006/relationships/image" Target="../media/image350.png"/><Relationship Id="rId9" Type="http://schemas.openxmlformats.org/officeDocument/2006/relationships/image" Target="../media/image23.png"/><Relationship Id="rId11" Type="http://schemas.openxmlformats.org/officeDocument/2006/relationships/image" Target="../media/image24.jp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34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301.png"/><Relationship Id="rId5" Type="http://schemas.openxmlformats.org/officeDocument/2006/relationships/image" Target="../media/image310.png"/><Relationship Id="rId6" Type="http://schemas.openxmlformats.org/officeDocument/2006/relationships/image" Target="../media/image33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4" Type="http://schemas.openxmlformats.org/officeDocument/2006/relationships/image" Target="../media/image42.png"/><Relationship Id="rId5" Type="http://schemas.openxmlformats.org/officeDocument/2006/relationships/image" Target="../media/image28.png"/><Relationship Id="rId6" Type="http://schemas.openxmlformats.org/officeDocument/2006/relationships/image" Target="../media/image33.png"/><Relationship Id="rId7" Type="http://schemas.openxmlformats.org/officeDocument/2006/relationships/image" Target="../media/image321.png"/><Relationship Id="rId8" Type="http://schemas.openxmlformats.org/officeDocument/2006/relationships/image" Target="../media/image35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15.jp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he Road Less Traveled">
            <a:extLst>
              <a:ext uri="{FF2B5EF4-FFF2-40B4-BE49-F238E27FC236}">
                <a16:creationId xmlns:a16="http://schemas.microsoft.com/office/drawing/2014/main" xmlns="" id="{42EAF604-EF99-7B40-9836-73553B97F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96" y="424271"/>
            <a:ext cx="13004800" cy="241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Operating </a:t>
            </a:r>
            <a:r>
              <a:rPr lang="en-US" dirty="0" err="1"/>
              <a:t>Blockchains</a:t>
            </a:r>
            <a:r>
              <a:rPr lang="en-US" dirty="0"/>
              <a:t> Near </a:t>
            </a:r>
            <a:br>
              <a:rPr lang="en-US" dirty="0"/>
            </a:br>
            <a:r>
              <a:rPr lang="en-US" dirty="0"/>
              <a:t>Physical Limits</a:t>
            </a:r>
            <a:endParaRPr dirty="0"/>
          </a:p>
        </p:txBody>
      </p:sp>
      <p:sp>
        <p:nvSpPr>
          <p:cNvPr id="20" name="David Tse">
            <a:extLst>
              <a:ext uri="{FF2B5EF4-FFF2-40B4-BE49-F238E27FC236}">
                <a16:creationId xmlns:a16="http://schemas.microsoft.com/office/drawing/2014/main" xmlns="" id="{B45C5512-E07E-064A-B02F-19C3E86735E2}"/>
              </a:ext>
            </a:extLst>
          </p:cNvPr>
          <p:cNvSpPr/>
          <p:nvPr/>
        </p:nvSpPr>
        <p:spPr>
          <a:xfrm>
            <a:off x="4430815" y="2797888"/>
            <a:ext cx="4167808" cy="354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 algn="ctr"/>
            <a:r>
              <a:rPr dirty="0"/>
              <a:t>David Tse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EE 376a Guest Lecture</a:t>
            </a:r>
          </a:p>
          <a:p>
            <a:pPr algn="ctr"/>
            <a:r>
              <a:rPr lang="en-US" dirty="0"/>
              <a:t>March 7, 2019</a:t>
            </a:r>
          </a:p>
          <a:p>
            <a:pPr algn="ctr"/>
            <a:r>
              <a:rPr lang="en-US" dirty="0"/>
              <a:t> </a:t>
            </a:r>
          </a:p>
          <a:p>
            <a:pPr algn="ctr"/>
            <a:endParaRPr lang="en-US" dirty="0"/>
          </a:p>
          <a:p>
            <a:pPr algn="ctr"/>
            <a:endParaRPr dirty="0"/>
          </a:p>
        </p:txBody>
      </p:sp>
      <p:sp>
        <p:nvSpPr>
          <p:cNvPr id="21" name="David Tse">
            <a:extLst>
              <a:ext uri="{FF2B5EF4-FFF2-40B4-BE49-F238E27FC236}">
                <a16:creationId xmlns:a16="http://schemas.microsoft.com/office/drawing/2014/main" xmlns="" id="{3D2CEE7E-09F3-CB4F-BD88-EF868F92980F}"/>
              </a:ext>
            </a:extLst>
          </p:cNvPr>
          <p:cNvSpPr/>
          <p:nvPr/>
        </p:nvSpPr>
        <p:spPr>
          <a:xfrm>
            <a:off x="6438876" y="8093268"/>
            <a:ext cx="102657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 algn="ctr"/>
            <a:endParaRPr lang="en-US" sz="2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3D4DAAD6-17F4-0040-B806-674B8E74D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590" y="5007103"/>
            <a:ext cx="1511300" cy="2286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B3B8C352-BBB6-714B-B041-AA2D23D35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913" y="5044027"/>
            <a:ext cx="1856368" cy="2183193"/>
          </a:xfrm>
          <a:prstGeom prst="rect">
            <a:avLst/>
          </a:prstGeom>
        </p:spPr>
      </p:pic>
      <p:pic>
        <p:nvPicPr>
          <p:cNvPr id="24" name="PV.jpg" descr="PV.jpg">
            <a:extLst>
              <a:ext uri="{FF2B5EF4-FFF2-40B4-BE49-F238E27FC236}">
                <a16:creationId xmlns:a16="http://schemas.microsoft.com/office/drawing/2014/main" xmlns="" id="{62C65AD6-C570-FE41-9781-B1EDF60F1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79432" y="4953834"/>
            <a:ext cx="1567132" cy="2350697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0844E54-9D5F-844A-8FCC-DB0F2A3094FF}"/>
              </a:ext>
            </a:extLst>
          </p:cNvPr>
          <p:cNvSpPr txBox="1"/>
          <p:nvPr/>
        </p:nvSpPr>
        <p:spPr>
          <a:xfrm>
            <a:off x="3916878" y="7294919"/>
            <a:ext cx="2986395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Sreeram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Kannan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 smtClean="0"/>
              <a:t>U. Of Washington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201F396-DD45-0F40-8265-CA7BC77DFCC9}"/>
              </a:ext>
            </a:extLst>
          </p:cNvPr>
          <p:cNvSpPr txBox="1"/>
          <p:nvPr/>
        </p:nvSpPr>
        <p:spPr>
          <a:xfrm>
            <a:off x="7029595" y="7318244"/>
            <a:ext cx="1984518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Giulia 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Fanti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 smtClean="0"/>
              <a:t>CMU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DCDD4E6-9514-3342-93DA-965511CA1EAA}"/>
              </a:ext>
            </a:extLst>
          </p:cNvPr>
          <p:cNvSpPr txBox="1"/>
          <p:nvPr/>
        </p:nvSpPr>
        <p:spPr>
          <a:xfrm>
            <a:off x="9377680" y="7287466"/>
            <a:ext cx="317074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Pramod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kumimoji="0" lang="en-US" sz="2800" b="0" i="0" u="none" strike="noStrike" cap="none" spc="0" normalizeH="0" baseline="0" dirty="0" err="1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Viswanath</a:t>
            </a:r>
            <a:endParaRPr kumimoji="0" lang="en-US" sz="2800" b="0" i="0" u="none" strike="noStrike" cap="none" spc="0" normalizeH="0" baseline="0" dirty="0" smtClean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 smtClean="0"/>
              <a:t>UIUC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E9E1082-D978-0446-B5A8-D0DCE6FC9199}"/>
              </a:ext>
            </a:extLst>
          </p:cNvPr>
          <p:cNvGrpSpPr/>
          <p:nvPr/>
        </p:nvGrpSpPr>
        <p:grpSpPr>
          <a:xfrm>
            <a:off x="795821" y="5007103"/>
            <a:ext cx="2335576" cy="3244730"/>
            <a:chOff x="795821" y="5007103"/>
            <a:chExt cx="2335576" cy="32447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0753A947-C241-4B43-82C6-4992AE6EFB18}"/>
                </a:ext>
              </a:extLst>
            </p:cNvPr>
            <p:cNvSpPr txBox="1"/>
            <p:nvPr/>
          </p:nvSpPr>
          <p:spPr>
            <a:xfrm>
              <a:off x="795821" y="7287466"/>
              <a:ext cx="2335576" cy="964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spc="0" normalizeH="0" baseline="0" dirty="0" err="1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Vivek</a:t>
              </a:r>
              <a:r>
                <a: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 </a:t>
              </a:r>
              <a:r>
                <a:rPr kumimoji="0" lang="en-US" sz="2800" b="0" i="0" u="none" strike="noStrike" cap="none" spc="0" normalizeH="0" baseline="0" dirty="0" err="1" smtClean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Bagaria</a:t>
              </a:r>
              <a:endPara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 smtClean="0"/>
                <a:t>Stanford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B2711E48-53A2-B84F-AF14-A1792504D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0743" y="5007103"/>
              <a:ext cx="1887808" cy="2297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74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05031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Figure 1 of information theory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30625" y="2913172"/>
            <a:ext cx="11944435" cy="836732"/>
            <a:chOff x="685854" y="3647687"/>
            <a:chExt cx="11944435" cy="836732"/>
          </a:xfrm>
        </p:grpSpPr>
        <p:sp>
          <p:nvSpPr>
            <p:cNvPr id="5" name="Oval 4"/>
            <p:cNvSpPr/>
            <p:nvPr/>
          </p:nvSpPr>
          <p:spPr>
            <a:xfrm>
              <a:off x="5178230" y="3647687"/>
              <a:ext cx="2943225" cy="836732"/>
            </a:xfrm>
            <a:prstGeom prst="ellipse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rPr>
                <a:t>channel</a:t>
              </a: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sym typeface="Palatino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67326" y="3764061"/>
              <a:ext cx="2028825" cy="595035"/>
            </a:xfrm>
            <a:prstGeom prst="rect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uFillTx/>
                  <a:latin typeface="Palatino"/>
                  <a:ea typeface="Palatino"/>
                  <a:cs typeface="Palatino"/>
                  <a:sym typeface="Palatino"/>
                </a:rPr>
                <a:t>encoder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685854" y="4054776"/>
              <a:ext cx="897930" cy="6803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596151" y="4066050"/>
              <a:ext cx="1582079" cy="1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" name="Rectangle 9"/>
            <p:cNvSpPr/>
            <p:nvPr/>
          </p:nvSpPr>
          <p:spPr>
            <a:xfrm>
              <a:off x="9703534" y="3781912"/>
              <a:ext cx="2028825" cy="595035"/>
            </a:xfrm>
            <a:prstGeom prst="rect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uFillTx/>
                  <a:latin typeface="Palatino"/>
                  <a:ea typeface="Palatino"/>
                  <a:cs typeface="Palatino"/>
                  <a:sym typeface="Palatino"/>
                </a:rPr>
                <a:t>decoder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8121455" y="4061578"/>
              <a:ext cx="1582079" cy="1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1732359" y="4041288"/>
              <a:ext cx="897930" cy="6803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7" name="TextBox 16"/>
          <p:cNvSpPr txBox="1"/>
          <p:nvPr/>
        </p:nvSpPr>
        <p:spPr>
          <a:xfrm>
            <a:off x="482133" y="5864869"/>
            <a:ext cx="101838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What are the fundamental limits of performance?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2133" y="7230079"/>
            <a:ext cx="11475898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How do we design good encoder/</a:t>
            </a: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decoder to approach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the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limits?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695" y="2913172"/>
            <a:ext cx="11381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source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59424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07900" y="4800060"/>
            <a:ext cx="265297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- </a:t>
            </a:r>
            <a:r>
              <a:rPr kumimoji="0" lang="en-US" sz="2800" b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Harari</a:t>
            </a:r>
            <a:r>
              <a:rPr kumimoji="0" lang="en-US" sz="2800" b="0" i="1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, Sapiens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9402" y="2818255"/>
            <a:ext cx="10374635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“</a:t>
            </a:r>
            <a:r>
              <a:rPr kumimoji="0" lang="en-US" sz="3200" b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Sapiens rule the world, because we are the only animal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that can </a:t>
            </a:r>
            <a:r>
              <a:rPr kumimoji="0" lang="en-US" sz="3200" b="0" u="none" strike="noStrike" cap="none" spc="0" normalizeH="0" baseline="0" dirty="0">
                <a:ln>
                  <a:noFill/>
                </a:ln>
                <a:solidFill>
                  <a:srgbClr val="DA3D2A"/>
                </a:solidFill>
                <a:effectLst/>
                <a:uFillTx/>
                <a:sym typeface="Palatino"/>
              </a:rPr>
              <a:t>cooperate flexibly in large</a:t>
            </a:r>
            <a:r>
              <a:rPr kumimoji="0" lang="en-US" sz="3200" b="0" u="none" strike="noStrike" cap="none" spc="0" normalizeH="0" dirty="0">
                <a:ln>
                  <a:noFill/>
                </a:ln>
                <a:solidFill>
                  <a:srgbClr val="DA3D2A"/>
                </a:solidFill>
                <a:effectLst/>
                <a:uFillTx/>
                <a:sym typeface="Palatino"/>
              </a:rPr>
              <a:t> numbers</a:t>
            </a:r>
            <a:r>
              <a:rPr lang="en-US" sz="2800" dirty="0"/>
              <a:t>.”</a:t>
            </a:r>
            <a:endParaRPr kumimoji="0" lang="en-US" sz="2800" b="0" u="none" strike="noStrike" cap="none" spc="0" normalizeH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318" y="6129013"/>
            <a:ext cx="512480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Cooperation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requires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DA3D2A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trust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632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Trust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8F7F4"/>
              </a:clrFrom>
              <a:clrTo>
                <a:srgbClr val="F8F7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3192780"/>
            <a:ext cx="10058400" cy="2161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13899" y="5575598"/>
            <a:ext cx="352340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3200" dirty="0"/>
              <a:t>large-scale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en-US" sz="3200" dirty="0"/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3200" dirty="0"/>
              <a:t>decentralized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en-US" sz="3200" dirty="0"/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3200" dirty="0"/>
              <a:t>p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ermission-less</a:t>
            </a:r>
          </a:p>
        </p:txBody>
      </p:sp>
    </p:spTree>
    <p:extLst>
      <p:ext uri="{BB962C8B-B14F-4D97-AF65-F5344CB8AC3E}">
        <p14:creationId xmlns:p14="http://schemas.microsoft.com/office/powerpoint/2010/main" val="36704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breakthrough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22" y="2766374"/>
            <a:ext cx="10058400" cy="310644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532692" y="7208578"/>
            <a:ext cx="234198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err="1"/>
              <a:t>Blockchain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5309" y="7208578"/>
            <a:ext cx="301044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Proof-of-work</a:t>
            </a:r>
          </a:p>
        </p:txBody>
      </p:sp>
    </p:spTree>
    <p:extLst>
      <p:ext uri="{BB962C8B-B14F-4D97-AF65-F5344CB8AC3E}">
        <p14:creationId xmlns:p14="http://schemas.microsoft.com/office/powerpoint/2010/main" val="127152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60AC2BA-E3CB-7A43-B689-6F37034C97FE}"/>
              </a:ext>
            </a:extLst>
          </p:cNvPr>
          <p:cNvSpPr txBox="1"/>
          <p:nvPr/>
        </p:nvSpPr>
        <p:spPr>
          <a:xfrm>
            <a:off x="3013334" y="3206525"/>
            <a:ext cx="17745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Security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467620-1362-4C48-88F5-BAA7928C72ED}"/>
              </a:ext>
            </a:extLst>
          </p:cNvPr>
          <p:cNvSpPr txBox="1"/>
          <p:nvPr/>
        </p:nvSpPr>
        <p:spPr>
          <a:xfrm>
            <a:off x="5552851" y="3268081"/>
            <a:ext cx="232114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Throughput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26" name="Graphic 25" descr="Checkmark">
            <a:extLst>
              <a:ext uri="{FF2B5EF4-FFF2-40B4-BE49-F238E27FC236}">
                <a16:creationId xmlns:a16="http://schemas.microsoft.com/office/drawing/2014/main" xmlns="" id="{4CBB5D63-08D4-554C-91D1-41CCB4ED3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35632" y="4144638"/>
            <a:ext cx="822960" cy="822960"/>
          </a:xfrm>
          <a:prstGeom prst="rect">
            <a:avLst/>
          </a:prstGeom>
        </p:spPr>
      </p:pic>
      <p:pic>
        <p:nvPicPr>
          <p:cNvPr id="28" name="Graphic 27" descr="Close">
            <a:extLst>
              <a:ext uri="{FF2B5EF4-FFF2-40B4-BE49-F238E27FC236}">
                <a16:creationId xmlns:a16="http://schemas.microsoft.com/office/drawing/2014/main" xmlns="" id="{3C23B8A2-B2C6-E646-8E98-DD992FB0D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220988" y="4144638"/>
            <a:ext cx="822960" cy="822960"/>
          </a:xfrm>
          <a:prstGeom prst="rect">
            <a:avLst/>
          </a:prstGeom>
        </p:spPr>
      </p:pic>
      <p:pic>
        <p:nvPicPr>
          <p:cNvPr id="29" name="Graphic 28" descr="Close">
            <a:extLst>
              <a:ext uri="{FF2B5EF4-FFF2-40B4-BE49-F238E27FC236}">
                <a16:creationId xmlns:a16="http://schemas.microsoft.com/office/drawing/2014/main" xmlns="" id="{1697CBA6-E879-7448-A3DC-881BA8362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287221" y="4144638"/>
            <a:ext cx="822960" cy="82296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xmlns="" id="{2745DFFC-3628-5447-B3F3-183A0421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Bitcoin performance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EF8049A-516F-804F-A68E-68E49B5690C1}"/>
              </a:ext>
            </a:extLst>
          </p:cNvPr>
          <p:cNvSpPr/>
          <p:nvPr/>
        </p:nvSpPr>
        <p:spPr>
          <a:xfrm>
            <a:off x="828983" y="4289513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Bitcoin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F85F5469-B661-9B4B-80BF-781E12F6E32D}"/>
              </a:ext>
            </a:extLst>
          </p:cNvPr>
          <p:cNvCxnSpPr>
            <a:cxnSpLocks/>
          </p:cNvCxnSpPr>
          <p:nvPr/>
        </p:nvCxnSpPr>
        <p:spPr>
          <a:xfrm>
            <a:off x="726595" y="4101962"/>
            <a:ext cx="10606902" cy="0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C148C2B1-C0D0-794E-A23C-D4ED1DC875F0}"/>
              </a:ext>
            </a:extLst>
          </p:cNvPr>
          <p:cNvCxnSpPr>
            <a:cxnSpLocks/>
          </p:cNvCxnSpPr>
          <p:nvPr/>
        </p:nvCxnSpPr>
        <p:spPr>
          <a:xfrm>
            <a:off x="2627825" y="3236061"/>
            <a:ext cx="0" cy="2357804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674439C7-43AF-A147-B961-D77FD16DFF22}"/>
              </a:ext>
            </a:extLst>
          </p:cNvPr>
          <p:cNvCxnSpPr>
            <a:cxnSpLocks/>
          </p:cNvCxnSpPr>
          <p:nvPr/>
        </p:nvCxnSpPr>
        <p:spPr>
          <a:xfrm>
            <a:off x="5221563" y="3236061"/>
            <a:ext cx="0" cy="2357804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F47AA04C-F167-BD45-BDB6-BBACC7DE02E3}"/>
              </a:ext>
            </a:extLst>
          </p:cNvPr>
          <p:cNvCxnSpPr>
            <a:cxnSpLocks/>
          </p:cNvCxnSpPr>
          <p:nvPr/>
        </p:nvCxnSpPr>
        <p:spPr>
          <a:xfrm>
            <a:off x="8350896" y="3268081"/>
            <a:ext cx="0" cy="2357804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9540E415-81F9-9247-AE0A-30D9BEE53A35}"/>
              </a:ext>
            </a:extLst>
          </p:cNvPr>
          <p:cNvCxnSpPr>
            <a:cxnSpLocks/>
          </p:cNvCxnSpPr>
          <p:nvPr/>
        </p:nvCxnSpPr>
        <p:spPr>
          <a:xfrm>
            <a:off x="10905534" y="3236061"/>
            <a:ext cx="0" cy="2357804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TextBox 2"/>
          <p:cNvSpPr txBox="1"/>
          <p:nvPr/>
        </p:nvSpPr>
        <p:spPr>
          <a:xfrm>
            <a:off x="2627825" y="4884311"/>
            <a:ext cx="244137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50% adversary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9719" y="4884311"/>
            <a:ext cx="265617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5 transactions/s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13 </a:t>
            </a:r>
            <a:r>
              <a:rPr lang="en-US" sz="2800" dirty="0" err="1"/>
              <a:t>kbits</a:t>
            </a:r>
            <a:r>
              <a:rPr lang="en-US" sz="2800" dirty="0"/>
              <a:t>/s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83460" y="4935844"/>
            <a:ext cx="10163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hours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9FBBAE4-7203-4D47-82B0-800F06217151}"/>
              </a:ext>
            </a:extLst>
          </p:cNvPr>
          <p:cNvSpPr txBox="1"/>
          <p:nvPr/>
        </p:nvSpPr>
        <p:spPr>
          <a:xfrm>
            <a:off x="8365687" y="2991082"/>
            <a:ext cx="256159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Confirmation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Latency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72729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roup 88"/>
          <p:cNvGrpSpPr/>
          <p:nvPr/>
        </p:nvGrpSpPr>
        <p:grpSpPr>
          <a:xfrm>
            <a:off x="3982645" y="2682241"/>
            <a:ext cx="8274514" cy="4754881"/>
            <a:chOff x="0" y="0"/>
            <a:chExt cx="7757355" cy="4457700"/>
          </a:xfrm>
        </p:grpSpPr>
        <p:pic>
          <p:nvPicPr>
            <p:cNvPr id="345" name="Picture 89" descr="Picture 8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/>
            </a:blip>
            <a:srcRect l="2438" t="6651" r="2808" b="7084"/>
            <a:stretch>
              <a:fillRect/>
            </a:stretch>
          </p:blipFill>
          <p:spPr>
            <a:xfrm>
              <a:off x="-1" y="0"/>
              <a:ext cx="7757357" cy="4457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6" name="Picture 90" descr="Picture 9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12364" y="-1"/>
              <a:ext cx="645485" cy="645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7" name="Picture 92" descr="Picture 9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679014" y="3163597"/>
              <a:ext cx="645485" cy="645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Picture 93" descr="Picture 9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53526" y="573306"/>
              <a:ext cx="645485" cy="645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9" name="Picture 94" descr="Picture 9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664601" y="1647331"/>
              <a:ext cx="645485" cy="645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0" name="Picture 95" descr="Picture 95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869713" y="3653228"/>
              <a:ext cx="645485" cy="645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52" name="Arc 96"/>
          <p:cNvSpPr/>
          <p:nvPr/>
        </p:nvSpPr>
        <p:spPr>
          <a:xfrm rot="20395787">
            <a:off x="5803093" y="2715657"/>
            <a:ext cx="3971254" cy="2815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52" extrusionOk="0">
                <a:moveTo>
                  <a:pt x="0" y="234"/>
                </a:moveTo>
                <a:lnTo>
                  <a:pt x="0" y="234"/>
                </a:lnTo>
                <a:cubicBezTo>
                  <a:pt x="10244" y="-1448"/>
                  <a:pt x="19818" y="6106"/>
                  <a:pt x="21384" y="17106"/>
                </a:cubicBezTo>
                <a:cubicBezTo>
                  <a:pt x="21528" y="18114"/>
                  <a:pt x="21600" y="19132"/>
                  <a:pt x="21600" y="20152"/>
                </a:cubicBezTo>
              </a:path>
            </a:pathLst>
          </a:custGeom>
          <a:ln>
            <a:solidFill>
              <a:srgbClr val="000000"/>
            </a:solidFill>
            <a:miter/>
            <a:headEnd type="stealth"/>
            <a:tailEnd type="stealth"/>
          </a:ln>
        </p:spPr>
        <p:txBody>
          <a:bodyPr lIns="48767" rIns="48767" anchor="ctr"/>
          <a:lstStyle/>
          <a:p>
            <a:pPr algn="ctr" defTabSz="975390">
              <a:defRPr>
                <a:latin typeface="+mj-lt"/>
                <a:ea typeface="+mj-ea"/>
                <a:cs typeface="+mj-cs"/>
                <a:sym typeface="Calibri"/>
              </a:defRPr>
            </a:pPr>
            <a:endParaRPr sz="3840"/>
          </a:p>
        </p:txBody>
      </p:sp>
      <p:sp>
        <p:nvSpPr>
          <p:cNvPr id="353" name="TextBox 10"/>
          <p:cNvSpPr txBox="1"/>
          <p:nvPr/>
        </p:nvSpPr>
        <p:spPr>
          <a:xfrm>
            <a:off x="193185" y="3023277"/>
            <a:ext cx="3384642" cy="224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rIns="48767">
            <a:spAutoFit/>
          </a:bodyPr>
          <a:lstStyle/>
          <a:p>
            <a:pPr defTabSz="975390">
              <a:buSzPct val="100000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rPr sz="2800" dirty="0">
                <a:latin typeface="Palatino" charset="0"/>
                <a:ea typeface="Palatino" charset="0"/>
                <a:cs typeface="Palatino" charset="0"/>
              </a:rPr>
              <a:t>Network </a:t>
            </a:r>
            <a:r>
              <a:rPr lang="en-US" sz="2800" dirty="0">
                <a:latin typeface="Palatino" charset="0"/>
                <a:ea typeface="Palatino" charset="0"/>
                <a:cs typeface="Palatino" charset="0"/>
              </a:rPr>
              <a:t>capacity</a:t>
            </a:r>
            <a:r>
              <a:rPr sz="2800" dirty="0">
                <a:latin typeface="Palatino" charset="0"/>
                <a:ea typeface="Palatino" charset="0"/>
                <a:cs typeface="Palatino" charset="0"/>
              </a:rPr>
              <a:t> C</a:t>
            </a:r>
          </a:p>
          <a:p>
            <a:pPr marL="365771" indent="-365771" defTabSz="975390">
              <a:buSzPct val="100000"/>
              <a:buAutoNum type="arabicPeriod" startAt="2"/>
              <a:defRPr sz="2800">
                <a:latin typeface="+mj-lt"/>
                <a:ea typeface="+mj-ea"/>
                <a:cs typeface="+mj-cs"/>
                <a:sym typeface="Calibri"/>
              </a:defRPr>
            </a:pPr>
            <a:endParaRPr lang="en-US" sz="2800" dirty="0">
              <a:latin typeface="Palatino" charset="0"/>
              <a:ea typeface="Palatino" charset="0"/>
              <a:cs typeface="Palatino" charset="0"/>
            </a:endParaRPr>
          </a:p>
          <a:p>
            <a:pPr defTabSz="975390">
              <a:buSzPct val="100000"/>
              <a:defRPr sz="2800">
                <a:latin typeface="+mj-lt"/>
                <a:ea typeface="+mj-ea"/>
                <a:cs typeface="+mj-cs"/>
                <a:sym typeface="Calibri"/>
              </a:defRPr>
            </a:pPr>
            <a:endParaRPr lang="en-US" sz="2800" dirty="0">
              <a:latin typeface="Palatino" charset="0"/>
              <a:ea typeface="Palatino" charset="0"/>
              <a:cs typeface="Palatino" charset="0"/>
            </a:endParaRPr>
          </a:p>
          <a:p>
            <a:pPr defTabSz="975390">
              <a:buSzPct val="100000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rPr lang="en-US" sz="2800" dirty="0">
                <a:latin typeface="Palatino" charset="0"/>
                <a:ea typeface="Palatino" charset="0"/>
                <a:cs typeface="Palatino" charset="0"/>
              </a:rPr>
              <a:t>Speed-of-light</a:t>
            </a:r>
          </a:p>
          <a:p>
            <a:pPr defTabSz="975390">
              <a:buSzPct val="100000"/>
              <a:defRPr sz="2800">
                <a:latin typeface="+mj-lt"/>
                <a:ea typeface="+mj-ea"/>
                <a:cs typeface="+mj-cs"/>
                <a:sym typeface="Calibri"/>
              </a:defRPr>
            </a:pPr>
            <a:r>
              <a:rPr lang="en-US" sz="2800" dirty="0">
                <a:latin typeface="Palatino" charset="0"/>
                <a:ea typeface="Palatino" charset="0"/>
                <a:cs typeface="Palatino" charset="0"/>
              </a:rPr>
              <a:t>propagation delay D</a:t>
            </a:r>
            <a:endParaRPr sz="2800" dirty="0">
              <a:latin typeface="Palatino" charset="0"/>
              <a:ea typeface="Palatino" charset="0"/>
              <a:cs typeface="Palatino" charset="0"/>
            </a:endParaRPr>
          </a:p>
        </p:txBody>
      </p:sp>
      <p:sp>
        <p:nvSpPr>
          <p:cNvPr id="354" name="Rectangle 22"/>
          <p:cNvSpPr txBox="1"/>
          <p:nvPr/>
        </p:nvSpPr>
        <p:spPr>
          <a:xfrm>
            <a:off x="7839688" y="2638579"/>
            <a:ext cx="1592485" cy="552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rIns="48767">
            <a:spAutoFit/>
          </a:bodyPr>
          <a:lstStyle>
            <a:lvl1pPr defTabSz="914400">
              <a:defRPr sz="28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>
              <a:defRPr sz="1800"/>
            </a:pPr>
            <a:r>
              <a:rPr sz="2987" dirty="0" smtClean="0"/>
              <a:t>=</a:t>
            </a:r>
            <a:r>
              <a:rPr lang="en-US" sz="2987" dirty="0" smtClean="0"/>
              <a:t>1</a:t>
            </a:r>
            <a:r>
              <a:rPr sz="2987" dirty="0" smtClean="0"/>
              <a:t> </a:t>
            </a:r>
            <a:r>
              <a:rPr sz="2987" dirty="0"/>
              <a:t>sec</a:t>
            </a:r>
            <a:r>
              <a:rPr lang="en-US" sz="2987" dirty="0" smtClean="0"/>
              <a:t>ond</a:t>
            </a:r>
            <a:endParaRPr sz="2987" dirty="0"/>
          </a:p>
        </p:txBody>
      </p:sp>
      <p:grpSp>
        <p:nvGrpSpPr>
          <p:cNvPr id="359" name="Group 25"/>
          <p:cNvGrpSpPr/>
          <p:nvPr/>
        </p:nvGrpSpPr>
        <p:grpSpPr>
          <a:xfrm>
            <a:off x="6609085" y="5054600"/>
            <a:ext cx="3764279" cy="2453733"/>
            <a:chOff x="0" y="0"/>
            <a:chExt cx="3529010" cy="2300373"/>
          </a:xfrm>
        </p:grpSpPr>
        <p:sp>
          <p:nvSpPr>
            <p:cNvPr id="355" name="Freeform 24"/>
            <p:cNvSpPr/>
            <p:nvPr/>
          </p:nvSpPr>
          <p:spPr>
            <a:xfrm>
              <a:off x="33338" y="33338"/>
              <a:ext cx="3486151" cy="218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19017"/>
                  </a:moveTo>
                  <a:cubicBezTo>
                    <a:pt x="878" y="20262"/>
                    <a:pt x="1756" y="21506"/>
                    <a:pt x="2567" y="21553"/>
                  </a:cubicBezTo>
                  <a:cubicBezTo>
                    <a:pt x="3379" y="21600"/>
                    <a:pt x="3615" y="19698"/>
                    <a:pt x="4869" y="19299"/>
                  </a:cubicBezTo>
                  <a:cubicBezTo>
                    <a:pt x="6123" y="18900"/>
                    <a:pt x="7908" y="19722"/>
                    <a:pt x="10092" y="19158"/>
                  </a:cubicBezTo>
                  <a:cubicBezTo>
                    <a:pt x="12275" y="18595"/>
                    <a:pt x="16687" y="17491"/>
                    <a:pt x="17970" y="15918"/>
                  </a:cubicBezTo>
                  <a:cubicBezTo>
                    <a:pt x="19254" y="14345"/>
                    <a:pt x="17410" y="11481"/>
                    <a:pt x="17793" y="9720"/>
                  </a:cubicBezTo>
                  <a:cubicBezTo>
                    <a:pt x="18177" y="7959"/>
                    <a:pt x="19638" y="6973"/>
                    <a:pt x="20272" y="5353"/>
                  </a:cubicBezTo>
                  <a:cubicBezTo>
                    <a:pt x="20907" y="3733"/>
                    <a:pt x="21253" y="1867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48767" tIns="48767" rIns="48767" bIns="48767" numCol="1" anchor="ctr">
              <a:noAutofit/>
            </a:bodyPr>
            <a:lstStyle/>
            <a:p>
              <a:pPr algn="ctr" defTabSz="975390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3840"/>
            </a:p>
          </p:txBody>
        </p:sp>
        <p:sp>
          <p:nvSpPr>
            <p:cNvPr id="356" name="Freeform 98"/>
            <p:cNvSpPr/>
            <p:nvPr/>
          </p:nvSpPr>
          <p:spPr>
            <a:xfrm>
              <a:off x="28570" y="71434"/>
              <a:ext cx="3486151" cy="218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19017"/>
                  </a:moveTo>
                  <a:cubicBezTo>
                    <a:pt x="878" y="20262"/>
                    <a:pt x="1756" y="21506"/>
                    <a:pt x="2567" y="21553"/>
                  </a:cubicBezTo>
                  <a:cubicBezTo>
                    <a:pt x="3379" y="21600"/>
                    <a:pt x="3615" y="19698"/>
                    <a:pt x="4869" y="19299"/>
                  </a:cubicBezTo>
                  <a:cubicBezTo>
                    <a:pt x="6123" y="18900"/>
                    <a:pt x="7908" y="19722"/>
                    <a:pt x="10092" y="19158"/>
                  </a:cubicBezTo>
                  <a:cubicBezTo>
                    <a:pt x="12275" y="18595"/>
                    <a:pt x="16687" y="17491"/>
                    <a:pt x="17970" y="15918"/>
                  </a:cubicBezTo>
                  <a:cubicBezTo>
                    <a:pt x="19254" y="14345"/>
                    <a:pt x="17410" y="11481"/>
                    <a:pt x="17793" y="9720"/>
                  </a:cubicBezTo>
                  <a:cubicBezTo>
                    <a:pt x="18177" y="7959"/>
                    <a:pt x="19638" y="6973"/>
                    <a:pt x="20272" y="5353"/>
                  </a:cubicBezTo>
                  <a:cubicBezTo>
                    <a:pt x="20907" y="3733"/>
                    <a:pt x="21253" y="1867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48767" tIns="48767" rIns="48767" bIns="48767" numCol="1" anchor="ctr">
              <a:noAutofit/>
            </a:bodyPr>
            <a:lstStyle/>
            <a:p>
              <a:pPr algn="ctr" defTabSz="975390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3840"/>
            </a:p>
          </p:txBody>
        </p:sp>
        <p:sp>
          <p:nvSpPr>
            <p:cNvPr id="357" name="Freeform 99"/>
            <p:cNvSpPr/>
            <p:nvPr/>
          </p:nvSpPr>
          <p:spPr>
            <a:xfrm>
              <a:off x="-1" y="-1"/>
              <a:ext cx="3486151" cy="218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19017"/>
                  </a:moveTo>
                  <a:cubicBezTo>
                    <a:pt x="878" y="20262"/>
                    <a:pt x="1756" y="21506"/>
                    <a:pt x="2567" y="21553"/>
                  </a:cubicBezTo>
                  <a:cubicBezTo>
                    <a:pt x="3379" y="21600"/>
                    <a:pt x="3615" y="19698"/>
                    <a:pt x="4869" y="19299"/>
                  </a:cubicBezTo>
                  <a:cubicBezTo>
                    <a:pt x="6123" y="18900"/>
                    <a:pt x="7908" y="19722"/>
                    <a:pt x="10092" y="19158"/>
                  </a:cubicBezTo>
                  <a:cubicBezTo>
                    <a:pt x="12275" y="18595"/>
                    <a:pt x="16687" y="17491"/>
                    <a:pt x="17970" y="15918"/>
                  </a:cubicBezTo>
                  <a:cubicBezTo>
                    <a:pt x="19254" y="14345"/>
                    <a:pt x="17410" y="11481"/>
                    <a:pt x="17793" y="9720"/>
                  </a:cubicBezTo>
                  <a:cubicBezTo>
                    <a:pt x="18177" y="7959"/>
                    <a:pt x="19638" y="6973"/>
                    <a:pt x="20272" y="5353"/>
                  </a:cubicBezTo>
                  <a:cubicBezTo>
                    <a:pt x="20907" y="3733"/>
                    <a:pt x="21253" y="1867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48767" tIns="48767" rIns="48767" bIns="48767" numCol="1" anchor="ctr">
              <a:noAutofit/>
            </a:bodyPr>
            <a:lstStyle/>
            <a:p>
              <a:pPr algn="ctr" defTabSz="975390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3840"/>
            </a:p>
          </p:txBody>
        </p:sp>
        <p:sp>
          <p:nvSpPr>
            <p:cNvPr id="358" name="Freeform 100"/>
            <p:cNvSpPr/>
            <p:nvPr/>
          </p:nvSpPr>
          <p:spPr>
            <a:xfrm>
              <a:off x="42860" y="114299"/>
              <a:ext cx="3486151" cy="218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0" y="19017"/>
                  </a:moveTo>
                  <a:cubicBezTo>
                    <a:pt x="878" y="20262"/>
                    <a:pt x="1756" y="21506"/>
                    <a:pt x="2567" y="21553"/>
                  </a:cubicBezTo>
                  <a:cubicBezTo>
                    <a:pt x="3379" y="21600"/>
                    <a:pt x="3615" y="19698"/>
                    <a:pt x="4869" y="19299"/>
                  </a:cubicBezTo>
                  <a:cubicBezTo>
                    <a:pt x="6123" y="18900"/>
                    <a:pt x="7908" y="19722"/>
                    <a:pt x="10092" y="19158"/>
                  </a:cubicBezTo>
                  <a:cubicBezTo>
                    <a:pt x="12275" y="18595"/>
                    <a:pt x="16687" y="17491"/>
                    <a:pt x="17970" y="15918"/>
                  </a:cubicBezTo>
                  <a:cubicBezTo>
                    <a:pt x="19254" y="14345"/>
                    <a:pt x="17410" y="11481"/>
                    <a:pt x="17793" y="9720"/>
                  </a:cubicBezTo>
                  <a:cubicBezTo>
                    <a:pt x="18177" y="7959"/>
                    <a:pt x="19638" y="6973"/>
                    <a:pt x="20272" y="5353"/>
                  </a:cubicBezTo>
                  <a:cubicBezTo>
                    <a:pt x="20907" y="3733"/>
                    <a:pt x="21253" y="1867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48767" tIns="48767" rIns="48767" bIns="48767" numCol="1" anchor="ctr">
              <a:noAutofit/>
            </a:bodyPr>
            <a:lstStyle/>
            <a:p>
              <a:pPr algn="ctr" defTabSz="975390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sz="3840"/>
            </a:p>
          </p:txBody>
        </p:sp>
      </p:grpSp>
      <p:sp>
        <p:nvSpPr>
          <p:cNvPr id="360" name="Rectangle 101"/>
          <p:cNvSpPr txBox="1"/>
          <p:nvPr/>
        </p:nvSpPr>
        <p:spPr>
          <a:xfrm>
            <a:off x="7142535" y="6466212"/>
            <a:ext cx="1767213" cy="552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rIns="48767">
            <a:spAutoFit/>
          </a:bodyPr>
          <a:lstStyle/>
          <a:p>
            <a:pPr defTabSz="975390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 sz="2987" dirty="0"/>
              <a:t>=</a:t>
            </a:r>
            <a:r>
              <a:rPr sz="2560" dirty="0">
                <a:latin typeface="Cambria Math"/>
                <a:ea typeface="Cambria Math"/>
                <a:cs typeface="Cambria Math"/>
                <a:sym typeface="Cambria Math"/>
              </a:rPr>
              <a:t>20</a:t>
            </a:r>
            <a:r>
              <a:rPr lang="en-US" sz="2560" dirty="0">
                <a:latin typeface="Cambria Math"/>
                <a:ea typeface="Cambria Math"/>
                <a:cs typeface="Cambria Math"/>
                <a:sym typeface="Cambria Math"/>
              </a:rPr>
              <a:t>Mbits</a:t>
            </a:r>
            <a:r>
              <a:rPr sz="2560" dirty="0">
                <a:latin typeface="Cambria Math"/>
                <a:ea typeface="Cambria Math"/>
                <a:cs typeface="Cambria Math"/>
                <a:sym typeface="Cambria Math"/>
              </a:rPr>
              <a:t>/𝑠</a:t>
            </a:r>
            <a:endParaRPr sz="256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hangingPunct="1"/>
            <a:r>
              <a:rPr lang="en-US" dirty="0"/>
              <a:t>Physical Limits</a:t>
            </a:r>
          </a:p>
        </p:txBody>
      </p:sp>
    </p:spTree>
    <p:extLst>
      <p:ext uri="{BB962C8B-B14F-4D97-AF65-F5344CB8AC3E}">
        <p14:creationId xmlns:p14="http://schemas.microsoft.com/office/powerpoint/2010/main" val="187395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 animBg="1" advAuto="0"/>
      <p:bldP spid="354" grpId="0" animBg="1" advAuto="0"/>
      <p:bldP spid="359" grpId="0" animBg="1" advAuto="0"/>
      <p:bldP spid="360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60AC2BA-E3CB-7A43-B689-6F37034C97FE}"/>
              </a:ext>
            </a:extLst>
          </p:cNvPr>
          <p:cNvSpPr txBox="1"/>
          <p:nvPr/>
        </p:nvSpPr>
        <p:spPr>
          <a:xfrm>
            <a:off x="2774574" y="3237303"/>
            <a:ext cx="17745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Security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467620-1362-4C48-88F5-BAA7928C72ED}"/>
              </a:ext>
            </a:extLst>
          </p:cNvPr>
          <p:cNvSpPr txBox="1"/>
          <p:nvPr/>
        </p:nvSpPr>
        <p:spPr>
          <a:xfrm>
            <a:off x="5552851" y="3268081"/>
            <a:ext cx="232114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Throughput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9FBBAE4-7203-4D47-82B0-800F06217151}"/>
              </a:ext>
            </a:extLst>
          </p:cNvPr>
          <p:cNvSpPr txBox="1"/>
          <p:nvPr/>
        </p:nvSpPr>
        <p:spPr>
          <a:xfrm>
            <a:off x="8365687" y="2991082"/>
            <a:ext cx="256159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Confirmation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Latency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26" name="Graphic 25" descr="Checkmark">
            <a:extLst>
              <a:ext uri="{FF2B5EF4-FFF2-40B4-BE49-F238E27FC236}">
                <a16:creationId xmlns:a16="http://schemas.microsoft.com/office/drawing/2014/main" xmlns="" id="{4CBB5D63-08D4-554C-91D1-41CCB4ED3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35632" y="4144638"/>
            <a:ext cx="822960" cy="822960"/>
          </a:xfrm>
          <a:prstGeom prst="rect">
            <a:avLst/>
          </a:prstGeom>
        </p:spPr>
      </p:pic>
      <p:pic>
        <p:nvPicPr>
          <p:cNvPr id="28" name="Graphic 27" descr="Close">
            <a:extLst>
              <a:ext uri="{FF2B5EF4-FFF2-40B4-BE49-F238E27FC236}">
                <a16:creationId xmlns:a16="http://schemas.microsoft.com/office/drawing/2014/main" xmlns="" id="{3C23B8A2-B2C6-E646-8E98-DD992FB0D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220988" y="4144638"/>
            <a:ext cx="822960" cy="822960"/>
          </a:xfrm>
          <a:prstGeom prst="rect">
            <a:avLst/>
          </a:prstGeom>
        </p:spPr>
      </p:pic>
      <p:pic>
        <p:nvPicPr>
          <p:cNvPr id="29" name="Graphic 28" descr="Close">
            <a:extLst>
              <a:ext uri="{FF2B5EF4-FFF2-40B4-BE49-F238E27FC236}">
                <a16:creationId xmlns:a16="http://schemas.microsoft.com/office/drawing/2014/main" xmlns="" id="{1697CBA6-E879-7448-A3DC-881BA8362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287221" y="4144638"/>
            <a:ext cx="822960" cy="82296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xmlns="" id="{2745DFFC-3628-5447-B3F3-183A0421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Operating near physical limits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EF8049A-516F-804F-A68E-68E49B5690C1}"/>
              </a:ext>
            </a:extLst>
          </p:cNvPr>
          <p:cNvSpPr/>
          <p:nvPr/>
        </p:nvSpPr>
        <p:spPr>
          <a:xfrm>
            <a:off x="828983" y="4289513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Bitcoin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F85F5469-B661-9B4B-80BF-781E12F6E32D}"/>
              </a:ext>
            </a:extLst>
          </p:cNvPr>
          <p:cNvCxnSpPr>
            <a:cxnSpLocks/>
          </p:cNvCxnSpPr>
          <p:nvPr/>
        </p:nvCxnSpPr>
        <p:spPr>
          <a:xfrm>
            <a:off x="726595" y="4101962"/>
            <a:ext cx="10606902" cy="0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C148C2B1-C0D0-794E-A23C-D4ED1DC875F0}"/>
              </a:ext>
            </a:extLst>
          </p:cNvPr>
          <p:cNvCxnSpPr>
            <a:cxnSpLocks/>
          </p:cNvCxnSpPr>
          <p:nvPr/>
        </p:nvCxnSpPr>
        <p:spPr>
          <a:xfrm>
            <a:off x="2627825" y="3236061"/>
            <a:ext cx="0" cy="3999208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674439C7-43AF-A147-B961-D77FD16DFF22}"/>
              </a:ext>
            </a:extLst>
          </p:cNvPr>
          <p:cNvCxnSpPr>
            <a:cxnSpLocks/>
          </p:cNvCxnSpPr>
          <p:nvPr/>
        </p:nvCxnSpPr>
        <p:spPr>
          <a:xfrm flipH="1">
            <a:off x="5212905" y="3236061"/>
            <a:ext cx="8658" cy="4335171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F47AA04C-F167-BD45-BDB6-BBACC7DE02E3}"/>
              </a:ext>
            </a:extLst>
          </p:cNvPr>
          <p:cNvCxnSpPr>
            <a:cxnSpLocks/>
          </p:cNvCxnSpPr>
          <p:nvPr/>
        </p:nvCxnSpPr>
        <p:spPr>
          <a:xfrm flipH="1">
            <a:off x="8253984" y="3268081"/>
            <a:ext cx="96912" cy="4169039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9540E415-81F9-9247-AE0A-30D9BEE53A35}"/>
              </a:ext>
            </a:extLst>
          </p:cNvPr>
          <p:cNvCxnSpPr>
            <a:cxnSpLocks/>
          </p:cNvCxnSpPr>
          <p:nvPr/>
        </p:nvCxnSpPr>
        <p:spPr>
          <a:xfrm flipH="1">
            <a:off x="10850880" y="3236061"/>
            <a:ext cx="54654" cy="3999208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540000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xmlns="" id="{DF7C5C10-D3BE-C240-A8DF-A0478E59C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35632" y="5934856"/>
            <a:ext cx="822960" cy="8229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0EC1C96-A155-2847-BC13-DE99D8BF02BF}"/>
              </a:ext>
            </a:extLst>
          </p:cNvPr>
          <p:cNvSpPr/>
          <p:nvPr/>
        </p:nvSpPr>
        <p:spPr>
          <a:xfrm>
            <a:off x="828983" y="5823217"/>
            <a:ext cx="13837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Prism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0292286F-DE42-924E-9A65-7BF9F231FB29}"/>
              </a:ext>
            </a:extLst>
          </p:cNvPr>
          <p:cNvCxnSpPr>
            <a:cxnSpLocks/>
          </p:cNvCxnSpPr>
          <p:nvPr/>
        </p:nvCxnSpPr>
        <p:spPr>
          <a:xfrm>
            <a:off x="726595" y="5787248"/>
            <a:ext cx="10606902" cy="0"/>
          </a:xfrm>
          <a:prstGeom prst="line">
            <a:avLst/>
          </a:prstGeom>
          <a:noFill/>
          <a:ln w="25400" cap="flat"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48000">
                  <a:schemeClr val="tx1">
                    <a:lumMod val="60000"/>
                    <a:lumOff val="4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  <a:lin ang="0" scaled="0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Graphic 24" descr="Checkmark">
            <a:extLst>
              <a:ext uri="{FF2B5EF4-FFF2-40B4-BE49-F238E27FC236}">
                <a16:creationId xmlns:a16="http://schemas.microsoft.com/office/drawing/2014/main" xmlns="" id="{FF0261B6-ACC1-384D-9105-91A2131CC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01945" y="5852615"/>
            <a:ext cx="822960" cy="822960"/>
          </a:xfrm>
          <a:prstGeom prst="rect">
            <a:avLst/>
          </a:prstGeom>
        </p:spPr>
      </p:pic>
      <p:pic>
        <p:nvPicPr>
          <p:cNvPr id="34" name="Graphic 33" descr="Checkmark">
            <a:extLst>
              <a:ext uri="{FF2B5EF4-FFF2-40B4-BE49-F238E27FC236}">
                <a16:creationId xmlns:a16="http://schemas.microsoft.com/office/drawing/2014/main" xmlns="" id="{2B74641C-71AA-B840-88AE-F04AFDE64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41516" y="5865840"/>
            <a:ext cx="822960" cy="8229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71531" y="6701790"/>
            <a:ext cx="244137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50% adversary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7825" y="4884311"/>
            <a:ext cx="244137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50% adversary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83460" y="4935844"/>
            <a:ext cx="10163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hours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71660" y="6701790"/>
            <a:ext cx="66524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~ 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16980" y="6726174"/>
            <a:ext cx="68768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~ 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69719" y="4884311"/>
            <a:ext cx="265617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5 transactions/s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10’s </a:t>
            </a:r>
            <a:r>
              <a:rPr lang="en-US" sz="2800" dirty="0" err="1"/>
              <a:t>kbits</a:t>
            </a:r>
            <a:r>
              <a:rPr lang="en-US" sz="2800" dirty="0"/>
              <a:t>/s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06813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5DA0168-3664-1C48-8ADA-06FFCE0C421C}"/>
              </a:ext>
            </a:extLst>
          </p:cNvPr>
          <p:cNvGrpSpPr/>
          <p:nvPr/>
        </p:nvGrpSpPr>
        <p:grpSpPr>
          <a:xfrm>
            <a:off x="1910107" y="3588344"/>
            <a:ext cx="224419" cy="4349013"/>
            <a:chOff x="1910107" y="3588344"/>
            <a:chExt cx="224419" cy="4349013"/>
          </a:xfrm>
        </p:grpSpPr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xmlns="" id="{7F343E08-232C-CC4E-A60B-0DDC0225AF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3588344"/>
              <a:ext cx="224419" cy="1063666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xmlns="" id="{F3897032-D252-4B40-9D8F-47A4051851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4695367"/>
              <a:ext cx="224419" cy="106366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xmlns="" id="{286AA3BA-2366-5640-B3F5-F571633E1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5774129"/>
              <a:ext cx="224419" cy="1063666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xmlns="" id="{3FF4CC92-C4B3-8B4D-99C6-E7F52BC1B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1"/>
            <a:stretch/>
          </p:blipFill>
          <p:spPr>
            <a:xfrm>
              <a:off x="1910107" y="6873691"/>
              <a:ext cx="224419" cy="1063666"/>
            </a:xfrm>
            <a:prstGeom prst="rect">
              <a:avLst/>
            </a:prstGeom>
          </p:spPr>
        </p:pic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xmlns="" id="{72C74EF6-ED7E-DD4B-90B0-5FC9EBE1F945}"/>
              </a:ext>
            </a:extLst>
          </p:cNvPr>
          <p:cNvCxnSpPr>
            <a:cxnSpLocks/>
          </p:cNvCxnSpPr>
          <p:nvPr/>
        </p:nvCxnSpPr>
        <p:spPr>
          <a:xfrm flipV="1">
            <a:off x="2503272" y="7119413"/>
            <a:ext cx="0" cy="585216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xmlns="" id="{8C443D40-1758-4344-B95C-EE0F9799E016}"/>
              </a:ext>
            </a:extLst>
          </p:cNvPr>
          <p:cNvSpPr/>
          <p:nvPr/>
        </p:nvSpPr>
        <p:spPr>
          <a:xfrm>
            <a:off x="4798704" y="7431043"/>
            <a:ext cx="1554480" cy="1097280"/>
          </a:xfrm>
          <a:prstGeom prst="roundRect">
            <a:avLst/>
          </a:prstGeom>
          <a:solidFill>
            <a:srgbClr val="E5CAC1"/>
          </a:solidFill>
          <a:ln w="508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xmlns="" id="{FA2353CB-FD7C-B74B-ACBC-3F2E9854C4E2}"/>
              </a:ext>
            </a:extLst>
          </p:cNvPr>
          <p:cNvSpPr/>
          <p:nvPr/>
        </p:nvSpPr>
        <p:spPr>
          <a:xfrm>
            <a:off x="4798704" y="7432274"/>
            <a:ext cx="1554480" cy="1097280"/>
          </a:xfrm>
          <a:prstGeom prst="roundRect">
            <a:avLst/>
          </a:prstGeom>
          <a:solidFill>
            <a:srgbClr val="E5CAC1">
              <a:alpha val="30000"/>
            </a:srgbClr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xmlns="" id="{88ADE71C-402E-D942-A882-B8A9AFA5CF26}"/>
              </a:ext>
            </a:extLst>
          </p:cNvPr>
          <p:cNvSpPr/>
          <p:nvPr/>
        </p:nvSpPr>
        <p:spPr>
          <a:xfrm>
            <a:off x="4798704" y="7427465"/>
            <a:ext cx="1554480" cy="1097280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7764BC7-6D34-A149-BA55-928D6E32F3CB}"/>
              </a:ext>
            </a:extLst>
          </p:cNvPr>
          <p:cNvSpPr txBox="1"/>
          <p:nvPr/>
        </p:nvSpPr>
        <p:spPr>
          <a:xfrm>
            <a:off x="2023990" y="6865497"/>
            <a:ext cx="9926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/>
                </a:solidFill>
              </a:rPr>
              <a:t>^89$%!0x0x1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C935AF89-CFA5-634F-BCDA-D899ADF2CB19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D25A9969-FB40-F949-B575-47715ED79967}"/>
              </a:ext>
            </a:extLst>
          </p:cNvPr>
          <p:cNvSpPr/>
          <p:nvPr/>
        </p:nvSpPr>
        <p:spPr>
          <a:xfrm>
            <a:off x="2097608" y="5483935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D1155A84-035C-FE44-833D-2A89C930BD9D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B6C898D7-BFB8-5E41-8040-32101EF34560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flipH="1" flipV="1">
            <a:off x="2493024" y="4965560"/>
            <a:ext cx="1" cy="518375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8E7B9DD4-B19F-D04A-BC22-A1F7DC59716E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2493024" y="602433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0C45AAA4-2CD2-5149-A9E3-5F8AB5A031D1}"/>
              </a:ext>
            </a:extLst>
          </p:cNvPr>
          <p:cNvSpPr/>
          <p:nvPr/>
        </p:nvSpPr>
        <p:spPr>
          <a:xfrm>
            <a:off x="2097607" y="4425158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E1A54472-20C7-A840-B20D-2188655A9FF2}"/>
              </a:ext>
            </a:extLst>
          </p:cNvPr>
          <p:cNvSpPr/>
          <p:nvPr/>
        </p:nvSpPr>
        <p:spPr>
          <a:xfrm>
            <a:off x="2097608" y="657901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60B9979-560F-7942-AC2E-50ABDDA37A2A}"/>
              </a:ext>
            </a:extLst>
          </p:cNvPr>
          <p:cNvSpPr/>
          <p:nvPr/>
        </p:nvSpPr>
        <p:spPr>
          <a:xfrm>
            <a:off x="1554358" y="2638597"/>
            <a:ext cx="1922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/>
              <a:t>Blockchain</a:t>
            </a:r>
            <a:endParaRPr lang="en-US" sz="28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E466A9D9-C20B-F849-AB0B-FBAF034D900D}"/>
              </a:ext>
            </a:extLst>
          </p:cNvPr>
          <p:cNvGrpSpPr/>
          <p:nvPr/>
        </p:nvGrpSpPr>
        <p:grpSpPr>
          <a:xfrm>
            <a:off x="4829992" y="7589520"/>
            <a:ext cx="1316662" cy="484601"/>
            <a:chOff x="4441971" y="2908142"/>
            <a:chExt cx="1320517" cy="50606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xmlns="" id="{8B6EC09D-D349-7844-AF87-B8D44B7CB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4441971" y="2917490"/>
              <a:ext cx="431836" cy="496712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592386BC-9C8B-A946-B2C1-B6C242AC5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4919716" y="2908142"/>
              <a:ext cx="431836" cy="496712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xmlns="" id="{7679D1C1-4EA4-3240-8D59-3ECCC8208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330652" y="2917490"/>
              <a:ext cx="431836" cy="496712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83F544D-430A-FE44-9BF5-09066BFBF078}"/>
              </a:ext>
            </a:extLst>
          </p:cNvPr>
          <p:cNvSpPr txBox="1"/>
          <p:nvPr/>
        </p:nvSpPr>
        <p:spPr>
          <a:xfrm>
            <a:off x="2029949" y="6920247"/>
            <a:ext cx="9926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000074984985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A244FE7B-8735-E549-B339-B271492E9042}"/>
              </a:ext>
            </a:extLst>
          </p:cNvPr>
          <p:cNvSpPr txBox="1"/>
          <p:nvPr/>
        </p:nvSpPr>
        <p:spPr>
          <a:xfrm>
            <a:off x="2029968" y="6919126"/>
            <a:ext cx="9926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</a:schemeClr>
                </a:solidFill>
              </a:rPr>
              <a:t>000074984985</a:t>
            </a:r>
          </a:p>
          <a:p>
            <a:endParaRPr lang="en-US" sz="105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105F0F2-6B0B-4742-B67A-D6D6C0C31EEC}"/>
              </a:ext>
            </a:extLst>
          </p:cNvPr>
          <p:cNvSpPr txBox="1"/>
          <p:nvPr/>
        </p:nvSpPr>
        <p:spPr>
          <a:xfrm>
            <a:off x="4828032" y="7456122"/>
            <a:ext cx="1521419" cy="56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000074984985</a:t>
            </a:r>
          </a:p>
          <a:p>
            <a:endParaRPr lang="en-US" sz="1493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105EC1F4-4DBE-7E4D-9292-1B61EEA9AEE8}"/>
              </a:ext>
            </a:extLst>
          </p:cNvPr>
          <p:cNvSpPr txBox="1"/>
          <p:nvPr/>
        </p:nvSpPr>
        <p:spPr>
          <a:xfrm>
            <a:off x="4928494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24162534567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1755754F-177E-7746-A4DE-D73F3CB36879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39478358989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C049FA4-6E2D-3149-8711-779A13DE43D3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02948734898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DC6C113-A60F-4D43-9B69-A7EAD41D0DF0}"/>
              </a:ext>
            </a:extLst>
          </p:cNvPr>
          <p:cNvSpPr txBox="1"/>
          <p:nvPr/>
        </p:nvSpPr>
        <p:spPr>
          <a:xfrm>
            <a:off x="4928616" y="8008337"/>
            <a:ext cx="1310048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47895743895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25A03E08-BD35-D142-A674-EEE3F7512D0F}"/>
              </a:ext>
            </a:extLst>
          </p:cNvPr>
          <p:cNvSpPr txBox="1"/>
          <p:nvPr/>
        </p:nvSpPr>
        <p:spPr>
          <a:xfrm>
            <a:off x="4928616" y="8008337"/>
            <a:ext cx="1310048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18739847932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EBDC9E2-8A22-F144-88C9-5F775091EBEA}"/>
              </a:ext>
            </a:extLst>
          </p:cNvPr>
          <p:cNvSpPr txBox="1"/>
          <p:nvPr/>
        </p:nvSpPr>
        <p:spPr>
          <a:xfrm>
            <a:off x="10087331" y="7848653"/>
            <a:ext cx="30777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BEBCF78A-B863-6945-9682-F0DCB2F1ED33}"/>
                  </a:ext>
                </a:extLst>
              </p:cNvPr>
              <p:cNvSpPr txBox="1"/>
              <p:nvPr/>
            </p:nvSpPr>
            <p:spPr>
              <a:xfrm>
                <a:off x="7352208" y="7337095"/>
                <a:ext cx="5631478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Hash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𝑃𝑟𝑒𝑣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𝑇𝑥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𝑛𝑜𝑛𝑐𝑒</m:t>
                        </m:r>
                      </m:e>
                    </m:d>
                    <m:r>
                      <a:rPr kumimoji="0" lang="en-US" sz="28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&lt;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threshold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EBCF78A-B863-6945-9682-F0DCB2F1E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208" y="7337095"/>
                <a:ext cx="5631478" cy="533479"/>
              </a:xfrm>
              <a:prstGeom prst="rect">
                <a:avLst/>
              </a:prstGeom>
              <a:blipFill rotWithShape="0">
                <a:blip r:embed="rId5"/>
                <a:stretch>
                  <a:fillRect l="-2922" t="-11494" r="-2056" b="-3103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677D25E4-33E3-1147-9280-E5558964D347}"/>
              </a:ext>
            </a:extLst>
          </p:cNvPr>
          <p:cNvGrpSpPr/>
          <p:nvPr/>
        </p:nvGrpSpPr>
        <p:grpSpPr>
          <a:xfrm>
            <a:off x="2908937" y="7449248"/>
            <a:ext cx="1933546" cy="1060768"/>
            <a:chOff x="2839622" y="4078120"/>
            <a:chExt cx="1933546" cy="1060768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xmlns="" id="{27A8E324-66A8-FB46-9782-83804B13E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9622" y="4078120"/>
              <a:ext cx="1933546" cy="263869"/>
            </a:xfrm>
            <a:prstGeom prst="line">
              <a:avLst/>
            </a:prstGeom>
            <a:noFill/>
            <a:ln w="25400" cap="flat">
              <a:solidFill>
                <a:schemeClr val="tx1">
                  <a:lumMod val="60000"/>
                  <a:lumOff val="40000"/>
                </a:schemeClr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43E83019-D7C6-744F-BAAD-0C886E0D0A2F}"/>
                </a:ext>
              </a:extLst>
            </p:cNvPr>
            <p:cNvCxnSpPr>
              <a:cxnSpLocks/>
            </p:cNvCxnSpPr>
            <p:nvPr/>
          </p:nvCxnSpPr>
          <p:spPr>
            <a:xfrm>
              <a:off x="2849971" y="4864568"/>
              <a:ext cx="1920240" cy="274320"/>
            </a:xfrm>
            <a:prstGeom prst="line">
              <a:avLst/>
            </a:prstGeom>
            <a:noFill/>
            <a:ln w="25400" cap="flat">
              <a:solidFill>
                <a:schemeClr val="tx1">
                  <a:lumMod val="60000"/>
                  <a:lumOff val="40000"/>
                </a:schemeClr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C8F7F651-D893-C046-8AD6-DA0E411DB414}"/>
              </a:ext>
            </a:extLst>
          </p:cNvPr>
          <p:cNvSpPr/>
          <p:nvPr/>
        </p:nvSpPr>
        <p:spPr>
          <a:xfrm>
            <a:off x="3988195" y="8707457"/>
            <a:ext cx="3066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Mining new block</a:t>
            </a:r>
          </a:p>
        </p:txBody>
      </p: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Ledger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9B26E5F6-741F-194F-8C0A-F43C916BE8F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87" y="3458678"/>
            <a:ext cx="833717" cy="84729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30950" y="4412946"/>
            <a:ext cx="998432" cy="582407"/>
            <a:chOff x="926403" y="4277161"/>
            <a:chExt cx="998432" cy="582407"/>
          </a:xfrm>
        </p:grpSpPr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xmlns="" id="{66D3B66C-FC71-794D-8F91-A3C31C79E673}"/>
                </a:ext>
              </a:extLst>
            </p:cNvPr>
            <p:cNvSpPr/>
            <p:nvPr/>
          </p:nvSpPr>
          <p:spPr>
            <a:xfrm>
              <a:off x="992800" y="4277161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2835443D-9947-2049-A068-815280470282}"/>
                </a:ext>
              </a:extLst>
            </p:cNvPr>
            <p:cNvSpPr txBox="1"/>
            <p:nvPr/>
          </p:nvSpPr>
          <p:spPr>
            <a:xfrm>
              <a:off x="932178" y="4289538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083207594000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C1D134EA-BB03-F64A-B372-7B6AEADEC803}"/>
                </a:ext>
              </a:extLst>
            </p:cNvPr>
            <p:cNvSpPr txBox="1"/>
            <p:nvPr/>
          </p:nvSpPr>
          <p:spPr>
            <a:xfrm>
              <a:off x="926403" y="4613347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000015473998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D68CBECA-0730-F448-B66E-E7AFF8FB8C17}"/>
              </a:ext>
            </a:extLst>
          </p:cNvPr>
          <p:cNvGrpSpPr/>
          <p:nvPr/>
        </p:nvGrpSpPr>
        <p:grpSpPr>
          <a:xfrm>
            <a:off x="1164661" y="4412946"/>
            <a:ext cx="723399" cy="521921"/>
            <a:chOff x="779894" y="4321218"/>
            <a:chExt cx="953521" cy="65126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32117341-0CE8-9E4D-AAE9-8E737F2BA2B0}"/>
                </a:ext>
              </a:extLst>
            </p:cNvPr>
            <p:cNvCxnSpPr/>
            <p:nvPr/>
          </p:nvCxnSpPr>
          <p:spPr>
            <a:xfrm flipH="1">
              <a:off x="819015" y="4321218"/>
              <a:ext cx="914400" cy="640080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8982F684-02E7-A54A-95B3-65994511863F}"/>
                </a:ext>
              </a:extLst>
            </p:cNvPr>
            <p:cNvCxnSpPr>
              <a:cxnSpLocks/>
            </p:cNvCxnSpPr>
            <p:nvPr/>
          </p:nvCxnSpPr>
          <p:spPr>
            <a:xfrm>
              <a:off x="779894" y="4332403"/>
              <a:ext cx="914400" cy="640080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A911D192-1113-DD4C-B09C-AE0B8B7FFCFC}"/>
              </a:ext>
            </a:extLst>
          </p:cNvPr>
          <p:cNvGrpSpPr/>
          <p:nvPr/>
        </p:nvGrpSpPr>
        <p:grpSpPr>
          <a:xfrm>
            <a:off x="2019191" y="3639175"/>
            <a:ext cx="1017915" cy="4644119"/>
            <a:chOff x="2019191" y="3639175"/>
            <a:chExt cx="1017915" cy="464411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A18F98C0-8374-3F4E-A6B8-9A9898A5B3AF}"/>
                </a:ext>
              </a:extLst>
            </p:cNvPr>
            <p:cNvSpPr txBox="1"/>
            <p:nvPr/>
          </p:nvSpPr>
          <p:spPr>
            <a:xfrm>
              <a:off x="2019191" y="4401687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083207594000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A594A06E-9A4A-6349-BCEC-1294FF1399FC}"/>
                </a:ext>
              </a:extLst>
            </p:cNvPr>
            <p:cNvSpPr txBox="1"/>
            <p:nvPr/>
          </p:nvSpPr>
          <p:spPr>
            <a:xfrm>
              <a:off x="2020683" y="4738014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000097380089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A7D7238D-BED2-1048-83BE-A38068CC805B}"/>
                </a:ext>
              </a:extLst>
            </p:cNvPr>
            <p:cNvSpPr txBox="1"/>
            <p:nvPr/>
          </p:nvSpPr>
          <p:spPr>
            <a:xfrm>
              <a:off x="2020998" y="5504812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000097380089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92E0A8E5-EA58-3C41-A49B-C8A13B16E8FD}"/>
                </a:ext>
              </a:extLst>
            </p:cNvPr>
            <p:cNvSpPr txBox="1"/>
            <p:nvPr/>
          </p:nvSpPr>
          <p:spPr>
            <a:xfrm>
              <a:off x="2029949" y="5819805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000098738900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E3018121-0149-0542-AA77-A2BF8C6E3D99}"/>
                </a:ext>
              </a:extLst>
            </p:cNvPr>
            <p:cNvSpPr txBox="1"/>
            <p:nvPr/>
          </p:nvSpPr>
          <p:spPr>
            <a:xfrm>
              <a:off x="2029949" y="6585164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000098738900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8C610F7F-B61F-B741-B030-94FDB7F54576}"/>
                </a:ext>
              </a:extLst>
            </p:cNvPr>
            <p:cNvSpPr txBox="1"/>
            <p:nvPr/>
          </p:nvSpPr>
          <p:spPr>
            <a:xfrm>
              <a:off x="2019191" y="3639175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000083207594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B8A7F6D4-33FE-7C42-8B92-9CFFF6A1BA71}"/>
                </a:ext>
              </a:extLst>
            </p:cNvPr>
            <p:cNvSpPr txBox="1"/>
            <p:nvPr/>
          </p:nvSpPr>
          <p:spPr>
            <a:xfrm>
              <a:off x="2029655" y="7704903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75000"/>
                    </a:schemeClr>
                  </a:solidFill>
                </a:rPr>
                <a:t>000074984985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B7713026-89C8-6C46-8123-8CCF38588C9E}"/>
                </a:ext>
              </a:extLst>
            </p:cNvPr>
            <p:cNvSpPr txBox="1"/>
            <p:nvPr/>
          </p:nvSpPr>
          <p:spPr>
            <a:xfrm>
              <a:off x="2044449" y="8037073"/>
              <a:ext cx="992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</a:rPr>
                <a:t>000019234344</a:t>
              </a:r>
            </a:p>
          </p:txBody>
        </p:sp>
      </p:grpSp>
      <p:sp>
        <p:nvSpPr>
          <p:cNvPr id="4" name="Right Arrow 3"/>
          <p:cNvSpPr/>
          <p:nvPr/>
        </p:nvSpPr>
        <p:spPr>
          <a:xfrm>
            <a:off x="1251769" y="4511933"/>
            <a:ext cx="667205" cy="303747"/>
          </a:xfrm>
          <a:prstGeom prst="righ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C8FAF7E2-BDC7-7F45-A20B-E4462E2A0A83}"/>
              </a:ext>
            </a:extLst>
          </p:cNvPr>
          <p:cNvSpPr txBox="1"/>
          <p:nvPr/>
        </p:nvSpPr>
        <p:spPr>
          <a:xfrm>
            <a:off x="4860975" y="8246234"/>
            <a:ext cx="1511063" cy="32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0" dirty="0">
                <a:solidFill>
                  <a:schemeClr val="tx1"/>
                </a:solidFill>
              </a:rPr>
              <a:t>000019234344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xmlns="" id="{D36D03A9-433C-D043-B631-F89D1A330663}"/>
              </a:ext>
            </a:extLst>
          </p:cNvPr>
          <p:cNvGrpSpPr/>
          <p:nvPr/>
        </p:nvGrpSpPr>
        <p:grpSpPr>
          <a:xfrm>
            <a:off x="6177943" y="5061910"/>
            <a:ext cx="5573656" cy="2792183"/>
            <a:chOff x="5562947" y="-520292"/>
            <a:chExt cx="5225302" cy="261767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F699C914-6FD4-6B44-BD59-1AC26F78F30E}"/>
                </a:ext>
              </a:extLst>
            </p:cNvPr>
            <p:cNvSpPr txBox="1"/>
            <p:nvPr/>
          </p:nvSpPr>
          <p:spPr>
            <a:xfrm>
              <a:off x="8260213" y="-520292"/>
              <a:ext cx="2528036" cy="4905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Transactions </a:t>
              </a:r>
              <a:r>
                <a:rPr lang="en-US" sz="2800" i="1" dirty="0" err="1"/>
                <a:t>Tx</a:t>
              </a:r>
              <a:endParaRPr lang="en-US" sz="2800" i="1" dirty="0"/>
            </a:p>
          </p:txBody>
        </p:sp>
        <p:cxnSp>
          <p:nvCxnSpPr>
            <p:cNvPr id="108" name="Curved Connector 107">
              <a:extLst>
                <a:ext uri="{FF2B5EF4-FFF2-40B4-BE49-F238E27FC236}">
                  <a16:creationId xmlns:a16="http://schemas.microsoft.com/office/drawing/2014/main" xmlns="" id="{57C0393D-7ED8-5145-95A7-24DFFADE3C8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562947" y="-271503"/>
              <a:ext cx="2667933" cy="2368884"/>
            </a:xfrm>
            <a:prstGeom prst="curved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xmlns="" id="{6F6E0D74-6509-F443-8A3A-33AC3624EB16}"/>
              </a:ext>
            </a:extLst>
          </p:cNvPr>
          <p:cNvGrpSpPr/>
          <p:nvPr/>
        </p:nvGrpSpPr>
        <p:grpSpPr>
          <a:xfrm>
            <a:off x="5045478" y="3717009"/>
            <a:ext cx="6117635" cy="4070697"/>
            <a:chOff x="4657021" y="-820983"/>
            <a:chExt cx="5735282" cy="3816275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xmlns="" id="{F55F32FC-9B7D-0F45-A1EB-AE75A1F510C0}"/>
                </a:ext>
              </a:extLst>
            </p:cNvPr>
            <p:cNvGrpSpPr/>
            <p:nvPr/>
          </p:nvGrpSpPr>
          <p:grpSpPr>
            <a:xfrm>
              <a:off x="4657021" y="-820983"/>
              <a:ext cx="4396034" cy="3557873"/>
              <a:chOff x="4657021" y="-820983"/>
              <a:chExt cx="4396034" cy="3557873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xmlns="" id="{3DF9F071-148D-D34A-A077-564AF212AA2B}"/>
                  </a:ext>
                </a:extLst>
              </p:cNvPr>
              <p:cNvSpPr txBox="1"/>
              <p:nvPr/>
            </p:nvSpPr>
            <p:spPr>
              <a:xfrm>
                <a:off x="4657021" y="-820983"/>
                <a:ext cx="4396034" cy="490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Hash of previous block </a:t>
                </a:r>
                <a:r>
                  <a:rPr lang="en-US" sz="2800" i="1" dirty="0" err="1"/>
                  <a:t>Prev</a:t>
                </a:r>
                <a:endParaRPr lang="en-US" sz="2800" i="1" dirty="0"/>
              </a:p>
            </p:txBody>
          </p:sp>
          <p:cxnSp>
            <p:nvCxnSpPr>
              <p:cNvPr id="115" name="Curved Connector 114">
                <a:extLst>
                  <a:ext uri="{FF2B5EF4-FFF2-40B4-BE49-F238E27FC236}">
                    <a16:creationId xmlns:a16="http://schemas.microsoft.com/office/drawing/2014/main" xmlns="" id="{B6A55AF8-1732-BF4D-8DEE-A09E9050C9C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478173" y="479873"/>
                <a:ext cx="2882255" cy="1631780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xmlns="" id="{89273CD8-A95D-984D-AEE8-290E925B6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5E5E5"/>
                </a:clrFrom>
                <a:clrTo>
                  <a:srgbClr val="E5E5E5">
                    <a:alpha val="0"/>
                  </a:srgbClr>
                </a:clrTo>
              </a:clrChange>
              <a:alphaModFix amt="0"/>
            </a:blip>
            <a:stretch>
              <a:fillRect/>
            </a:stretch>
          </p:blipFill>
          <p:spPr>
            <a:xfrm>
              <a:off x="9517380" y="2120370"/>
              <a:ext cx="874923" cy="874922"/>
            </a:xfrm>
            <a:prstGeom prst="rect">
              <a:avLst/>
            </a:prstGeom>
          </p:spPr>
        </p:pic>
      </p:grpSp>
      <p:cxnSp>
        <p:nvCxnSpPr>
          <p:cNvPr id="116" name="Curved Connector 115">
            <a:extLst>
              <a:ext uri="{FF2B5EF4-FFF2-40B4-BE49-F238E27FC236}">
                <a16:creationId xmlns:a16="http://schemas.microsoft.com/office/drawing/2014/main" xmlns="" id="{BDCE99C4-F168-E64F-8194-9CB2EB6E0DAA}"/>
              </a:ext>
            </a:extLst>
          </p:cNvPr>
          <p:cNvCxnSpPr>
            <a:cxnSpLocks/>
            <a:stCxn id="36" idx="1"/>
          </p:cNvCxnSpPr>
          <p:nvPr/>
        </p:nvCxnSpPr>
        <p:spPr>
          <a:xfrm rot="10800000" flipV="1">
            <a:off x="6146654" y="7603835"/>
            <a:ext cx="1205555" cy="812724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>
            <a:extLst>
              <a:ext uri="{FF2B5EF4-FFF2-40B4-BE49-F238E27FC236}">
                <a16:creationId xmlns:a16="http://schemas.microsoft.com/office/drawing/2014/main" xmlns="" id="{B6A55AF8-1732-BF4D-8DEE-A09E9050C9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0719" y="6728115"/>
            <a:ext cx="2456894" cy="50273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3DF9F071-148D-D34A-A077-564AF212AA2B}"/>
              </a:ext>
            </a:extLst>
          </p:cNvPr>
          <p:cNvSpPr txBox="1"/>
          <p:nvPr/>
        </p:nvSpPr>
        <p:spPr>
          <a:xfrm>
            <a:off x="3201156" y="5067443"/>
            <a:ext cx="2536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Proof-of-work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84072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6719E-6 -0.00162 L 0.23609 0.05453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4" y="279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5E-7 -3.85417E-6 L -0.23621 -0.00179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16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4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indefinit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indefinit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5" grpId="2" animBg="1"/>
      <p:bldP spid="49" grpId="0" animBg="1"/>
      <p:bldP spid="49" grpId="1" animBg="1"/>
      <p:bldP spid="49" grpId="2" animBg="1"/>
      <p:bldP spid="62" grpId="0" animBg="1"/>
      <p:bldP spid="62" grpId="1" animBg="1"/>
      <p:bldP spid="54" grpId="0"/>
      <p:bldP spid="54" grpId="1"/>
      <p:bldP spid="54" grpId="2"/>
      <p:bldP spid="54" grpId="3"/>
      <p:bldP spid="59" grpId="0"/>
      <p:bldP spid="60" grpId="0"/>
      <p:bldP spid="60" grpId="1"/>
      <p:bldP spid="63" grpId="0"/>
      <p:bldP spid="63" grpId="1"/>
      <p:bldP spid="63" grpId="2"/>
      <p:bldP spid="66" grpId="0"/>
      <p:bldP spid="66" grpId="1"/>
      <p:bldP spid="66" grpId="2"/>
      <p:bldP spid="72" grpId="0"/>
      <p:bldP spid="72" grpId="1"/>
      <p:bldP spid="72" grpId="2"/>
      <p:bldP spid="75" grpId="0"/>
      <p:bldP spid="75" grpId="1"/>
      <p:bldP spid="75" grpId="2"/>
      <p:bldP spid="76" grpId="0"/>
      <p:bldP spid="76" grpId="1"/>
      <p:bldP spid="37" grpId="0"/>
      <p:bldP spid="37" grpId="1"/>
      <p:bldP spid="37" grpId="2"/>
      <p:bldP spid="36" grpId="0"/>
      <p:bldP spid="28" grpId="0"/>
      <p:bldP spid="28" grpId="1"/>
      <p:bldP spid="4" grpId="0" animBg="1"/>
      <p:bldP spid="103" grpId="0"/>
      <p:bldP spid="103" grpId="1"/>
      <p:bldP spid="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" y="1238379"/>
            <a:ext cx="12947211" cy="644752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86942" y="3048187"/>
            <a:ext cx="762000" cy="457200"/>
          </a:xfrm>
          <a:prstGeom prst="ellipse">
            <a:avLst/>
          </a:prstGeom>
          <a:noFill/>
          <a:ln w="38100" cap="flat">
            <a:solidFill>
              <a:srgbClr val="DA3D2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Oval 4"/>
          <p:cNvSpPr/>
          <p:nvPr/>
        </p:nvSpPr>
        <p:spPr>
          <a:xfrm>
            <a:off x="7068012" y="2954387"/>
            <a:ext cx="5251673" cy="550999"/>
          </a:xfrm>
          <a:prstGeom prst="ellipse">
            <a:avLst/>
          </a:prstGeom>
          <a:noFill/>
          <a:ln w="38100" cap="flat">
            <a:solidFill>
              <a:srgbClr val="DA3D2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8178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close up of an animal&#13;&#10;&#13;&#10;Description automatically generated">
            <a:extLst>
              <a:ext uri="{FF2B5EF4-FFF2-40B4-BE49-F238E27FC236}">
                <a16:creationId xmlns:a16="http://schemas.microsoft.com/office/drawing/2014/main" xmlns="" id="{ED768F4F-0829-EC42-8C85-65A0B4A64E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 Distributed ledger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DE57A589-A565-F049-8BDB-024B66B7CE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93030" y="4580311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xmlns="" id="{4CE8C9AF-4FC6-5749-BC27-77BF9703B7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5620D9CF-E588-014A-B704-C15F7798DC2C}"/>
              </a:ext>
            </a:extLst>
          </p:cNvPr>
          <p:cNvSpPr/>
          <p:nvPr/>
        </p:nvSpPr>
        <p:spPr>
          <a:xfrm>
            <a:off x="4278702" y="4456020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xmlns="" id="{A19820A8-1D80-3444-AE9B-4B05B463FD41}"/>
              </a:ext>
            </a:extLst>
          </p:cNvPr>
          <p:cNvSpPr/>
          <p:nvPr/>
        </p:nvSpPr>
        <p:spPr>
          <a:xfrm>
            <a:off x="4934084" y="6344721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xmlns="" id="{0D1184EE-11D5-8241-9C7A-AE1A7D7BCD6F}"/>
              </a:ext>
            </a:extLst>
          </p:cNvPr>
          <p:cNvSpPr/>
          <p:nvPr/>
        </p:nvSpPr>
        <p:spPr>
          <a:xfrm>
            <a:off x="10765240" y="687310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4040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2499986" y="7077299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xmlns="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2495475" y="600644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xmlns="" id="{EB9EE30B-187E-2B40-9F02-F8FBB63B23BB}"/>
              </a:ext>
            </a:extLst>
          </p:cNvPr>
          <p:cNvSpPr/>
          <p:nvPr/>
        </p:nvSpPr>
        <p:spPr>
          <a:xfrm>
            <a:off x="9080635" y="482041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DCEBF1E5-5A43-594B-A87E-2E64E6B96A0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28" y="4456020"/>
            <a:ext cx="416128" cy="4161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5BAB484-F885-D645-B7A6-7AB89FC23CBA}"/>
              </a:ext>
            </a:extLst>
          </p:cNvPr>
          <p:cNvSpPr/>
          <p:nvPr/>
        </p:nvSpPr>
        <p:spPr>
          <a:xfrm>
            <a:off x="1433828" y="2394924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5BAB484-F885-D645-B7A6-7AB89FC23CBA}"/>
              </a:ext>
            </a:extLst>
          </p:cNvPr>
          <p:cNvSpPr/>
          <p:nvPr/>
        </p:nvSpPr>
        <p:spPr>
          <a:xfrm>
            <a:off x="3531087" y="7738260"/>
            <a:ext cx="41585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Poisson process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longest chain protocol</a:t>
            </a:r>
          </a:p>
        </p:txBody>
      </p:sp>
    </p:spTree>
    <p:extLst>
      <p:ext uri="{BB962C8B-B14F-4D97-AF65-F5344CB8AC3E}">
        <p14:creationId xmlns:p14="http://schemas.microsoft.com/office/powerpoint/2010/main" val="365139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2188E-6 -1.04167E-6 L -0.15149 0.0086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81" y="42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8 -1.04167E-7 L 0.00122 0.1126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56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1719E-6 4.0625E-6 L -0.20068 -0.0740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4" y="-37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11263 L 0.00085 0.2265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56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437E-7 -0.01368 L -0.51953 0.19189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77" y="1027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5 0.22656 L 0.00085 0.33398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03 -0.00652 L -0.64905 0.09098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54" y="486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5 0.33398 L 0.00037 0.40267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3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42" grpId="0" animBg="1"/>
      <p:bldP spid="42" grpId="1" animBg="1"/>
      <p:bldP spid="42" grpId="2" animBg="1"/>
      <p:bldP spid="61" grpId="0" animBg="1"/>
      <p:bldP spid="61" grpId="1" animBg="1"/>
      <p:bldP spid="61" grpId="2" animBg="1"/>
      <p:bldP spid="161" grpId="0" animBg="1"/>
      <p:bldP spid="161" grpId="1" animBg="1"/>
      <p:bldP spid="161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close up of an animal&#13;&#10;&#13;&#10;Description automatically generated">
            <a:extLst>
              <a:ext uri="{FF2B5EF4-FFF2-40B4-BE49-F238E27FC236}">
                <a16:creationId xmlns:a16="http://schemas.microsoft.com/office/drawing/2014/main" xmlns="" id="{DD4D2ED7-4EE4-6F40-9127-BA1399D7B2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FB6D7235-DDD3-4342-A38B-157F76C5B3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414" y="4580186"/>
            <a:ext cx="833717" cy="847295"/>
          </a:xfrm>
          <a:prstGeom prst="rect">
            <a:avLst/>
          </a:prstGeom>
        </p:spPr>
      </p:pic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xmlns="" id="{F60AF2E3-D229-F042-BF31-3810AFEAF60A}"/>
              </a:ext>
            </a:extLst>
          </p:cNvPr>
          <p:cNvCxnSpPr>
            <a:cxnSpLocks/>
          </p:cNvCxnSpPr>
          <p:nvPr/>
        </p:nvCxnSpPr>
        <p:spPr>
          <a:xfrm flipV="1">
            <a:off x="3806916" y="8198903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Private double-spend attack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DE57A589-A565-F049-8BDB-024B66B7CE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93030" y="4580311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5620D9CF-E588-014A-B704-C15F7798DC2C}"/>
              </a:ext>
            </a:extLst>
          </p:cNvPr>
          <p:cNvSpPr/>
          <p:nvPr/>
        </p:nvSpPr>
        <p:spPr>
          <a:xfrm>
            <a:off x="7560136" y="585681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xmlns="" id="{A19820A8-1D80-3444-AE9B-4B05B463FD41}"/>
              </a:ext>
            </a:extLst>
          </p:cNvPr>
          <p:cNvSpPr/>
          <p:nvPr/>
        </p:nvSpPr>
        <p:spPr>
          <a:xfrm>
            <a:off x="4916499" y="6362306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xmlns="" id="{183930CB-9E5A-524D-80ED-C72C86E78AEA}"/>
              </a:ext>
            </a:extLst>
          </p:cNvPr>
          <p:cNvSpPr/>
          <p:nvPr/>
        </p:nvSpPr>
        <p:spPr>
          <a:xfrm>
            <a:off x="9063050" y="483800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xmlns="" id="{0B106C24-157E-CA46-B3E0-FA34EB98FF3E}"/>
              </a:ext>
            </a:extLst>
          </p:cNvPr>
          <p:cNvSpPr/>
          <p:nvPr/>
        </p:nvSpPr>
        <p:spPr>
          <a:xfrm>
            <a:off x="9063050" y="483878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xmlns="" id="{0D1184EE-11D5-8241-9C7A-AE1A7D7BCD6F}"/>
              </a:ext>
            </a:extLst>
          </p:cNvPr>
          <p:cNvSpPr/>
          <p:nvPr/>
        </p:nvSpPr>
        <p:spPr>
          <a:xfrm>
            <a:off x="10786342" y="696103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85216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66928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3811920" y="7094707"/>
            <a:ext cx="0" cy="59436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xmlns="" id="{3058581F-5670-6D4F-A591-1B357B3FACDC}"/>
              </a:ext>
            </a:extLst>
          </p:cNvPr>
          <p:cNvCxnSpPr>
            <a:cxnSpLocks/>
            <a:stCxn id="81" idx="0"/>
          </p:cNvCxnSpPr>
          <p:nvPr/>
        </p:nvCxnSpPr>
        <p:spPr>
          <a:xfrm flipH="1" flipV="1">
            <a:off x="2489125" y="4957813"/>
            <a:ext cx="1302816" cy="54864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xmlns="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3807181" y="6024032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xmlns="" id="{FD1014CA-D200-2D4F-BABA-F0D4D2DB4466}"/>
              </a:ext>
            </a:extLst>
          </p:cNvPr>
          <p:cNvSpPr/>
          <p:nvPr/>
        </p:nvSpPr>
        <p:spPr>
          <a:xfrm>
            <a:off x="7517093" y="5422577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4423F39B-1CC7-BE42-8345-EC73F9C318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1000"/>
          </a:blip>
          <a:srcRect l="19198" t="15496" r="26888" b="22490"/>
          <a:stretch/>
        </p:blipFill>
        <p:spPr>
          <a:xfrm>
            <a:off x="9501100" y="4143391"/>
            <a:ext cx="431836" cy="49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4A052F-EB36-534B-BA2A-6BD2FB1F37A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59" y="4836636"/>
            <a:ext cx="880709" cy="4690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C470FF99-435B-0E40-B443-8FDA34583B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1000"/>
          </a:blip>
          <a:srcRect l="19198" t="15496" r="26888" b="22490"/>
          <a:stretch/>
        </p:blipFill>
        <p:spPr>
          <a:xfrm>
            <a:off x="2221344" y="5502137"/>
            <a:ext cx="431836" cy="49671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F3F3024C-C0B5-FE47-B8F9-17D2F72B1474}"/>
              </a:ext>
            </a:extLst>
          </p:cNvPr>
          <p:cNvCxnSpPr>
            <a:cxnSpLocks/>
          </p:cNvCxnSpPr>
          <p:nvPr/>
        </p:nvCxnSpPr>
        <p:spPr>
          <a:xfrm flipH="1" flipV="1">
            <a:off x="5422605" y="3976577"/>
            <a:ext cx="3924072" cy="41517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4FB6C876-91BB-D74C-8995-4E3FCD5E0684}"/>
              </a:ext>
            </a:extLst>
          </p:cNvPr>
          <p:cNvCxnSpPr>
            <a:cxnSpLocks/>
          </p:cNvCxnSpPr>
          <p:nvPr/>
        </p:nvCxnSpPr>
        <p:spPr>
          <a:xfrm flipH="1" flipV="1">
            <a:off x="5252796" y="5022204"/>
            <a:ext cx="3947270" cy="51250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xmlns="" id="{CDE87C0F-2F41-D845-A47C-2320ABB33073}"/>
              </a:ext>
            </a:extLst>
          </p:cNvPr>
          <p:cNvSpPr/>
          <p:nvPr/>
        </p:nvSpPr>
        <p:spPr>
          <a:xfrm>
            <a:off x="2960249" y="3545058"/>
            <a:ext cx="1463048" cy="3662861"/>
          </a:xfrm>
          <a:custGeom>
            <a:avLst/>
            <a:gdLst>
              <a:gd name="connsiteX0" fmla="*/ 18040 w 1477076"/>
              <a:gd name="connsiteY0" fmla="*/ 0 h 4731026"/>
              <a:gd name="connsiteX1" fmla="*/ 187005 w 1477076"/>
              <a:gd name="connsiteY1" fmla="*/ 1371600 h 4731026"/>
              <a:gd name="connsiteX2" fmla="*/ 1359823 w 1477076"/>
              <a:gd name="connsiteY2" fmla="*/ 1958008 h 4731026"/>
              <a:gd name="connsiteX3" fmla="*/ 1459214 w 1477076"/>
              <a:gd name="connsiteY3" fmla="*/ 4731026 h 4731026"/>
              <a:gd name="connsiteX0" fmla="*/ 4012 w 1463048"/>
              <a:gd name="connsiteY0" fmla="*/ 0 h 4731026"/>
              <a:gd name="connsiteX1" fmla="*/ 313654 w 1463048"/>
              <a:gd name="connsiteY1" fmla="*/ 1916704 h 4731026"/>
              <a:gd name="connsiteX2" fmla="*/ 1345795 w 1463048"/>
              <a:gd name="connsiteY2" fmla="*/ 1958008 h 4731026"/>
              <a:gd name="connsiteX3" fmla="*/ 1445186 w 1463048"/>
              <a:gd name="connsiteY3" fmla="*/ 4731026 h 47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8" h="4731026">
                <a:moveTo>
                  <a:pt x="4012" y="0"/>
                </a:moveTo>
                <a:cubicBezTo>
                  <a:pt x="-23321" y="522632"/>
                  <a:pt x="90024" y="1590369"/>
                  <a:pt x="313654" y="1916704"/>
                </a:cubicBezTo>
                <a:cubicBezTo>
                  <a:pt x="537284" y="2243039"/>
                  <a:pt x="1133760" y="1398104"/>
                  <a:pt x="1345795" y="1958008"/>
                </a:cubicBezTo>
                <a:cubicBezTo>
                  <a:pt x="1557830" y="2517912"/>
                  <a:pt x="1410399" y="4267200"/>
                  <a:pt x="1445186" y="4731026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miter lim="400000"/>
            <a:tailEnd type="stealth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CF84D64-8B8A-2B42-8FD9-63EDD48FC67A}"/>
              </a:ext>
            </a:extLst>
          </p:cNvPr>
          <p:cNvSpPr txBox="1"/>
          <p:nvPr/>
        </p:nvSpPr>
        <p:spPr>
          <a:xfrm>
            <a:off x="3042383" y="3528754"/>
            <a:ext cx="20037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Longest chain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D187C33A-C9AE-0E46-9BF8-54D39C68B88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168" y="5457072"/>
            <a:ext cx="997323" cy="6624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8BDECFCB-83FB-1544-B531-0BE258B232A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80" y="6528220"/>
            <a:ext cx="997322" cy="66245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275F88CB-6BF3-3544-8BFB-DA9F0F8D7A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3C99D4D-041B-0040-AC20-8956F3509D48}"/>
              </a:ext>
            </a:extLst>
          </p:cNvPr>
          <p:cNvSpPr/>
          <p:nvPr/>
        </p:nvSpPr>
        <p:spPr>
          <a:xfrm>
            <a:off x="1422967" y="2393466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xmlns="" id="{5E6AF55E-E181-8645-BA2A-1CAA7C585255}"/>
              </a:ext>
            </a:extLst>
          </p:cNvPr>
          <p:cNvSpPr/>
          <p:nvPr/>
        </p:nvSpPr>
        <p:spPr>
          <a:xfrm>
            <a:off x="3343112" y="5354425"/>
            <a:ext cx="863986" cy="182880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1D491009-6E32-AE4C-8A95-9FDA9E3497F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77" y="4591004"/>
            <a:ext cx="773971" cy="8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8594E-6 0.01465 L -0.40393 -0.13379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3" y="-74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4 0.00325 L -0.3551 -0.04704 " pathEditMode="relative" ptsTypes="AA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625E-7 3.69792E-6 L -0.20068 -0.0740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4" y="-371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9792E-6 L -0.42139 0.0820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69" y="410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57 -0.00651 L -0.42127 0.19254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5" y="994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3125E-6 3.22917E-6 L 0.33679 0.05794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33" y="28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19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5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4062E-6 -0.00651 L -0.55152 0.08805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76" y="472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 -2.13542E-6 L -0.29993 0.35417 " pathEditMode="relative" rAng="0" ptsTypes="AA">
                                      <p:cBhvr>
                                        <p:cTn id="14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1" y="17708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59" grpId="0" animBg="1"/>
      <p:bldP spid="59" grpId="1" animBg="1"/>
      <p:bldP spid="59" grpId="2" animBg="1"/>
      <p:bldP spid="61" grpId="0" animBg="1"/>
      <p:bldP spid="61" grpId="1" animBg="1"/>
      <p:bldP spid="61" grpId="2" animBg="1"/>
      <p:bldP spid="123" grpId="0" animBg="1"/>
      <p:bldP spid="123" grpId="1" animBg="1"/>
      <p:bldP spid="123" grpId="2" animBg="1"/>
      <p:bldP spid="44" grpId="0" animBg="1"/>
      <p:bldP spid="45" grpId="0"/>
      <p:bldP spid="37" grpId="0" animBg="1"/>
      <p:bldP spid="3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1">
            <a:extLst>
              <a:ext uri="{FF2B5EF4-FFF2-40B4-BE49-F238E27FC236}">
                <a16:creationId xmlns:a16="http://schemas.microsoft.com/office/drawing/2014/main" xmlns="" id="{092F8288-AE13-EE4E-AD9A-F83A3B596469}"/>
              </a:ext>
            </a:extLst>
          </p:cNvPr>
          <p:cNvSpPr/>
          <p:nvPr/>
        </p:nvSpPr>
        <p:spPr>
          <a:xfrm>
            <a:off x="2092509" y="5502137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63" name="Picture 62" descr="A close up of an animal&#13;&#10;&#13;&#10;Description automatically generated">
            <a:extLst>
              <a:ext uri="{FF2B5EF4-FFF2-40B4-BE49-F238E27FC236}">
                <a16:creationId xmlns:a16="http://schemas.microsoft.com/office/drawing/2014/main" xmlns="" id="{DE8EC0C3-9489-0E42-A7AE-8AFA6094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83" y="3309369"/>
            <a:ext cx="9658080" cy="48895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xmlns="" id="{788F2A40-E0FF-884B-AC2F-79AC754250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596" y="4638153"/>
            <a:ext cx="833717" cy="76424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0B3B7E6E-F304-D344-98BF-4472A04B50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686" y="4571571"/>
            <a:ext cx="833717" cy="847295"/>
          </a:xfrm>
          <a:prstGeom prst="rect">
            <a:avLst/>
          </a:prstGeom>
        </p:spPr>
      </p:pic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xmlns="" id="{F60AF2E3-D229-F042-BF31-3810AFEAF60A}"/>
              </a:ext>
            </a:extLst>
          </p:cNvPr>
          <p:cNvCxnSpPr>
            <a:cxnSpLocks/>
          </p:cNvCxnSpPr>
          <p:nvPr/>
        </p:nvCxnSpPr>
        <p:spPr>
          <a:xfrm flipV="1">
            <a:off x="2522584" y="7107064"/>
            <a:ext cx="0" cy="57607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Defense: k-deep confirmation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9A46EE-3994-1047-AA35-C45234A4C0BC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xmlns="" id="{183930CB-9E5A-524D-80ED-C72C86E78AEA}"/>
              </a:ext>
            </a:extLst>
          </p:cNvPr>
          <p:cNvSpPr/>
          <p:nvPr/>
        </p:nvSpPr>
        <p:spPr>
          <a:xfrm>
            <a:off x="3379719" y="6567568"/>
            <a:ext cx="786384" cy="539496"/>
          </a:xfrm>
          <a:prstGeom prst="roundRect">
            <a:avLst/>
          </a:prstGeom>
          <a:solidFill>
            <a:srgbClr val="E5CAC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xmlns="" id="{0B106C24-157E-CA46-B3E0-FA34EB98FF3E}"/>
              </a:ext>
            </a:extLst>
          </p:cNvPr>
          <p:cNvSpPr/>
          <p:nvPr/>
        </p:nvSpPr>
        <p:spPr>
          <a:xfrm>
            <a:off x="3393571" y="5485367"/>
            <a:ext cx="786384" cy="539496"/>
          </a:xfrm>
          <a:prstGeom prst="roundRect">
            <a:avLst/>
          </a:prstGeom>
          <a:solidFill>
            <a:srgbClr val="E5CAC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xmlns="" id="{0D1184EE-11D5-8241-9C7A-AE1A7D7BCD6F}"/>
              </a:ext>
            </a:extLst>
          </p:cNvPr>
          <p:cNvSpPr/>
          <p:nvPr/>
        </p:nvSpPr>
        <p:spPr>
          <a:xfrm>
            <a:off x="10800410" y="6961031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17DA7A6E-B6B2-FD4E-B8BB-E6B6EEC4727E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F86FABE3-1015-6C45-9C88-246622EFBE7E}"/>
              </a:ext>
            </a:extLst>
          </p:cNvPr>
          <p:cNvCxnSpPr>
            <a:cxnSpLocks/>
          </p:cNvCxnSpPr>
          <p:nvPr/>
        </p:nvCxnSpPr>
        <p:spPr>
          <a:xfrm flipH="1" flipV="1">
            <a:off x="2489125" y="4943533"/>
            <a:ext cx="3900" cy="566928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2504438" y="6048746"/>
            <a:ext cx="0" cy="54864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xmlns="" id="{3058581F-5670-6D4F-A591-1B357B3FACDC}"/>
              </a:ext>
            </a:extLst>
          </p:cNvPr>
          <p:cNvCxnSpPr>
            <a:cxnSpLocks/>
          </p:cNvCxnSpPr>
          <p:nvPr/>
        </p:nvCxnSpPr>
        <p:spPr>
          <a:xfrm flipH="1" flipV="1">
            <a:off x="2487168" y="4957813"/>
            <a:ext cx="1234440" cy="521207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xmlns="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3769473" y="6024032"/>
            <a:ext cx="0" cy="53035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xmlns="" id="{FD1014CA-D200-2D4F-BABA-F0D4D2DB4466}"/>
              </a:ext>
            </a:extLst>
          </p:cNvPr>
          <p:cNvSpPr/>
          <p:nvPr/>
        </p:nvSpPr>
        <p:spPr>
          <a:xfrm>
            <a:off x="7517093" y="5422577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4423F39B-1CC7-BE42-8345-EC73F9C318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1000"/>
          </a:blip>
          <a:srcRect l="19198" t="15496" r="26888" b="22490"/>
          <a:stretch/>
        </p:blipFill>
        <p:spPr>
          <a:xfrm>
            <a:off x="4869733" y="3433196"/>
            <a:ext cx="431836" cy="49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4A052F-EB36-534B-BA2A-6BD2FB1F37A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59" y="4751793"/>
            <a:ext cx="880709" cy="4690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C470FF99-435B-0E40-B443-8FDA34583B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1000"/>
          </a:blip>
          <a:srcRect l="19198" t="15496" r="26888" b="22490"/>
          <a:stretch/>
        </p:blipFill>
        <p:spPr>
          <a:xfrm>
            <a:off x="2221344" y="5502137"/>
            <a:ext cx="431836" cy="496712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xmlns="" id="{5A99D7A6-D445-314F-8D0D-272A129C718C}"/>
              </a:ext>
            </a:extLst>
          </p:cNvPr>
          <p:cNvCxnSpPr>
            <a:cxnSpLocks/>
          </p:cNvCxnSpPr>
          <p:nvPr/>
        </p:nvCxnSpPr>
        <p:spPr>
          <a:xfrm flipV="1">
            <a:off x="2527966" y="8202091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xmlns="" id="{2AA11C46-31BD-C549-9B68-C444622E3F3C}"/>
              </a:ext>
            </a:extLst>
          </p:cNvPr>
          <p:cNvSpPr/>
          <p:nvPr/>
        </p:nvSpPr>
        <p:spPr>
          <a:xfrm>
            <a:off x="7494629" y="5463142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DF6B2BD-2182-A94D-9CC7-63607723B602}"/>
              </a:ext>
            </a:extLst>
          </p:cNvPr>
          <p:cNvGrpSpPr/>
          <p:nvPr/>
        </p:nvGrpSpPr>
        <p:grpSpPr>
          <a:xfrm>
            <a:off x="301566" y="5586585"/>
            <a:ext cx="1255772" cy="3642255"/>
            <a:chOff x="301566" y="5586586"/>
            <a:chExt cx="1255772" cy="24069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xmlns="" id="{092B9EC1-192C-EE42-AA65-961EAA8AE559}"/>
                    </a:ext>
                  </a:extLst>
                </p:cNvPr>
                <p:cNvSpPr txBox="1"/>
                <p:nvPr/>
              </p:nvSpPr>
              <p:spPr>
                <a:xfrm>
                  <a:off x="301566" y="6576467"/>
                  <a:ext cx="893963" cy="4745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2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414141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Palatino"/>
                        </a:rPr>
                        <m:t>𝑘</m:t>
                      </m:r>
                    </m:oMath>
                  </a14:m>
                  <a:r>
                    <a:rPr kumimoji="0" lang="en-US" sz="20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sym typeface="Palatino"/>
                    </a:rPr>
                    <a:t>-deep</a:t>
                  </a:r>
                </a:p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000" dirty="0"/>
                    <a:t>policy</a:t>
                  </a:r>
                  <a:endParaRPr kumimoji="0" lang="en-US" sz="20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92B9EC1-192C-EE42-AA65-961EAA8AE5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566" y="6576467"/>
                  <a:ext cx="893963" cy="474586"/>
                </a:xfrm>
                <a:prstGeom prst="rect">
                  <a:avLst/>
                </a:prstGeom>
                <a:blipFill>
                  <a:blip r:embed="rId9"/>
                  <a:stretch>
                    <a:fillRect l="-7143" t="-1754" r="-11429" b="-1403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xmlns="" id="{4BAAA274-8F56-8045-8B4D-CFBC4521302E}"/>
                </a:ext>
              </a:extLst>
            </p:cNvPr>
            <p:cNvSpPr/>
            <p:nvPr/>
          </p:nvSpPr>
          <p:spPr>
            <a:xfrm>
              <a:off x="1200150" y="5586586"/>
              <a:ext cx="357188" cy="2406984"/>
            </a:xfrm>
            <a:prstGeom prst="leftBrace">
              <a:avLst/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A3E425C7-2081-7E46-87D1-2703AC2C766B}"/>
              </a:ext>
            </a:extLst>
          </p:cNvPr>
          <p:cNvGrpSpPr/>
          <p:nvPr/>
        </p:nvGrpSpPr>
        <p:grpSpPr>
          <a:xfrm>
            <a:off x="3113532" y="3173205"/>
            <a:ext cx="1686359" cy="5905102"/>
            <a:chOff x="3113532" y="3184708"/>
            <a:chExt cx="1686359" cy="5029740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xmlns="" id="{AE7A2617-B8A4-0F4F-98A1-26BBC867156A}"/>
                </a:ext>
              </a:extLst>
            </p:cNvPr>
            <p:cNvCxnSpPr>
              <a:cxnSpLocks/>
            </p:cNvCxnSpPr>
            <p:nvPr/>
          </p:nvCxnSpPr>
          <p:spPr>
            <a:xfrm>
              <a:off x="3130724" y="3293769"/>
              <a:ext cx="0" cy="492067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F601B4A7-8EF3-EE43-BE75-FB85016CA829}"/>
                </a:ext>
              </a:extLst>
            </p:cNvPr>
            <p:cNvSpPr txBox="1"/>
            <p:nvPr/>
          </p:nvSpPr>
          <p:spPr>
            <a:xfrm>
              <a:off x="3113532" y="3184708"/>
              <a:ext cx="1686359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Longest chain</a:t>
              </a:r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91E7AED5-D3DD-0540-AFA4-2311BCA675F4}"/>
              </a:ext>
            </a:extLst>
          </p:cNvPr>
          <p:cNvCxnSpPr>
            <a:cxnSpLocks/>
          </p:cNvCxnSpPr>
          <p:nvPr/>
        </p:nvCxnSpPr>
        <p:spPr>
          <a:xfrm flipH="1" flipV="1">
            <a:off x="5422605" y="3976577"/>
            <a:ext cx="3966991" cy="458902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547C6291-0057-8542-9044-5D086C4B4488}"/>
              </a:ext>
            </a:extLst>
          </p:cNvPr>
          <p:cNvCxnSpPr>
            <a:cxnSpLocks/>
          </p:cNvCxnSpPr>
          <p:nvPr/>
        </p:nvCxnSpPr>
        <p:spPr>
          <a:xfrm flipH="1" flipV="1">
            <a:off x="5252796" y="4965642"/>
            <a:ext cx="3947270" cy="512500"/>
          </a:xfrm>
          <a:prstGeom prst="straightConnector1">
            <a:avLst/>
          </a:prstGeom>
          <a:noFill/>
          <a:ln w="25400" cap="flat">
            <a:solidFill>
              <a:schemeClr val="tx1">
                <a:lumMod val="75000"/>
                <a:alpha val="86000"/>
              </a:schemeClr>
            </a:solidFill>
            <a:prstDash val="solid"/>
            <a:miter lim="4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42561C72-CBE9-CA43-A09B-893ED39C1AD8}"/>
              </a:ext>
            </a:extLst>
          </p:cNvPr>
          <p:cNvSpPr/>
          <p:nvPr/>
        </p:nvSpPr>
        <p:spPr>
          <a:xfrm>
            <a:off x="3337560" y="5354425"/>
            <a:ext cx="863986" cy="182880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A39E8CBB-F430-6B40-B3A5-EBEC8CFE243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21" y="5437679"/>
            <a:ext cx="999369" cy="6638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8728D021-8FA4-484F-8D36-380C621AA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20" y="6531510"/>
            <a:ext cx="999369" cy="66381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35D39AAA-F7C2-ED4C-B44A-10895DCF179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4E22485-6C58-F54F-AAF1-D13AE70E1993}"/>
              </a:ext>
            </a:extLst>
          </p:cNvPr>
          <p:cNvGrpSpPr/>
          <p:nvPr/>
        </p:nvGrpSpPr>
        <p:grpSpPr>
          <a:xfrm>
            <a:off x="3299932" y="5285287"/>
            <a:ext cx="914400" cy="3083209"/>
            <a:chOff x="779894" y="4332403"/>
            <a:chExt cx="914400" cy="628895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8469603C-7544-9742-9C56-6A78E5B9F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015" y="4332403"/>
              <a:ext cx="875279" cy="628895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9D05C0B3-3212-4348-B693-D08625C9CCC9}"/>
                </a:ext>
              </a:extLst>
            </p:cNvPr>
            <p:cNvCxnSpPr>
              <a:cxnSpLocks/>
            </p:cNvCxnSpPr>
            <p:nvPr/>
          </p:nvCxnSpPr>
          <p:spPr>
            <a:xfrm>
              <a:off x="779894" y="4332403"/>
              <a:ext cx="914400" cy="628895"/>
            </a:xfrm>
            <a:prstGeom prst="line">
              <a:avLst/>
            </a:prstGeom>
            <a:noFill/>
            <a:ln w="25400" cap="flat">
              <a:solidFill>
                <a:srgbClr val="414141">
                  <a:alpha val="83000"/>
                </a:srgbClr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84796775-4573-D64D-9F8F-2B01E9FE3D9B}"/>
              </a:ext>
            </a:extLst>
          </p:cNvPr>
          <p:cNvSpPr/>
          <p:nvPr/>
        </p:nvSpPr>
        <p:spPr>
          <a:xfrm>
            <a:off x="1442282" y="2394924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xmlns="" id="{EAA3E201-6538-1143-B938-4F5826BFEAE8}"/>
              </a:ext>
            </a:extLst>
          </p:cNvPr>
          <p:cNvSpPr/>
          <p:nvPr/>
        </p:nvSpPr>
        <p:spPr>
          <a:xfrm>
            <a:off x="9215450" y="4991185"/>
            <a:ext cx="365760" cy="246888"/>
          </a:xfrm>
          <a:prstGeom prst="roundRect">
            <a:avLst/>
          </a:prstGeom>
          <a:solidFill>
            <a:srgbClr val="E5CAC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xmlns="" id="{86164B02-F412-AD4F-89FC-DEC82622DEEF}"/>
              </a:ext>
            </a:extLst>
          </p:cNvPr>
          <p:cNvCxnSpPr>
            <a:cxnSpLocks/>
          </p:cNvCxnSpPr>
          <p:nvPr/>
        </p:nvCxnSpPr>
        <p:spPr>
          <a:xfrm flipV="1">
            <a:off x="3769473" y="7107064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B6FE7B68-70BE-7F47-B500-4945C79C974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27" y="7603771"/>
            <a:ext cx="999369" cy="6638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7C104731-5B5D-8C4A-8D80-212CC35DEEA8}"/>
                  </a:ext>
                </a:extLst>
              </p:cNvPr>
              <p:cNvSpPr txBox="1"/>
              <p:nvPr/>
            </p:nvSpPr>
            <p:spPr>
              <a:xfrm>
                <a:off x="7699973" y="7443548"/>
                <a:ext cx="4727256" cy="13952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457200" marR="0" indent="-457200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Char char="•"/>
                  <a:tabLst/>
                </a:pPr>
                <a:r>
                  <a:rPr kumimoji="0" lang="en-US" sz="280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Palatino" charset="0"/>
                    <a:ea typeface="Palatino" charset="0"/>
                    <a:cs typeface="Palatino" charset="0"/>
                    <a:sym typeface="Palatino"/>
                  </a:rPr>
                  <a:t>Law of large</a:t>
                </a:r>
                <a:r>
                  <a:rPr kumimoji="0" lang="en-US" sz="2800" i="0" u="none" strike="noStrike" cap="none" spc="0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Palatino" charset="0"/>
                    <a:ea typeface="Palatino" charset="0"/>
                    <a:cs typeface="Palatino" charset="0"/>
                    <a:sym typeface="Palatino"/>
                  </a:rPr>
                  <a:t> numbers!</a:t>
                </a:r>
              </a:p>
              <a:p>
                <a:pPr marL="457200" marR="0" indent="-457200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Char char="•"/>
                  <a:tabLst/>
                </a:pPr>
                <a:r>
                  <a:rPr kumimoji="0" lang="en-US" sz="280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Palatino" charset="0"/>
                    <a:ea typeface="Palatino" charset="0"/>
                    <a:cs typeface="Palatino" charset="0"/>
                    <a:sym typeface="Palatino"/>
                  </a:rPr>
                  <a:t>Tolerate</a:t>
                </a:r>
                <a:r>
                  <a:rPr kumimoji="0" lang="en-US" sz="2800" i="0" u="none" strike="noStrike" cap="none" spc="0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Palatino" charset="0"/>
                    <a:ea typeface="Palatino" charset="0"/>
                    <a:cs typeface="Palatino" charset="0"/>
                    <a:sym typeface="Palatino"/>
                  </a:rPr>
                  <a:t> attack up to</a:t>
                </a:r>
                <a:r>
                  <a:rPr lang="en-US" sz="2800" dirty="0">
                    <a:solidFill>
                      <a:schemeClr val="tx1"/>
                    </a:solidFill>
                    <a:latin typeface="Palatino" charset="0"/>
                    <a:ea typeface="Palatino" charset="0"/>
                    <a:cs typeface="Palatino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charset="0"/>
                        <a:ea typeface="Palatino" charset="0"/>
                        <a:cs typeface="Palatino" charset="0"/>
                      </a:rPr>
                      <m:t>50%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Palatino" charset="0"/>
                    <a:ea typeface="Palatino" charset="0"/>
                    <a:cs typeface="Palatino" charset="0"/>
                  </a:rPr>
                  <a:t> </a:t>
                </a:r>
              </a:p>
              <a:p>
                <a:pPr marR="0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r>
                  <a:rPr lang="en-US" sz="2800" dirty="0">
                    <a:solidFill>
                      <a:schemeClr val="tx1"/>
                    </a:solidFill>
                    <a:latin typeface="Palatino" charset="0"/>
                    <a:ea typeface="Palatino" charset="0"/>
                    <a:cs typeface="Palatino" charset="0"/>
                  </a:rPr>
                  <a:t>adversarial power</a:t>
                </a:r>
                <a:endParaRPr kumimoji="0" 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Palatino" charset="0"/>
                  <a:ea typeface="Palatino" charset="0"/>
                  <a:cs typeface="Palatino" charset="0"/>
                  <a:sym typeface="Palatino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C104731-5B5D-8C4A-8D80-212CC35DE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973" y="7443548"/>
                <a:ext cx="4727256" cy="1395254"/>
              </a:xfrm>
              <a:prstGeom prst="rect">
                <a:avLst/>
              </a:prstGeom>
              <a:blipFill rotWithShape="0">
                <a:blip r:embed="rId11"/>
                <a:stretch>
                  <a:fillRect l="-3479" t="-4367" b="-109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ounded Rectangle 66">
            <a:extLst>
              <a:ext uri="{FF2B5EF4-FFF2-40B4-BE49-F238E27FC236}">
                <a16:creationId xmlns:a16="http://schemas.microsoft.com/office/drawing/2014/main" xmlns="" id="{9120E478-BB04-D444-8067-E08AD21771E2}"/>
              </a:ext>
            </a:extLst>
          </p:cNvPr>
          <p:cNvSpPr/>
          <p:nvPr/>
        </p:nvSpPr>
        <p:spPr>
          <a:xfrm>
            <a:off x="3337560" y="5355757"/>
            <a:ext cx="863986" cy="292608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86882" y="5714830"/>
            <a:ext cx="2497935" cy="3849713"/>
            <a:chOff x="5055227" y="3944103"/>
            <a:chExt cx="2497935" cy="384971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xmlns="" id="{0FFCADC6-F7BE-594C-BBC9-176A2786AECC}"/>
                </a:ext>
              </a:extLst>
            </p:cNvPr>
            <p:cNvGrpSpPr/>
            <p:nvPr/>
          </p:nvGrpSpPr>
          <p:grpSpPr>
            <a:xfrm>
              <a:off x="5055227" y="3944103"/>
              <a:ext cx="2402938" cy="3849713"/>
              <a:chOff x="4960285" y="5807988"/>
              <a:chExt cx="2402938" cy="3849713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792B0343-5332-DC44-9C8C-48745A76CDE1}"/>
                  </a:ext>
                </a:extLst>
              </p:cNvPr>
              <p:cNvSpPr txBox="1"/>
              <p:nvPr/>
            </p:nvSpPr>
            <p:spPr>
              <a:xfrm>
                <a:off x="4960285" y="9217918"/>
                <a:ext cx="2195345" cy="4397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Nakamoto’s table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xmlns="" id="{6AB952FD-7C15-D24B-9DB2-62F111410FAB}"/>
                      </a:ext>
                    </a:extLst>
                  </p:cNvPr>
                  <p:cNvSpPr txBox="1"/>
                  <p:nvPr/>
                </p:nvSpPr>
                <p:spPr>
                  <a:xfrm>
                    <a:off x="5049467" y="5807988"/>
                    <a:ext cx="2313756" cy="342657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𝛽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=</a:t>
                    </a:r>
                    <a:r>
                      <a:rPr lang="en-US" sz="1800" dirty="0"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30%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=1.0000000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=0.1773523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10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=0.0416605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15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=0.0101008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=0.0024804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25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=0.0006132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=0.0001522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35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=0.0000379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40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=0.0000095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45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=0.0000024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  <a:p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k=</a:t>
                    </a:r>
                    <a14:m>
                      <m:oMath xmlns:m="http://schemas.openxmlformats.org/officeDocument/2006/math">
                        <m:r>
                          <a:rPr lang="en-US" sz="1800" b="0" i="0" smtClean="0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5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0</m:t>
                        </m:r>
                      </m:oMath>
                    </a14:m>
                    <a:r>
                      <a:rPr lang="en-US" sz="18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𝜀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Menlo" panose="020B0609030804020204" pitchFamily="49" charset="0"/>
                            <a:cs typeface="Menlo" panose="020B0609030804020204" pitchFamily="49" charset="0"/>
                          </a:rPr>
                          <m:t>=0.0000006</m:t>
                        </m:r>
                      </m:oMath>
                    </a14:m>
                    <a:endParaRPr lang="en-US" sz="1800" dirty="0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endParaRPr>
                  </a:p>
                </p:txBody>
              </p:sp>
            </mc:Choice>
            <mc:Fallback xmlns="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6AB952FD-7C15-D24B-9DB2-62F111410F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49467" y="5807988"/>
                    <a:ext cx="2313756" cy="3426579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l="-3958" t="-533" b="-2131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6" name="TextBox 75"/>
            <p:cNvSpPr txBox="1"/>
            <p:nvPr/>
          </p:nvSpPr>
          <p:spPr>
            <a:xfrm>
              <a:off x="5956571" y="3979766"/>
              <a:ext cx="1596591" cy="3180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Adversarial power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</p:grp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xmlns="" id="{DE144B69-6822-8C49-9238-C0C765FD2641}"/>
              </a:ext>
            </a:extLst>
          </p:cNvPr>
          <p:cNvSpPr/>
          <p:nvPr/>
        </p:nvSpPr>
        <p:spPr>
          <a:xfrm>
            <a:off x="2088999" y="440994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</p:spTree>
    <p:extLst>
      <p:ext uri="{BB962C8B-B14F-4D97-AF65-F5344CB8AC3E}">
        <p14:creationId xmlns:p14="http://schemas.microsoft.com/office/powerpoint/2010/main" val="369596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2187E-6 -0.00651 L -0.65185 -0.0244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93" y="-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1 -0.00488 L -0.39831 0.2449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7" y="124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3.90625E-6 L -0.39575 0.34522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9" y="1725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0.00651 L -0.43213 0.28614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87" y="146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3125E-6 -4.6875E-7 L 0.33337 0.06999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3" y="34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6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9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2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5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8" dur="indefinite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1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3" animBg="1"/>
      <p:bldP spid="59" grpId="3" animBg="1"/>
      <p:bldP spid="61" grpId="0" animBg="1"/>
      <p:bldP spid="61" grpId="1" animBg="1"/>
      <p:bldP spid="61" grpId="2" animBg="1"/>
      <p:bldP spid="123" grpId="0" animBg="1"/>
      <p:bldP spid="123" grpId="1" animBg="1"/>
      <p:bldP spid="123" grpId="2" animBg="1"/>
      <p:bldP spid="54" grpId="0" animBg="1"/>
      <p:bldP spid="54" grpId="1" animBg="1"/>
      <p:bldP spid="54" grpId="2" animBg="1"/>
      <p:bldP spid="4" grpId="1" animBg="1"/>
      <p:bldP spid="60" grpId="0" animBg="1"/>
      <p:bldP spid="60" grpId="1" animBg="1"/>
      <p:bldP spid="60" grpId="2" animBg="1"/>
      <p:bldP spid="60" grpId="3" animBg="1"/>
      <p:bldP spid="6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>
            <a:extLst>
              <a:ext uri="{FF2B5EF4-FFF2-40B4-BE49-F238E27FC236}">
                <a16:creationId xmlns:a16="http://schemas.microsoft.com/office/drawing/2014/main" xmlns="" id="{D0E4C6C2-C0BC-EF4A-B74B-9EF117D7AA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87" t="6178" r="2564" b="10815"/>
          <a:stretch/>
        </p:blipFill>
        <p:spPr>
          <a:xfrm>
            <a:off x="6442414" y="4063158"/>
            <a:ext cx="5161978" cy="30827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D594480-35A0-5A45-BF06-966B0D20EA0A}"/>
              </a:ext>
            </a:extLst>
          </p:cNvPr>
          <p:cNvGrpSpPr/>
          <p:nvPr/>
        </p:nvGrpSpPr>
        <p:grpSpPr>
          <a:xfrm>
            <a:off x="3528725" y="2885373"/>
            <a:ext cx="1338658" cy="6868227"/>
            <a:chOff x="3528725" y="2885373"/>
            <a:chExt cx="1338658" cy="6868227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F30BAB62-1263-2647-8EC0-CE6C2A71F256}"/>
                </a:ext>
              </a:extLst>
            </p:cNvPr>
            <p:cNvCxnSpPr>
              <a:cxnSpLocks/>
            </p:cNvCxnSpPr>
            <p:nvPr/>
          </p:nvCxnSpPr>
          <p:spPr>
            <a:xfrm>
              <a:off x="3531250" y="3563970"/>
              <a:ext cx="0" cy="618963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505918A7-5446-C349-895B-E9A4ABED782F}"/>
                </a:ext>
              </a:extLst>
            </p:cNvPr>
            <p:cNvSpPr txBox="1"/>
            <p:nvPr/>
          </p:nvSpPr>
          <p:spPr>
            <a:xfrm>
              <a:off x="3722839" y="2885373"/>
              <a:ext cx="1144544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Expected </a:t>
              </a: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time (mins)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8F629697-D42D-E44F-B4A8-ACA1B323FD25}"/>
                </a:ext>
              </a:extLst>
            </p:cNvPr>
            <p:cNvCxnSpPr>
              <a:cxnSpLocks/>
            </p:cNvCxnSpPr>
            <p:nvPr/>
          </p:nvCxnSpPr>
          <p:spPr>
            <a:xfrm>
              <a:off x="3528725" y="4663297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8D0369D5-C63D-6B44-8123-72ABC888C72E}"/>
                </a:ext>
              </a:extLst>
            </p:cNvPr>
            <p:cNvCxnSpPr>
              <a:cxnSpLocks/>
            </p:cNvCxnSpPr>
            <p:nvPr/>
          </p:nvCxnSpPr>
          <p:spPr>
            <a:xfrm>
              <a:off x="3534988" y="5751241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xmlns="" id="{4440A146-6A6B-D246-9222-FE8ECDE214EC}"/>
                </a:ext>
              </a:extLst>
            </p:cNvPr>
            <p:cNvCxnSpPr>
              <a:cxnSpLocks/>
            </p:cNvCxnSpPr>
            <p:nvPr/>
          </p:nvCxnSpPr>
          <p:spPr>
            <a:xfrm>
              <a:off x="3529938" y="6844202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3C4FD6BB-5D73-F942-88DC-F09C3A113786}"/>
                </a:ext>
              </a:extLst>
            </p:cNvPr>
            <p:cNvCxnSpPr>
              <a:cxnSpLocks/>
            </p:cNvCxnSpPr>
            <p:nvPr/>
          </p:nvCxnSpPr>
          <p:spPr>
            <a:xfrm>
              <a:off x="3529938" y="7954524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F65E3824-3D23-9941-BE5A-73D360CA6E40}"/>
                </a:ext>
              </a:extLst>
            </p:cNvPr>
            <p:cNvCxnSpPr>
              <a:cxnSpLocks/>
            </p:cNvCxnSpPr>
            <p:nvPr/>
          </p:nvCxnSpPr>
          <p:spPr>
            <a:xfrm>
              <a:off x="3529270" y="9379592"/>
              <a:ext cx="1794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Latency and throughput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xmlns="" id="{C83A0797-C322-A94B-91FA-873FA908EE38}"/>
              </a:ext>
            </a:extLst>
          </p:cNvPr>
          <p:cNvSpPr/>
          <p:nvPr/>
        </p:nvSpPr>
        <p:spPr>
          <a:xfrm>
            <a:off x="2097608" y="5483935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xmlns="" id="{7944C027-F77B-3E4C-B98F-8167C58FB197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xmlns="" id="{1879D9C1-6037-3E44-9203-6CD71D14EA0A}"/>
              </a:ext>
            </a:extLst>
          </p:cNvPr>
          <p:cNvCxnSpPr>
            <a:cxnSpLocks/>
            <a:stCxn id="88" idx="0"/>
            <a:endCxn id="92" idx="2"/>
          </p:cNvCxnSpPr>
          <p:nvPr/>
        </p:nvCxnSpPr>
        <p:spPr>
          <a:xfrm flipH="1" flipV="1">
            <a:off x="2489125" y="4943533"/>
            <a:ext cx="3900" cy="54040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xmlns="" id="{199A860F-9155-6F45-9DDE-4A9270F4C855}"/>
              </a:ext>
            </a:extLst>
          </p:cNvPr>
          <p:cNvCxnSpPr>
            <a:cxnSpLocks/>
            <a:stCxn id="93" idx="0"/>
            <a:endCxn id="88" idx="2"/>
          </p:cNvCxnSpPr>
          <p:nvPr/>
        </p:nvCxnSpPr>
        <p:spPr>
          <a:xfrm flipV="1">
            <a:off x="2493024" y="602433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xmlns="" id="{30469B00-F354-9641-9097-1500C487EB21}"/>
              </a:ext>
            </a:extLst>
          </p:cNvPr>
          <p:cNvSpPr/>
          <p:nvPr/>
        </p:nvSpPr>
        <p:spPr>
          <a:xfrm>
            <a:off x="2093708" y="4403131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xmlns="" id="{5FCED830-B30D-AA43-A33F-3AEDFABA1104}"/>
              </a:ext>
            </a:extLst>
          </p:cNvPr>
          <p:cNvSpPr/>
          <p:nvPr/>
        </p:nvSpPr>
        <p:spPr>
          <a:xfrm>
            <a:off x="2097608" y="657901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xmlns="" id="{EA8B6949-9312-014B-BDE3-C3AADB09EF2B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2504364" y="7134659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xmlns="" id="{2A5A2CA0-DEB2-2C4C-88C0-5B29E0B31818}"/>
              </a:ext>
            </a:extLst>
          </p:cNvPr>
          <p:cNvSpPr/>
          <p:nvPr/>
        </p:nvSpPr>
        <p:spPr>
          <a:xfrm>
            <a:off x="2108948" y="7689341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7BA1A05B-9165-EF48-BDD0-0FFDE24483FD}"/>
              </a:ext>
            </a:extLst>
          </p:cNvPr>
          <p:cNvCxnSpPr>
            <a:cxnSpLocks/>
            <a:stCxn id="22" idx="0"/>
            <a:endCxn id="101" idx="2"/>
          </p:cNvCxnSpPr>
          <p:nvPr/>
        </p:nvCxnSpPr>
        <p:spPr>
          <a:xfrm flipV="1">
            <a:off x="2490077" y="8229743"/>
            <a:ext cx="14288" cy="94805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1E9E07C0-1CD8-F04F-AE2A-EEAEDE4994C6}"/>
              </a:ext>
            </a:extLst>
          </p:cNvPr>
          <p:cNvSpPr/>
          <p:nvPr/>
        </p:nvSpPr>
        <p:spPr>
          <a:xfrm>
            <a:off x="2094660" y="9177793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1914466-3E7B-C249-9496-C6B9234D8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1000"/>
          </a:blip>
          <a:srcRect l="19198" t="15496" r="26888" b="22490"/>
          <a:stretch/>
        </p:blipFill>
        <p:spPr>
          <a:xfrm>
            <a:off x="2239624" y="4387893"/>
            <a:ext cx="431836" cy="49671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78ECF9D-A454-6F45-8A70-AB2ABD9594CE}"/>
              </a:ext>
            </a:extLst>
          </p:cNvPr>
          <p:cNvGrpSpPr/>
          <p:nvPr/>
        </p:nvGrpSpPr>
        <p:grpSpPr>
          <a:xfrm>
            <a:off x="3666644" y="3328008"/>
            <a:ext cx="1331936" cy="6287283"/>
            <a:chOff x="3666644" y="3328008"/>
            <a:chExt cx="1331936" cy="62872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280D72FE-05B1-F64C-AB07-3B511F3CA62D}"/>
                    </a:ext>
                  </a:extLst>
                </p:cNvPr>
                <p:cNvSpPr txBox="1"/>
                <p:nvPr/>
              </p:nvSpPr>
              <p:spPr>
                <a:xfrm>
                  <a:off x="3666645" y="3328008"/>
                  <a:ext cx="349455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80D72FE-05B1-F64C-AB07-3B511F3CA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6645" y="3328008"/>
                  <a:ext cx="349455" cy="471924"/>
                </a:xfrm>
                <a:prstGeom prst="rect">
                  <a:avLst/>
                </a:prstGeom>
                <a:blipFill>
                  <a:blip r:embed="rId6"/>
                  <a:stretch>
                    <a:fillRect l="-3571" r="-3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xmlns="" id="{6AE90866-FFC1-5941-AECA-C64B697E6EDE}"/>
                    </a:ext>
                  </a:extLst>
                </p:cNvPr>
                <p:cNvSpPr txBox="1"/>
                <p:nvPr/>
              </p:nvSpPr>
              <p:spPr>
                <a:xfrm>
                  <a:off x="3666644" y="4424189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10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AE90866-FFC1-5941-AECA-C64B697E6E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6644" y="4424189"/>
                  <a:ext cx="519373" cy="471924"/>
                </a:xfrm>
                <a:prstGeom prst="rect">
                  <a:avLst/>
                </a:prstGeom>
                <a:blipFill>
                  <a:blip r:embed="rId7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xmlns="" id="{C6228668-4288-6E48-9EE7-6E908ABF08E0}"/>
                    </a:ext>
                  </a:extLst>
                </p:cNvPr>
                <p:cNvSpPr txBox="1"/>
                <p:nvPr/>
              </p:nvSpPr>
              <p:spPr>
                <a:xfrm>
                  <a:off x="3680065" y="5536552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6228668-4288-6E48-9EE7-6E908ABF08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065" y="5536552"/>
                  <a:ext cx="519373" cy="471924"/>
                </a:xfrm>
                <a:prstGeom prst="rect">
                  <a:avLst/>
                </a:prstGeom>
                <a:blipFill>
                  <a:blip r:embed="rId8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xmlns="" id="{8390282F-5AE0-A346-8904-519D64977F8F}"/>
                    </a:ext>
                  </a:extLst>
                </p:cNvPr>
                <p:cNvSpPr txBox="1"/>
                <p:nvPr/>
              </p:nvSpPr>
              <p:spPr>
                <a:xfrm>
                  <a:off x="3680065" y="6647496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390282F-5AE0-A346-8904-519D64977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065" y="6647496"/>
                  <a:ext cx="519373" cy="471924"/>
                </a:xfrm>
                <a:prstGeom prst="rect">
                  <a:avLst/>
                </a:prstGeom>
                <a:blipFill>
                  <a:blip r:embed="rId9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xmlns="" id="{124E1498-C060-9E48-8D98-2991BE15752B}"/>
                    </a:ext>
                  </a:extLst>
                </p:cNvPr>
                <p:cNvSpPr txBox="1"/>
                <p:nvPr/>
              </p:nvSpPr>
              <p:spPr>
                <a:xfrm>
                  <a:off x="3680210" y="7758440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24E1498-C060-9E48-8D98-2991BE1575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210" y="7758440"/>
                  <a:ext cx="519373" cy="471924"/>
                </a:xfrm>
                <a:prstGeom prst="rect">
                  <a:avLst/>
                </a:prstGeom>
                <a:blipFill>
                  <a:blip r:embed="rId10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C83DC367-FBEB-3540-897E-DA2CEF5684C3}"/>
                </a:ext>
              </a:extLst>
            </p:cNvPr>
            <p:cNvSpPr txBox="1"/>
            <p:nvPr/>
          </p:nvSpPr>
          <p:spPr>
            <a:xfrm>
              <a:off x="3708162" y="9204922"/>
              <a:ext cx="1290418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rPr>
                <a:t>Right now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CA238A4-7AE8-1146-BCEA-4BD2EAA737FB}"/>
              </a:ext>
            </a:extLst>
          </p:cNvPr>
          <p:cNvGrpSpPr/>
          <p:nvPr/>
        </p:nvGrpSpPr>
        <p:grpSpPr>
          <a:xfrm>
            <a:off x="170207" y="4442722"/>
            <a:ext cx="1447859" cy="3787022"/>
            <a:chOff x="109479" y="5455956"/>
            <a:chExt cx="1447859" cy="37870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D227C3BD-9617-9D4C-8F05-A2E6013874E8}"/>
                    </a:ext>
                  </a:extLst>
                </p:cNvPr>
                <p:cNvSpPr txBox="1"/>
                <p:nvPr/>
              </p:nvSpPr>
              <p:spPr>
                <a:xfrm>
                  <a:off x="109479" y="6928839"/>
                  <a:ext cx="1050993" cy="841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41414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Palatino"/>
                          <a:cs typeface="Palatino"/>
                          <a:sym typeface="Palatino"/>
                        </a:rPr>
                        <m:t>𝑘</m:t>
                      </m:r>
                    </m:oMath>
                  </a14:m>
                  <a:r>
                    <a:rPr kumimoji="0" lang="en-US" sz="24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ea typeface="Palatino"/>
                      <a:cs typeface="Palatino"/>
                      <a:sym typeface="Palatino"/>
                    </a:rPr>
                    <a:t>-deep</a:t>
                  </a:r>
                </a:p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400" dirty="0"/>
                    <a:t>policy</a:t>
                  </a:r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D227C3BD-9617-9D4C-8F05-A2E6013874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79" y="6928839"/>
                  <a:ext cx="1050993" cy="841256"/>
                </a:xfrm>
                <a:prstGeom prst="rect">
                  <a:avLst/>
                </a:prstGeom>
                <a:blipFill>
                  <a:blip r:embed="rId13"/>
                  <a:stretch>
                    <a:fillRect l="-5952" t="-2985" r="-11905" b="-134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Left Brace 58">
              <a:extLst>
                <a:ext uri="{FF2B5EF4-FFF2-40B4-BE49-F238E27FC236}">
                  <a16:creationId xmlns:a16="http://schemas.microsoft.com/office/drawing/2014/main" xmlns="" id="{3E600FF2-68C3-4844-B552-BFD2C881E56D}"/>
                </a:ext>
              </a:extLst>
            </p:cNvPr>
            <p:cNvSpPr/>
            <p:nvPr/>
          </p:nvSpPr>
          <p:spPr>
            <a:xfrm>
              <a:off x="1200150" y="5455956"/>
              <a:ext cx="357188" cy="3787022"/>
            </a:xfrm>
            <a:prstGeom prst="leftBrace">
              <a:avLst/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6D02D234-3633-624D-A36D-B4E53A35F56C}"/>
                  </a:ext>
                </a:extLst>
              </p:cNvPr>
              <p:cNvSpPr txBox="1"/>
              <p:nvPr/>
            </p:nvSpPr>
            <p:spPr>
              <a:xfrm>
                <a:off x="5701781" y="2394893"/>
                <a:ext cx="5175391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Mining rate: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 = 1 block/10 min</a:t>
                </a: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02D234-3633-624D-A36D-B4E53A35F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781" y="2394893"/>
                <a:ext cx="5175391" cy="533479"/>
              </a:xfrm>
              <a:prstGeom prst="rect">
                <a:avLst/>
              </a:prstGeom>
              <a:blipFill rotWithShape="0">
                <a:blip r:embed="rId14"/>
                <a:stretch>
                  <a:fillRect l="-3180" t="-10345" r="-2238" b="-3103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2CCFDF94-70CC-1340-AE94-4F023A6911D8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C46A2DF6-AD49-1B4F-8455-0CAEF3143D0D}"/>
              </a:ext>
            </a:extLst>
          </p:cNvPr>
          <p:cNvSpPr/>
          <p:nvPr/>
        </p:nvSpPr>
        <p:spPr>
          <a:xfrm>
            <a:off x="1422966" y="2383540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CCDC5CC-17DC-984E-850D-EFD82933C381}"/>
              </a:ext>
            </a:extLst>
          </p:cNvPr>
          <p:cNvSpPr txBox="1"/>
          <p:nvPr/>
        </p:nvSpPr>
        <p:spPr>
          <a:xfrm>
            <a:off x="6418987" y="3441600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2154B96-22CD-5C41-B50B-B77DDED2AC34}"/>
              </a:ext>
            </a:extLst>
          </p:cNvPr>
          <p:cNvSpPr/>
          <p:nvPr/>
        </p:nvSpPr>
        <p:spPr>
          <a:xfrm>
            <a:off x="3823616" y="3449505"/>
            <a:ext cx="137730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222222"/>
                </a:solidFill>
                <a:latin typeface="Palatino" pitchFamily="2" charset="77"/>
                <a:ea typeface="Palatino" pitchFamily="2" charset="77"/>
              </a:rPr>
              <a:t>(3 January 2009)</a:t>
            </a:r>
            <a:endParaRPr lang="en-US" sz="13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1234038-C58A-0C49-94EB-586E88696FBE}"/>
              </a:ext>
            </a:extLst>
          </p:cNvPr>
          <p:cNvSpPr txBox="1"/>
          <p:nvPr/>
        </p:nvSpPr>
        <p:spPr>
          <a:xfrm>
            <a:off x="209217" y="9174145"/>
            <a:ext cx="189314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/>
              <a:t>(Height 549509)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90CBBE27-A351-1345-B192-412BBD1F439B}"/>
              </a:ext>
            </a:extLst>
          </p:cNvPr>
          <p:cNvCxnSpPr>
            <a:cxnSpLocks/>
          </p:cNvCxnSpPr>
          <p:nvPr/>
        </p:nvCxnSpPr>
        <p:spPr>
          <a:xfrm>
            <a:off x="5124049" y="2171699"/>
            <a:ext cx="0" cy="7672388"/>
          </a:xfrm>
          <a:prstGeom prst="line">
            <a:avLst/>
          </a:prstGeom>
          <a:noFill/>
          <a:ln w="25400" cap="flat" cmpd="dbl">
            <a:solidFill>
              <a:srgbClr val="41414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E43F3ACD-DF70-F64E-B6FF-AEB1F448C6BF}"/>
              </a:ext>
            </a:extLst>
          </p:cNvPr>
          <p:cNvGrpSpPr/>
          <p:nvPr/>
        </p:nvGrpSpPr>
        <p:grpSpPr>
          <a:xfrm>
            <a:off x="5608898" y="3317566"/>
            <a:ext cx="6337499" cy="4739368"/>
            <a:chOff x="7211081" y="5602127"/>
            <a:chExt cx="5764351" cy="426630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66586AB8-5C4B-E442-A09F-2400121EE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r="91540" b="13908"/>
            <a:stretch/>
          </p:blipFill>
          <p:spPr>
            <a:xfrm>
              <a:off x="7211081" y="5632087"/>
              <a:ext cx="502843" cy="3345710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8F6C3A30-B868-3B4E-894D-D8C59E3E8DEE}"/>
                </a:ext>
              </a:extLst>
            </p:cNvPr>
            <p:cNvGrpSpPr/>
            <p:nvPr/>
          </p:nvGrpSpPr>
          <p:grpSpPr>
            <a:xfrm>
              <a:off x="7452874" y="5602127"/>
              <a:ext cx="5522558" cy="4266306"/>
              <a:chOff x="7452874" y="5602127"/>
              <a:chExt cx="5522558" cy="4266306"/>
            </a:xfrm>
          </p:grpSpPr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xmlns="" id="{3237178F-F6C0-B44F-A43C-6FA5C70CBA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4510" y="5844361"/>
                <a:ext cx="0" cy="351565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0D8BE4D2-FD75-AE4B-AD90-A01D38602A6E}"/>
                      </a:ext>
                    </a:extLst>
                  </p:cNvPr>
                  <p:cNvSpPr txBox="1"/>
                  <p:nvPr/>
                </p:nvSpPr>
                <p:spPr>
                  <a:xfrm>
                    <a:off x="7795097" y="5602127"/>
                    <a:ext cx="4364837" cy="55951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5842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000" b="0" u="none" strike="noStrike" cap="none" spc="0" normalizeH="0" baseline="0" dirty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sym typeface="Palatino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kumimoji="0" lang="en-US" sz="2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𝜀</m:t>
                        </m:r>
                      </m:oMath>
                    </a14:m>
                    <a:endParaRPr kumimoji="0" lang="en-US" sz="28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latin typeface="Palatino"/>
                      <a:ea typeface="Palatino"/>
                      <a:cs typeface="Palatino"/>
                      <a:sym typeface="Palatino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0D8BE4D2-FD75-AE4B-AD90-A01D38602A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95097" y="5602127"/>
                    <a:ext cx="4364837" cy="55951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B858B0E4-FA61-234D-9343-B3F9BC05A5B1}"/>
                  </a:ext>
                </a:extLst>
              </p:cNvPr>
              <p:cNvSpPr txBox="1"/>
              <p:nvPr/>
            </p:nvSpPr>
            <p:spPr>
              <a:xfrm>
                <a:off x="9524708" y="9308916"/>
                <a:ext cx="1880438" cy="5595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Latency (mins)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xmlns="" id="{B3B4B07E-19FC-0044-802C-1988C010CA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92667" r="2187"/>
              <a:stretch/>
            </p:blipFill>
            <p:spPr>
              <a:xfrm>
                <a:off x="7452874" y="9245904"/>
                <a:ext cx="5219323" cy="268091"/>
              </a:xfrm>
              <a:prstGeom prst="rect">
                <a:avLst/>
              </a:prstGeom>
            </p:spPr>
          </p:pic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xmlns="" id="{697ED032-3B91-454B-8D7C-2D55CC977B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7563" y="9245904"/>
                <a:ext cx="5347869" cy="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31489AFC-D8F5-D54E-9529-0CDC9E4649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211" t="5979" r="1739" b="7729"/>
          <a:stretch/>
        </p:blipFill>
        <p:spPr>
          <a:xfrm>
            <a:off x="6444916" y="4157526"/>
            <a:ext cx="5029806" cy="30953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40667" y="4510828"/>
            <a:ext cx="215764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l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atency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~ 1/f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640905" y="8628638"/>
            <a:ext cx="24574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throughput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~ f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32058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5" grpId="0"/>
      <p:bldP spid="4" grpId="0"/>
      <p:bldP spid="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limits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05353" y="5373278"/>
            <a:ext cx="12066309" cy="28281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extBox 6"/>
          <p:cNvSpPr txBox="1"/>
          <p:nvPr/>
        </p:nvSpPr>
        <p:spPr>
          <a:xfrm>
            <a:off x="1159497" y="5591673"/>
            <a:ext cx="820738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1994</a:t>
            </a:r>
          </a:p>
        </p:txBody>
      </p:sp>
      <p:pic>
        <p:nvPicPr>
          <p:cNvPr id="8" name="Picture 2" descr="mage result for V.34 modem robot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34" y="6185258"/>
            <a:ext cx="2627165" cy="110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1569866" y="5214400"/>
            <a:ext cx="9425" cy="374318"/>
          </a:xfrm>
          <a:prstGeom prst="line">
            <a:avLst/>
          </a:prstGeom>
          <a:noFill/>
          <a:ln w="57150" cap="flat">
            <a:solidFill>
              <a:srgbClr val="41414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Straight Connector 9"/>
          <p:cNvCxnSpPr/>
          <p:nvPr/>
        </p:nvCxnSpPr>
        <p:spPr>
          <a:xfrm flipH="1">
            <a:off x="10819132" y="5186119"/>
            <a:ext cx="9425" cy="374318"/>
          </a:xfrm>
          <a:prstGeom prst="line">
            <a:avLst/>
          </a:prstGeom>
          <a:noFill/>
          <a:ln w="57150" cap="flat">
            <a:solidFill>
              <a:srgbClr val="41414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D02D234-3633-624D-A36D-B4E53A35F56C}"/>
              </a:ext>
            </a:extLst>
          </p:cNvPr>
          <p:cNvSpPr txBox="1"/>
          <p:nvPr/>
        </p:nvSpPr>
        <p:spPr>
          <a:xfrm>
            <a:off x="458792" y="7503814"/>
            <a:ext cx="2240999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ctr"/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V.34 modem</a:t>
            </a:r>
          </a:p>
          <a:p>
            <a:pPr algn="ctr"/>
            <a:r>
              <a:rPr lang="en-US" sz="2800" dirty="0"/>
              <a:t>C = 28.8 kbps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D02D234-3633-624D-A36D-B4E53A35F56C}"/>
              </a:ext>
            </a:extLst>
          </p:cNvPr>
          <p:cNvSpPr txBox="1"/>
          <p:nvPr/>
        </p:nvSpPr>
        <p:spPr>
          <a:xfrm>
            <a:off x="9321811" y="7985997"/>
            <a:ext cx="30216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 = 10-100’s Mbps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8188" y="5591673"/>
            <a:ext cx="820738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2018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642" y="6125152"/>
            <a:ext cx="3029830" cy="179762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2201DDF-EF56-194D-81CF-82F61DF850DE}"/>
              </a:ext>
            </a:extLst>
          </p:cNvPr>
          <p:cNvGrpSpPr/>
          <p:nvPr/>
        </p:nvGrpSpPr>
        <p:grpSpPr>
          <a:xfrm>
            <a:off x="4964942" y="6495069"/>
            <a:ext cx="2793318" cy="1105380"/>
            <a:chOff x="4964942" y="6495069"/>
            <a:chExt cx="2793318" cy="1105380"/>
          </a:xfrm>
        </p:grpSpPr>
        <p:sp>
          <p:nvSpPr>
            <p:cNvPr id="15" name="Right Arrow 14"/>
            <p:cNvSpPr/>
            <p:nvPr/>
          </p:nvSpPr>
          <p:spPr>
            <a:xfrm>
              <a:off x="4964942" y="6495069"/>
              <a:ext cx="2793318" cy="282804"/>
            </a:xfrm>
            <a:prstGeom prst="rightArrow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D02D234-3633-624D-A36D-B4E53A35F56C}"/>
                </a:ext>
              </a:extLst>
            </p:cNvPr>
            <p:cNvSpPr txBox="1"/>
            <p:nvPr/>
          </p:nvSpPr>
          <p:spPr>
            <a:xfrm>
              <a:off x="5108245" y="7066970"/>
              <a:ext cx="2628925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r>
                <a:rPr kumimoji="0" lang="en-US" sz="2800" b="0" i="0" u="none" strike="noStrike" cap="none" spc="0" normalizeH="0" baseline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1000 to 10,000 X</a:t>
              </a:r>
              <a:endPara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D02D234-3633-624D-A36D-B4E53A35F56C}"/>
              </a:ext>
            </a:extLst>
          </p:cNvPr>
          <p:cNvSpPr txBox="1"/>
          <p:nvPr/>
        </p:nvSpPr>
        <p:spPr>
          <a:xfrm>
            <a:off x="1747216" y="2987779"/>
            <a:ext cx="833080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Bitcoin bandwidth consumption ~ 13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kbits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/seconds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D02D234-3633-624D-A36D-B4E53A35F56C}"/>
              </a:ext>
            </a:extLst>
          </p:cNvPr>
          <p:cNvSpPr txBox="1"/>
          <p:nvPr/>
        </p:nvSpPr>
        <p:spPr>
          <a:xfrm>
            <a:off x="3581024" y="2454300"/>
            <a:ext cx="62629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Bitcoin mining rate f =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1 block/ 10 min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D65C2F5-833C-DE47-A9E1-8CD2F37CAE4E}"/>
              </a:ext>
            </a:extLst>
          </p:cNvPr>
          <p:cNvSpPr txBox="1"/>
          <p:nvPr/>
        </p:nvSpPr>
        <p:spPr>
          <a:xfrm>
            <a:off x="4339412" y="8519476"/>
            <a:ext cx="402353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i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ncreasing f 1000X?</a:t>
            </a:r>
          </a:p>
        </p:txBody>
      </p:sp>
    </p:spTree>
    <p:extLst>
      <p:ext uri="{BB962C8B-B14F-4D97-AF65-F5344CB8AC3E}">
        <p14:creationId xmlns:p14="http://schemas.microsoft.com/office/powerpoint/2010/main" val="94703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7" grpId="0"/>
      <p:bldP spid="18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>
            <a:extLst>
              <a:ext uri="{FF2B5EF4-FFF2-40B4-BE49-F238E27FC236}">
                <a16:creationId xmlns:a16="http://schemas.microsoft.com/office/drawing/2014/main" xmlns="" id="{D0E4C6C2-C0BC-EF4A-B74B-9EF117D7AA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87" t="6178" r="2564" b="10815"/>
          <a:stretch/>
        </p:blipFill>
        <p:spPr>
          <a:xfrm>
            <a:off x="6442414" y="4063158"/>
            <a:ext cx="5161978" cy="30827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D594480-35A0-5A45-BF06-966B0D20EA0A}"/>
              </a:ext>
            </a:extLst>
          </p:cNvPr>
          <p:cNvGrpSpPr/>
          <p:nvPr/>
        </p:nvGrpSpPr>
        <p:grpSpPr>
          <a:xfrm>
            <a:off x="3528725" y="2885373"/>
            <a:ext cx="1338658" cy="6868227"/>
            <a:chOff x="3528725" y="2885373"/>
            <a:chExt cx="1338658" cy="6868227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F30BAB62-1263-2647-8EC0-CE6C2A71F256}"/>
                </a:ext>
              </a:extLst>
            </p:cNvPr>
            <p:cNvCxnSpPr>
              <a:cxnSpLocks/>
            </p:cNvCxnSpPr>
            <p:nvPr/>
          </p:nvCxnSpPr>
          <p:spPr>
            <a:xfrm>
              <a:off x="3531250" y="3563970"/>
              <a:ext cx="0" cy="618963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505918A7-5446-C349-895B-E9A4ABED782F}"/>
                </a:ext>
              </a:extLst>
            </p:cNvPr>
            <p:cNvSpPr txBox="1"/>
            <p:nvPr/>
          </p:nvSpPr>
          <p:spPr>
            <a:xfrm>
              <a:off x="3722839" y="2885373"/>
              <a:ext cx="1144544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Expected </a:t>
              </a: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time (mins)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8F629697-D42D-E44F-B4A8-ACA1B323FD25}"/>
                </a:ext>
              </a:extLst>
            </p:cNvPr>
            <p:cNvCxnSpPr>
              <a:cxnSpLocks/>
            </p:cNvCxnSpPr>
            <p:nvPr/>
          </p:nvCxnSpPr>
          <p:spPr>
            <a:xfrm>
              <a:off x="3528725" y="4663297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8D0369D5-C63D-6B44-8123-72ABC888C72E}"/>
                </a:ext>
              </a:extLst>
            </p:cNvPr>
            <p:cNvCxnSpPr>
              <a:cxnSpLocks/>
            </p:cNvCxnSpPr>
            <p:nvPr/>
          </p:nvCxnSpPr>
          <p:spPr>
            <a:xfrm>
              <a:off x="3534988" y="5751241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xmlns="" id="{4440A146-6A6B-D246-9222-FE8ECDE214EC}"/>
                </a:ext>
              </a:extLst>
            </p:cNvPr>
            <p:cNvCxnSpPr>
              <a:cxnSpLocks/>
            </p:cNvCxnSpPr>
            <p:nvPr/>
          </p:nvCxnSpPr>
          <p:spPr>
            <a:xfrm>
              <a:off x="3529938" y="6844202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3C4FD6BB-5D73-F942-88DC-F09C3A113786}"/>
                </a:ext>
              </a:extLst>
            </p:cNvPr>
            <p:cNvCxnSpPr>
              <a:cxnSpLocks/>
            </p:cNvCxnSpPr>
            <p:nvPr/>
          </p:nvCxnSpPr>
          <p:spPr>
            <a:xfrm>
              <a:off x="3529938" y="7954524"/>
              <a:ext cx="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F65E3824-3D23-9941-BE5A-73D360CA6E40}"/>
                </a:ext>
              </a:extLst>
            </p:cNvPr>
            <p:cNvCxnSpPr>
              <a:cxnSpLocks/>
            </p:cNvCxnSpPr>
            <p:nvPr/>
          </p:nvCxnSpPr>
          <p:spPr>
            <a:xfrm>
              <a:off x="3529270" y="9379592"/>
              <a:ext cx="1794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/>
          <a:lstStyle/>
          <a:p>
            <a:r>
              <a:rPr lang="en-US" dirty="0"/>
              <a:t>Latency and throughput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xmlns="" id="{C83A0797-C322-A94B-91FA-873FA908EE38}"/>
              </a:ext>
            </a:extLst>
          </p:cNvPr>
          <p:cNvSpPr/>
          <p:nvPr/>
        </p:nvSpPr>
        <p:spPr>
          <a:xfrm>
            <a:off x="2097608" y="5483935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xmlns="" id="{7944C027-F77B-3E4C-B98F-8167C58FB197}"/>
              </a:ext>
            </a:extLst>
          </p:cNvPr>
          <p:cNvCxnSpPr>
            <a:cxnSpLocks/>
          </p:cNvCxnSpPr>
          <p:nvPr/>
        </p:nvCxnSpPr>
        <p:spPr>
          <a:xfrm flipV="1">
            <a:off x="2493024" y="3837065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xmlns="" id="{1879D9C1-6037-3E44-9203-6CD71D14EA0A}"/>
              </a:ext>
            </a:extLst>
          </p:cNvPr>
          <p:cNvCxnSpPr>
            <a:cxnSpLocks/>
            <a:stCxn id="88" idx="0"/>
            <a:endCxn id="92" idx="2"/>
          </p:cNvCxnSpPr>
          <p:nvPr/>
        </p:nvCxnSpPr>
        <p:spPr>
          <a:xfrm flipH="1" flipV="1">
            <a:off x="2489125" y="4943533"/>
            <a:ext cx="3900" cy="54040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xmlns="" id="{199A860F-9155-6F45-9DDE-4A9270F4C855}"/>
              </a:ext>
            </a:extLst>
          </p:cNvPr>
          <p:cNvCxnSpPr>
            <a:cxnSpLocks/>
            <a:stCxn id="93" idx="0"/>
            <a:endCxn id="88" idx="2"/>
          </p:cNvCxnSpPr>
          <p:nvPr/>
        </p:nvCxnSpPr>
        <p:spPr>
          <a:xfrm flipV="1">
            <a:off x="2493024" y="6024337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xmlns="" id="{30469B00-F354-9641-9097-1500C487EB21}"/>
              </a:ext>
            </a:extLst>
          </p:cNvPr>
          <p:cNvSpPr/>
          <p:nvPr/>
        </p:nvSpPr>
        <p:spPr>
          <a:xfrm>
            <a:off x="2093708" y="4403131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xmlns="" id="{5FCED830-B30D-AA43-A33F-3AEDFABA1104}"/>
              </a:ext>
            </a:extLst>
          </p:cNvPr>
          <p:cNvSpPr/>
          <p:nvPr/>
        </p:nvSpPr>
        <p:spPr>
          <a:xfrm>
            <a:off x="2097608" y="6579019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xmlns="" id="{EA8B6949-9312-014B-BDE3-C3AADB09EF2B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2504364" y="7134659"/>
            <a:ext cx="0" cy="554682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xmlns="" id="{2A5A2CA0-DEB2-2C4C-88C0-5B29E0B31818}"/>
              </a:ext>
            </a:extLst>
          </p:cNvPr>
          <p:cNvSpPr/>
          <p:nvPr/>
        </p:nvSpPr>
        <p:spPr>
          <a:xfrm>
            <a:off x="2108948" y="7689341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7BA1A05B-9165-EF48-BDD0-0FFDE24483FD}"/>
              </a:ext>
            </a:extLst>
          </p:cNvPr>
          <p:cNvCxnSpPr>
            <a:cxnSpLocks/>
            <a:stCxn id="22" idx="0"/>
            <a:endCxn id="101" idx="2"/>
          </p:cNvCxnSpPr>
          <p:nvPr/>
        </p:nvCxnSpPr>
        <p:spPr>
          <a:xfrm flipV="1">
            <a:off x="2490077" y="8229743"/>
            <a:ext cx="14288" cy="94805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1E9E07C0-1CD8-F04F-AE2A-EEAEDE4994C6}"/>
              </a:ext>
            </a:extLst>
          </p:cNvPr>
          <p:cNvSpPr/>
          <p:nvPr/>
        </p:nvSpPr>
        <p:spPr>
          <a:xfrm>
            <a:off x="2094660" y="9177793"/>
            <a:ext cx="790833" cy="540402"/>
          </a:xfrm>
          <a:prstGeom prst="roundRect">
            <a:avLst/>
          </a:prstGeom>
          <a:solidFill>
            <a:srgbClr val="E5CAC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1914466-3E7B-C249-9496-C6B9234D8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1000"/>
          </a:blip>
          <a:srcRect l="19198" t="15496" r="26888" b="22490"/>
          <a:stretch/>
        </p:blipFill>
        <p:spPr>
          <a:xfrm>
            <a:off x="2239624" y="4387893"/>
            <a:ext cx="431836" cy="49671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78ECF9D-A454-6F45-8A70-AB2ABD9594CE}"/>
              </a:ext>
            </a:extLst>
          </p:cNvPr>
          <p:cNvGrpSpPr/>
          <p:nvPr/>
        </p:nvGrpSpPr>
        <p:grpSpPr>
          <a:xfrm>
            <a:off x="3666644" y="3328008"/>
            <a:ext cx="1331936" cy="6287283"/>
            <a:chOff x="3666644" y="3328008"/>
            <a:chExt cx="1331936" cy="62872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280D72FE-05B1-F64C-AB07-3B511F3CA62D}"/>
                    </a:ext>
                  </a:extLst>
                </p:cNvPr>
                <p:cNvSpPr txBox="1"/>
                <p:nvPr/>
              </p:nvSpPr>
              <p:spPr>
                <a:xfrm>
                  <a:off x="3666645" y="3328008"/>
                  <a:ext cx="349455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80D72FE-05B1-F64C-AB07-3B511F3CA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6645" y="3328008"/>
                  <a:ext cx="349455" cy="471924"/>
                </a:xfrm>
                <a:prstGeom prst="rect">
                  <a:avLst/>
                </a:prstGeom>
                <a:blipFill>
                  <a:blip r:embed="rId6"/>
                  <a:stretch>
                    <a:fillRect l="-3571" r="-3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xmlns="" id="{6AE90866-FFC1-5941-AECA-C64B697E6EDE}"/>
                    </a:ext>
                  </a:extLst>
                </p:cNvPr>
                <p:cNvSpPr txBox="1"/>
                <p:nvPr/>
              </p:nvSpPr>
              <p:spPr>
                <a:xfrm>
                  <a:off x="3666644" y="4424189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10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AE90866-FFC1-5941-AECA-C64B697E6E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6644" y="4424189"/>
                  <a:ext cx="519373" cy="471924"/>
                </a:xfrm>
                <a:prstGeom prst="rect">
                  <a:avLst/>
                </a:prstGeom>
                <a:blipFill>
                  <a:blip r:embed="rId7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xmlns="" id="{C6228668-4288-6E48-9EE7-6E908ABF08E0}"/>
                    </a:ext>
                  </a:extLst>
                </p:cNvPr>
                <p:cNvSpPr txBox="1"/>
                <p:nvPr/>
              </p:nvSpPr>
              <p:spPr>
                <a:xfrm>
                  <a:off x="3680065" y="5536552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6228668-4288-6E48-9EE7-6E908ABF08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065" y="5536552"/>
                  <a:ext cx="519373" cy="471924"/>
                </a:xfrm>
                <a:prstGeom prst="rect">
                  <a:avLst/>
                </a:prstGeom>
                <a:blipFill>
                  <a:blip r:embed="rId8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xmlns="" id="{8390282F-5AE0-A346-8904-519D64977F8F}"/>
                    </a:ext>
                  </a:extLst>
                </p:cNvPr>
                <p:cNvSpPr txBox="1"/>
                <p:nvPr/>
              </p:nvSpPr>
              <p:spPr>
                <a:xfrm>
                  <a:off x="3680065" y="6647496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390282F-5AE0-A346-8904-519D64977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065" y="6647496"/>
                  <a:ext cx="519373" cy="471924"/>
                </a:xfrm>
                <a:prstGeom prst="rect">
                  <a:avLst/>
                </a:prstGeom>
                <a:blipFill>
                  <a:blip r:embed="rId9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xmlns="" id="{124E1498-C060-9E48-8D98-2991BE15752B}"/>
                    </a:ext>
                  </a:extLst>
                </p:cNvPr>
                <p:cNvSpPr txBox="1"/>
                <p:nvPr/>
              </p:nvSpPr>
              <p:spPr>
                <a:xfrm>
                  <a:off x="3680210" y="7758440"/>
                  <a:ext cx="51937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0</m:t>
                        </m:r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24E1498-C060-9E48-8D98-2991BE1575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0210" y="7758440"/>
                  <a:ext cx="519373" cy="471924"/>
                </a:xfrm>
                <a:prstGeom prst="rect">
                  <a:avLst/>
                </a:prstGeom>
                <a:blipFill>
                  <a:blip r:embed="rId10"/>
                  <a:stretch>
                    <a:fillRect l="-238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C83DC367-FBEB-3540-897E-DA2CEF5684C3}"/>
                </a:ext>
              </a:extLst>
            </p:cNvPr>
            <p:cNvSpPr txBox="1"/>
            <p:nvPr/>
          </p:nvSpPr>
          <p:spPr>
            <a:xfrm>
              <a:off x="3708162" y="9204922"/>
              <a:ext cx="1290418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rPr>
                <a:t>Right now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CA238A4-7AE8-1146-BCEA-4BD2EAA737FB}"/>
              </a:ext>
            </a:extLst>
          </p:cNvPr>
          <p:cNvGrpSpPr/>
          <p:nvPr/>
        </p:nvGrpSpPr>
        <p:grpSpPr>
          <a:xfrm>
            <a:off x="170207" y="4442722"/>
            <a:ext cx="1447859" cy="3787022"/>
            <a:chOff x="109479" y="5455956"/>
            <a:chExt cx="1447859" cy="37870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D227C3BD-9617-9D4C-8F05-A2E6013874E8}"/>
                    </a:ext>
                  </a:extLst>
                </p:cNvPr>
                <p:cNvSpPr txBox="1"/>
                <p:nvPr/>
              </p:nvSpPr>
              <p:spPr>
                <a:xfrm>
                  <a:off x="109479" y="6928839"/>
                  <a:ext cx="1050993" cy="841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41414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Palatino"/>
                          <a:cs typeface="Palatino"/>
                          <a:sym typeface="Palatino"/>
                        </a:rPr>
                        <m:t>𝑘</m:t>
                      </m:r>
                    </m:oMath>
                  </a14:m>
                  <a:r>
                    <a:rPr kumimoji="0" lang="en-US" sz="24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ea typeface="Palatino"/>
                      <a:cs typeface="Palatino"/>
                      <a:sym typeface="Palatino"/>
                    </a:rPr>
                    <a:t>-deep</a:t>
                  </a:r>
                </a:p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2400" dirty="0"/>
                    <a:t>policy</a:t>
                  </a:r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D227C3BD-9617-9D4C-8F05-A2E6013874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79" y="6928839"/>
                  <a:ext cx="1050993" cy="841256"/>
                </a:xfrm>
                <a:prstGeom prst="rect">
                  <a:avLst/>
                </a:prstGeom>
                <a:blipFill>
                  <a:blip r:embed="rId13"/>
                  <a:stretch>
                    <a:fillRect l="-5952" t="-2985" r="-11905" b="-134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Left Brace 58">
              <a:extLst>
                <a:ext uri="{FF2B5EF4-FFF2-40B4-BE49-F238E27FC236}">
                  <a16:creationId xmlns:a16="http://schemas.microsoft.com/office/drawing/2014/main" xmlns="" id="{3E600FF2-68C3-4844-B552-BFD2C881E56D}"/>
                </a:ext>
              </a:extLst>
            </p:cNvPr>
            <p:cNvSpPr/>
            <p:nvPr/>
          </p:nvSpPr>
          <p:spPr>
            <a:xfrm>
              <a:off x="1200150" y="5455956"/>
              <a:ext cx="357188" cy="3787022"/>
            </a:xfrm>
            <a:prstGeom prst="leftBrace">
              <a:avLst/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6D02D234-3633-624D-A36D-B4E53A35F56C}"/>
                  </a:ext>
                </a:extLst>
              </p:cNvPr>
              <p:cNvSpPr txBox="1"/>
              <p:nvPr/>
            </p:nvSpPr>
            <p:spPr>
              <a:xfrm>
                <a:off x="5701781" y="2394893"/>
                <a:ext cx="5175391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Mining rate: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 = 1 block/10 min</a:t>
                </a: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02D234-3633-624D-A36D-B4E53A35F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781" y="2394893"/>
                <a:ext cx="5175391" cy="533479"/>
              </a:xfrm>
              <a:prstGeom prst="rect">
                <a:avLst/>
              </a:prstGeom>
              <a:blipFill rotWithShape="0">
                <a:blip r:embed="rId14"/>
                <a:stretch>
                  <a:fillRect l="-3180" t="-10345" r="-2238" b="-3103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2CCFDF94-70CC-1340-AE94-4F023A6911D8}"/>
              </a:ext>
            </a:extLst>
          </p:cNvPr>
          <p:cNvSpPr txBox="1"/>
          <p:nvPr/>
        </p:nvSpPr>
        <p:spPr>
          <a:xfrm>
            <a:off x="781488" y="333405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C46A2DF6-AD49-1B4F-8455-0CAEF3143D0D}"/>
              </a:ext>
            </a:extLst>
          </p:cNvPr>
          <p:cNvSpPr/>
          <p:nvPr/>
        </p:nvSpPr>
        <p:spPr>
          <a:xfrm>
            <a:off x="1422966" y="2383540"/>
            <a:ext cx="21323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Public chain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CCDC5CC-17DC-984E-850D-EFD82933C381}"/>
              </a:ext>
            </a:extLst>
          </p:cNvPr>
          <p:cNvSpPr txBox="1"/>
          <p:nvPr/>
        </p:nvSpPr>
        <p:spPr>
          <a:xfrm>
            <a:off x="6418987" y="3441600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2154B96-22CD-5C41-B50B-B77DDED2AC34}"/>
              </a:ext>
            </a:extLst>
          </p:cNvPr>
          <p:cNvSpPr/>
          <p:nvPr/>
        </p:nvSpPr>
        <p:spPr>
          <a:xfrm>
            <a:off x="3823616" y="3449505"/>
            <a:ext cx="137730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222222"/>
                </a:solidFill>
                <a:latin typeface="Palatino" pitchFamily="2" charset="77"/>
                <a:ea typeface="Palatino" pitchFamily="2" charset="77"/>
              </a:rPr>
              <a:t>(3 January 2009)</a:t>
            </a:r>
            <a:endParaRPr lang="en-US" sz="13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1234038-C58A-0C49-94EB-586E88696FBE}"/>
              </a:ext>
            </a:extLst>
          </p:cNvPr>
          <p:cNvSpPr txBox="1"/>
          <p:nvPr/>
        </p:nvSpPr>
        <p:spPr>
          <a:xfrm>
            <a:off x="209217" y="9174145"/>
            <a:ext cx="189314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/>
              <a:t>(Height 549509)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90CBBE27-A351-1345-B192-412BBD1F439B}"/>
              </a:ext>
            </a:extLst>
          </p:cNvPr>
          <p:cNvCxnSpPr>
            <a:cxnSpLocks/>
          </p:cNvCxnSpPr>
          <p:nvPr/>
        </p:nvCxnSpPr>
        <p:spPr>
          <a:xfrm>
            <a:off x="5124049" y="2171699"/>
            <a:ext cx="0" cy="7672388"/>
          </a:xfrm>
          <a:prstGeom prst="line">
            <a:avLst/>
          </a:prstGeom>
          <a:noFill/>
          <a:ln w="25400" cap="flat" cmpd="dbl">
            <a:solidFill>
              <a:srgbClr val="41414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E43F3ACD-DF70-F64E-B6FF-AEB1F448C6BF}"/>
              </a:ext>
            </a:extLst>
          </p:cNvPr>
          <p:cNvGrpSpPr/>
          <p:nvPr/>
        </p:nvGrpSpPr>
        <p:grpSpPr>
          <a:xfrm>
            <a:off x="5608898" y="3317566"/>
            <a:ext cx="6337499" cy="4739368"/>
            <a:chOff x="7211081" y="5602127"/>
            <a:chExt cx="5764351" cy="426630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66586AB8-5C4B-E442-A09F-2400121EE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r="91540" b="13908"/>
            <a:stretch/>
          </p:blipFill>
          <p:spPr>
            <a:xfrm>
              <a:off x="7211081" y="5632087"/>
              <a:ext cx="502843" cy="3345710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8F6C3A30-B868-3B4E-894D-D8C59E3E8DEE}"/>
                </a:ext>
              </a:extLst>
            </p:cNvPr>
            <p:cNvGrpSpPr/>
            <p:nvPr/>
          </p:nvGrpSpPr>
          <p:grpSpPr>
            <a:xfrm>
              <a:off x="7452874" y="5602127"/>
              <a:ext cx="5522558" cy="4266306"/>
              <a:chOff x="7452874" y="5602127"/>
              <a:chExt cx="5522558" cy="4266306"/>
            </a:xfrm>
          </p:grpSpPr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xmlns="" id="{3237178F-F6C0-B44F-A43C-6FA5C70CBA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4510" y="5844361"/>
                <a:ext cx="0" cy="351565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0D8BE4D2-FD75-AE4B-AD90-A01D38602A6E}"/>
                      </a:ext>
                    </a:extLst>
                  </p:cNvPr>
                  <p:cNvSpPr txBox="1"/>
                  <p:nvPr/>
                </p:nvSpPr>
                <p:spPr>
                  <a:xfrm>
                    <a:off x="7795097" y="5602127"/>
                    <a:ext cx="4364837" cy="55951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5842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000" b="0" u="none" strike="noStrike" cap="none" spc="0" normalizeH="0" baseline="0" dirty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sym typeface="Palatino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kumimoji="0" lang="en-US" sz="2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𝜀</m:t>
                        </m:r>
                      </m:oMath>
                    </a14:m>
                    <a:endParaRPr kumimoji="0" lang="en-US" sz="2800" b="0" i="0" u="none" strike="noStrike" cap="none" spc="0" normalizeH="0" baseline="0" dirty="0">
                      <a:ln>
                        <a:noFill/>
                      </a:ln>
                      <a:solidFill>
                        <a:srgbClr val="414141"/>
                      </a:solidFill>
                      <a:effectLst/>
                      <a:uFillTx/>
                      <a:latin typeface="Palatino"/>
                      <a:ea typeface="Palatino"/>
                      <a:cs typeface="Palatino"/>
                      <a:sym typeface="Palatino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0D8BE4D2-FD75-AE4B-AD90-A01D38602A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95097" y="5602127"/>
                    <a:ext cx="4364837" cy="55951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B858B0E4-FA61-234D-9343-B3F9BC05A5B1}"/>
                  </a:ext>
                </a:extLst>
              </p:cNvPr>
              <p:cNvSpPr txBox="1"/>
              <p:nvPr/>
            </p:nvSpPr>
            <p:spPr>
              <a:xfrm>
                <a:off x="9524708" y="9308916"/>
                <a:ext cx="1880438" cy="5595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Latency (mins)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xmlns="" id="{B3B4B07E-19FC-0044-802C-1988C010CA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92667" r="2187"/>
              <a:stretch/>
            </p:blipFill>
            <p:spPr>
              <a:xfrm>
                <a:off x="7452874" y="9245904"/>
                <a:ext cx="5219323" cy="268091"/>
              </a:xfrm>
              <a:prstGeom prst="rect">
                <a:avLst/>
              </a:prstGeom>
            </p:spPr>
          </p:pic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xmlns="" id="{697ED032-3B91-454B-8D7C-2D55CC977B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7563" y="9245904"/>
                <a:ext cx="5347869" cy="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31489AFC-D8F5-D54E-9529-0CDC9E4649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211" t="5979" r="1739" b="7729"/>
          <a:stretch/>
        </p:blipFill>
        <p:spPr>
          <a:xfrm>
            <a:off x="6444916" y="4157526"/>
            <a:ext cx="5029806" cy="30953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90104" y="3831450"/>
            <a:ext cx="215764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l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atency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~ 1/f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xmlns="" id="{7F445FF1-C9EE-1041-A174-DAAEAB43E53F}"/>
              </a:ext>
            </a:extLst>
          </p:cNvPr>
          <p:cNvSpPr/>
          <p:nvPr/>
        </p:nvSpPr>
        <p:spPr>
          <a:xfrm>
            <a:off x="6023364" y="6406686"/>
            <a:ext cx="1204592" cy="1117757"/>
          </a:xfrm>
          <a:prstGeom prst="arc">
            <a:avLst>
              <a:gd name="adj1" fmla="val 15749684"/>
              <a:gd name="adj2" fmla="val 0"/>
            </a:avLst>
          </a:prstGeom>
          <a:noFill/>
          <a:ln w="28575" cap="flat">
            <a:solidFill>
              <a:srgbClr val="414141"/>
            </a:solidFill>
            <a:prstDash val="solid"/>
            <a:miter lim="400000"/>
            <a:headEnd type="stealth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C808CA4F-58BF-6245-8D54-315A679AF22E}"/>
              </a:ext>
            </a:extLst>
          </p:cNvPr>
          <p:cNvCxnSpPr>
            <a:cxnSpLocks/>
          </p:cNvCxnSpPr>
          <p:nvPr/>
        </p:nvCxnSpPr>
        <p:spPr>
          <a:xfrm flipV="1">
            <a:off x="6466706" y="3907248"/>
            <a:ext cx="403249" cy="3227411"/>
          </a:xfrm>
          <a:prstGeom prst="line">
            <a:avLst/>
          </a:prstGeom>
          <a:noFill/>
          <a:ln w="38100" cap="flat">
            <a:solidFill>
              <a:srgbClr val="7030A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28BB9069-855B-A34F-84C9-61FBA6823D8E}"/>
                  </a:ext>
                </a:extLst>
              </p:cNvPr>
              <p:cNvSpPr txBox="1"/>
              <p:nvPr/>
            </p:nvSpPr>
            <p:spPr>
              <a:xfrm>
                <a:off x="6798148" y="4896113"/>
                <a:ext cx="1710596" cy="471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Slope=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𝐶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)</m:t>
                    </m:r>
                  </m:oMath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8BB9069-855B-A34F-84C9-61FBA6823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148" y="4896113"/>
                <a:ext cx="1710596" cy="471924"/>
              </a:xfrm>
              <a:prstGeom prst="rect">
                <a:avLst/>
              </a:prstGeom>
              <a:blipFill rotWithShape="0">
                <a:blip r:embed="rId18"/>
                <a:stretch>
                  <a:fillRect l="-7829" t="-7692" r="-4270" b="-2820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01699F0A-D7C4-334C-880A-62E94FF75FC1}"/>
                  </a:ext>
                </a:extLst>
              </p:cNvPr>
              <p:cNvSpPr txBox="1"/>
              <p:nvPr/>
            </p:nvSpPr>
            <p:spPr>
              <a:xfrm>
                <a:off x="9527514" y="5788375"/>
                <a:ext cx="1682640" cy="471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Slope=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(1)</m:t>
                    </m:r>
                  </m:oMath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1699F0A-D7C4-334C-880A-62E94FF75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7514" y="5788375"/>
                <a:ext cx="1682640" cy="471924"/>
              </a:xfrm>
              <a:prstGeom prst="rect">
                <a:avLst/>
              </a:prstGeom>
              <a:blipFill rotWithShape="0">
                <a:blip r:embed="rId19"/>
                <a:stretch>
                  <a:fillRect l="-7971" t="-7792" r="-4710" b="-2987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434411" y="4367766"/>
            <a:ext cx="64921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?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30830B4-BA19-E846-836E-3220E83599C9}"/>
              </a:ext>
            </a:extLst>
          </p:cNvPr>
          <p:cNvSpPr txBox="1"/>
          <p:nvPr/>
        </p:nvSpPr>
        <p:spPr>
          <a:xfrm>
            <a:off x="7640905" y="8628638"/>
            <a:ext cx="32941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throughput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800" dirty="0"/>
              <a:t> = O(C) 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D6EFDCF5-82F6-3B4D-AA3A-3C944B4DD88A}"/>
              </a:ext>
            </a:extLst>
          </p:cNvPr>
          <p:cNvSpPr txBox="1"/>
          <p:nvPr/>
        </p:nvSpPr>
        <p:spPr>
          <a:xfrm>
            <a:off x="11136127" y="8035371"/>
            <a:ext cx="64921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6710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6" grpId="0"/>
      <p:bldP spid="68" grpId="0"/>
      <p:bldP spid="2" grpId="0"/>
      <p:bldP spid="69" grpId="0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mining rate 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BEBCF78A-B863-6945-9682-F0DCB2F1ED33}"/>
                  </a:ext>
                </a:extLst>
              </p:cNvPr>
              <p:cNvSpPr txBox="1"/>
              <p:nvPr/>
            </p:nvSpPr>
            <p:spPr>
              <a:xfrm>
                <a:off x="3109109" y="3967872"/>
                <a:ext cx="654063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Hash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𝑃𝑟𝑒𝑣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𝑇𝑥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, </m:t>
                        </m:r>
                        <m:r>
                          <a:rPr kumimoji="0" lang="en-US" sz="32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𝒏𝒐𝒏𝒄𝒆</m:t>
                        </m:r>
                      </m:e>
                    </m:d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&lt;</m:t>
                    </m:r>
                  </m:oMath>
                </a14:m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threshold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EBCF78A-B863-6945-9682-F0DCB2F1E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109" y="3967872"/>
                <a:ext cx="6540637" cy="595035"/>
              </a:xfrm>
              <a:prstGeom prst="rect">
                <a:avLst/>
              </a:prstGeom>
              <a:blipFill rotWithShape="0">
                <a:blip r:embed="rId2"/>
                <a:stretch>
                  <a:fillRect l="-2982" t="-10204" r="-2050" b="-3367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12800" y="2892722"/>
            <a:ext cx="419986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Cryptographic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puzzle: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2427" y="6093122"/>
            <a:ext cx="875400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i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ncrease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threshold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Wingdings"/>
              </a:rPr>
              <a:t> easier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Wingdings"/>
              </a:rPr>
              <a:t> puzzle </a:t>
            </a:r>
            <a:r>
              <a:rPr kumimoji="0" lang="en-US" sz="3200" b="0" i="0" u="none" strike="noStrike" cap="none" spc="0" normalizeH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Wingdings"/>
              </a:rPr>
              <a:t> increase f</a:t>
            </a: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53315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 descr="A close up of an animal&#13;&#10;&#13;&#10;Description automatically generated">
            <a:extLst>
              <a:ext uri="{FF2B5EF4-FFF2-40B4-BE49-F238E27FC236}">
                <a16:creationId xmlns:a16="http://schemas.microsoft.com/office/drawing/2014/main" xmlns="" id="{963ED2EB-F961-364E-81C2-E906174442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41" y="3468055"/>
            <a:ext cx="9658080" cy="4889534"/>
          </a:xfrm>
          <a:prstGeom prst="rect">
            <a:avLst/>
          </a:prstGeom>
        </p:spPr>
      </p:pic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xmlns="" id="{ED8C52C4-E5EA-CE4E-B7A0-A8F88612CAAB}"/>
              </a:ext>
            </a:extLst>
          </p:cNvPr>
          <p:cNvSpPr/>
          <p:nvPr/>
        </p:nvSpPr>
        <p:spPr>
          <a:xfrm>
            <a:off x="6792935" y="4211121"/>
            <a:ext cx="863986" cy="3566160"/>
          </a:xfrm>
          <a:prstGeom prst="roundRect">
            <a:avLst/>
          </a:prstGeom>
          <a:solidFill>
            <a:schemeClr val="tx1">
              <a:alpha val="13000"/>
            </a:schemeClr>
          </a:solidFill>
          <a:ln w="22225" cap="flat">
            <a:solidFill>
              <a:schemeClr val="tx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E41CD529-0C9A-7740-972E-78115480F1BC}"/>
              </a:ext>
            </a:extLst>
          </p:cNvPr>
          <p:cNvCxnSpPr>
            <a:cxnSpLocks noChangeAspect="1"/>
          </p:cNvCxnSpPr>
          <p:nvPr/>
        </p:nvCxnSpPr>
        <p:spPr>
          <a:xfrm flipH="1" flipV="1">
            <a:off x="3017520" y="4837176"/>
            <a:ext cx="635019" cy="68580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9FB5075F-EDAB-CD45-B3AD-F577EC69B2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35690" y="6685699"/>
            <a:ext cx="645484" cy="645484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xmlns="" id="{9470621B-6464-4B40-B714-F1558AD10643}"/>
              </a:ext>
            </a:extLst>
          </p:cNvPr>
          <p:cNvCxnSpPr>
            <a:cxnSpLocks/>
          </p:cNvCxnSpPr>
          <p:nvPr/>
        </p:nvCxnSpPr>
        <p:spPr>
          <a:xfrm flipH="1" flipV="1">
            <a:off x="3969044" y="4841018"/>
            <a:ext cx="596873" cy="677795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>
            <a:extLst>
              <a:ext uri="{FF2B5EF4-FFF2-40B4-BE49-F238E27FC236}">
                <a16:creationId xmlns:a16="http://schemas.microsoft.com/office/drawing/2014/main" xmlns="" id="{47C99AC0-2964-1F4E-91E0-454C3E56E1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414" y="4580186"/>
            <a:ext cx="833717" cy="847295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17DA7A6E-B6B2-FD4E-B8BB-E6B6EEC4727E}"/>
              </a:ext>
            </a:extLst>
          </p:cNvPr>
          <p:cNvCxnSpPr>
            <a:cxnSpLocks/>
            <a:endCxn id="83" idx="2"/>
          </p:cNvCxnSpPr>
          <p:nvPr/>
        </p:nvCxnSpPr>
        <p:spPr>
          <a:xfrm flipV="1">
            <a:off x="2097606" y="3834171"/>
            <a:ext cx="395419" cy="508194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F86FABE3-1015-6C45-9C88-246622EFBE7E}"/>
              </a:ext>
            </a:extLst>
          </p:cNvPr>
          <p:cNvCxnSpPr>
            <a:cxnSpLocks/>
            <a:endCxn id="83" idx="2"/>
          </p:cNvCxnSpPr>
          <p:nvPr/>
        </p:nvCxnSpPr>
        <p:spPr>
          <a:xfrm flipH="1" flipV="1">
            <a:off x="2493025" y="3834171"/>
            <a:ext cx="395418" cy="50852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>
            <a:extLst>
              <a:ext uri="{FF2B5EF4-FFF2-40B4-BE49-F238E27FC236}">
                <a16:creationId xmlns:a16="http://schemas.microsoft.com/office/drawing/2014/main" xmlns="" id="{7AD70EB4-ECD7-5740-8FA4-F0A268B9D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 Forking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27282DE6-B26C-0B40-B7FE-8619755D0F46}"/>
              </a:ext>
            </a:extLst>
          </p:cNvPr>
          <p:cNvSpPr/>
          <p:nvPr/>
        </p:nvSpPr>
        <p:spPr>
          <a:xfrm>
            <a:off x="2097608" y="3293769"/>
            <a:ext cx="790833" cy="540402"/>
          </a:xfrm>
          <a:prstGeom prst="roundRect">
            <a:avLst/>
          </a:prstGeom>
          <a:solidFill>
            <a:srgbClr val="E5CAC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DE57A589-A565-F049-8BDB-024B66B7CE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93030" y="4580311"/>
            <a:ext cx="645484" cy="645484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5620D9CF-E588-014A-B704-C15F7798DC2C}"/>
              </a:ext>
            </a:extLst>
          </p:cNvPr>
          <p:cNvSpPr/>
          <p:nvPr/>
        </p:nvSpPr>
        <p:spPr>
          <a:xfrm>
            <a:off x="4278702" y="4456020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xmlns="" id="{A19820A8-1D80-3444-AE9B-4B05B463FD41}"/>
              </a:ext>
            </a:extLst>
          </p:cNvPr>
          <p:cNvSpPr/>
          <p:nvPr/>
        </p:nvSpPr>
        <p:spPr>
          <a:xfrm>
            <a:off x="4934084" y="6344721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xmlns="" id="{0D1184EE-11D5-8241-9C7A-AE1A7D7BCD6F}"/>
              </a:ext>
            </a:extLst>
          </p:cNvPr>
          <p:cNvSpPr/>
          <p:nvPr/>
        </p:nvSpPr>
        <p:spPr>
          <a:xfrm>
            <a:off x="10765240" y="687310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5C792DD2-E9F4-894B-98A3-4BC872D4F4B0}"/>
              </a:ext>
            </a:extLst>
          </p:cNvPr>
          <p:cNvCxnSpPr>
            <a:cxnSpLocks/>
          </p:cNvCxnSpPr>
          <p:nvPr/>
        </p:nvCxnSpPr>
        <p:spPr>
          <a:xfrm flipV="1">
            <a:off x="1379326" y="4839735"/>
            <a:ext cx="480315" cy="699925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xmlns="" id="{F968DECE-23CA-6847-AF38-BCD7F6DAE1F9}"/>
              </a:ext>
            </a:extLst>
          </p:cNvPr>
          <p:cNvCxnSpPr>
            <a:cxnSpLocks/>
          </p:cNvCxnSpPr>
          <p:nvPr/>
        </p:nvCxnSpPr>
        <p:spPr>
          <a:xfrm flipV="1">
            <a:off x="2499985" y="4841020"/>
            <a:ext cx="466301" cy="658449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xmlns="" id="{EB9EE30B-187E-2B40-9F02-F8FBB63B23BB}"/>
              </a:ext>
            </a:extLst>
          </p:cNvPr>
          <p:cNvSpPr/>
          <p:nvPr/>
        </p:nvSpPr>
        <p:spPr>
          <a:xfrm>
            <a:off x="9080635" y="482041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49629AA1-0D1D-6B4C-A836-A8D4BD68028D}"/>
              </a:ext>
            </a:extLst>
          </p:cNvPr>
          <p:cNvSpPr/>
          <p:nvPr/>
        </p:nvSpPr>
        <p:spPr>
          <a:xfrm>
            <a:off x="9385435" y="512521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B5D2DB5B-3D1B-2C49-9595-04892E6E6C0B}"/>
              </a:ext>
            </a:extLst>
          </p:cNvPr>
          <p:cNvSpPr/>
          <p:nvPr/>
        </p:nvSpPr>
        <p:spPr>
          <a:xfrm>
            <a:off x="11070040" y="717790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xmlns="" id="{86659242-4CEB-6F46-A3CD-0DE61E356368}"/>
              </a:ext>
            </a:extLst>
          </p:cNvPr>
          <p:cNvSpPr/>
          <p:nvPr/>
        </p:nvSpPr>
        <p:spPr>
          <a:xfrm>
            <a:off x="5086484" y="6497121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xmlns="" id="{B361039B-659E-B047-92D0-13881183D8DA}"/>
              </a:ext>
            </a:extLst>
          </p:cNvPr>
          <p:cNvSpPr/>
          <p:nvPr/>
        </p:nvSpPr>
        <p:spPr>
          <a:xfrm>
            <a:off x="4431102" y="4608420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xmlns="" id="{3C97B909-609C-D74B-8598-12A1294E5B35}"/>
              </a:ext>
            </a:extLst>
          </p:cNvPr>
          <p:cNvSpPr/>
          <p:nvPr/>
        </p:nvSpPr>
        <p:spPr>
          <a:xfrm>
            <a:off x="4868935" y="6598226"/>
            <a:ext cx="365760" cy="246888"/>
          </a:xfrm>
          <a:prstGeom prst="roundRect">
            <a:avLst/>
          </a:prstGeom>
          <a:solidFill>
            <a:srgbClr val="E5CAC1"/>
          </a:solidFill>
          <a:ln w="1333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xmlns="" id="{41F07D25-A2ED-2B44-9641-43A4FB5E07A4}"/>
              </a:ext>
            </a:extLst>
          </p:cNvPr>
          <p:cNvCxnSpPr>
            <a:cxnSpLocks/>
          </p:cNvCxnSpPr>
          <p:nvPr/>
        </p:nvCxnSpPr>
        <p:spPr>
          <a:xfrm flipH="1" flipV="1">
            <a:off x="2497140" y="3834171"/>
            <a:ext cx="1504626" cy="489797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xmlns="" id="{EE67EA1E-C788-AD42-B0B4-DEF101DE16E2}"/>
              </a:ext>
            </a:extLst>
          </p:cNvPr>
          <p:cNvCxnSpPr>
            <a:cxnSpLocks/>
          </p:cNvCxnSpPr>
          <p:nvPr/>
        </p:nvCxnSpPr>
        <p:spPr>
          <a:xfrm flipV="1">
            <a:off x="484198" y="4841018"/>
            <a:ext cx="1383770" cy="65845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xmlns="" id="{11D4DE0B-EE5D-2147-9A79-38F60A6C9D2E}"/>
              </a:ext>
            </a:extLst>
          </p:cNvPr>
          <p:cNvCxnSpPr>
            <a:cxnSpLocks/>
          </p:cNvCxnSpPr>
          <p:nvPr/>
        </p:nvCxnSpPr>
        <p:spPr>
          <a:xfrm flipV="1">
            <a:off x="974189" y="3833421"/>
            <a:ext cx="1504356" cy="492956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3DE6E2E8-0AE3-B549-9EC9-B8D2BA37F7ED}"/>
              </a:ext>
            </a:extLst>
          </p:cNvPr>
          <p:cNvGrpSpPr/>
          <p:nvPr/>
        </p:nvGrpSpPr>
        <p:grpSpPr>
          <a:xfrm>
            <a:off x="6831131" y="4286291"/>
            <a:ext cx="794733" cy="3425591"/>
            <a:chOff x="6638228" y="4039062"/>
            <a:chExt cx="794733" cy="3425591"/>
          </a:xfrm>
        </p:grpSpPr>
        <p:sp>
          <p:nvSpPr>
            <p:cNvPr id="102" name="Rounded Rectangle 101">
              <a:extLst>
                <a:ext uri="{FF2B5EF4-FFF2-40B4-BE49-F238E27FC236}">
                  <a16:creationId xmlns:a16="http://schemas.microsoft.com/office/drawing/2014/main" xmlns="" id="{5A756367-F7D7-A541-901B-E518769F14E9}"/>
                </a:ext>
              </a:extLst>
            </p:cNvPr>
            <p:cNvSpPr/>
            <p:nvPr/>
          </p:nvSpPr>
          <p:spPr>
            <a:xfrm>
              <a:off x="6642128" y="4039062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xmlns="" id="{6BEEA070-3540-3146-B9B6-42BD96214C9A}"/>
                </a:ext>
              </a:extLst>
            </p:cNvPr>
            <p:cNvSpPr/>
            <p:nvPr/>
          </p:nvSpPr>
          <p:spPr>
            <a:xfrm>
              <a:off x="6642128" y="5957758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xmlns="" id="{DBDA67CC-75D5-6D4C-B942-8F700A680955}"/>
                </a:ext>
              </a:extLst>
            </p:cNvPr>
            <p:cNvCxnSpPr>
              <a:cxnSpLocks/>
              <a:stCxn id="107" idx="0"/>
            </p:cNvCxnSpPr>
            <p:nvPr/>
          </p:nvCxnSpPr>
          <p:spPr>
            <a:xfrm flipV="1">
              <a:off x="7033645" y="4582358"/>
              <a:ext cx="3899" cy="42318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xmlns="" id="{0FB1E4B0-FBF4-B44F-AD80-FC68C3EC0C8F}"/>
                </a:ext>
              </a:extLst>
            </p:cNvPr>
            <p:cNvCxnSpPr>
              <a:cxnSpLocks/>
              <a:endCxn id="107" idx="2"/>
            </p:cNvCxnSpPr>
            <p:nvPr/>
          </p:nvCxnSpPr>
          <p:spPr>
            <a:xfrm flipH="1" flipV="1">
              <a:off x="7033645" y="5545946"/>
              <a:ext cx="3900" cy="41148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xmlns="" id="{12BD089D-2130-FC4B-BA60-1F7AF4499174}"/>
                </a:ext>
              </a:extLst>
            </p:cNvPr>
            <p:cNvCxnSpPr>
              <a:cxnSpLocks/>
              <a:stCxn id="108" idx="0"/>
              <a:endCxn id="103" idx="2"/>
            </p:cNvCxnSpPr>
            <p:nvPr/>
          </p:nvCxnSpPr>
          <p:spPr>
            <a:xfrm flipV="1">
              <a:off x="7037545" y="6498160"/>
              <a:ext cx="0" cy="42609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>
              <a:extLst>
                <a:ext uri="{FF2B5EF4-FFF2-40B4-BE49-F238E27FC236}">
                  <a16:creationId xmlns:a16="http://schemas.microsoft.com/office/drawing/2014/main" xmlns="" id="{155049FA-DF71-524D-AE07-0E47DE3B4157}"/>
                </a:ext>
              </a:extLst>
            </p:cNvPr>
            <p:cNvSpPr/>
            <p:nvPr/>
          </p:nvSpPr>
          <p:spPr>
            <a:xfrm>
              <a:off x="6638228" y="5005544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/>
            </a:p>
          </p:txBody>
        </p:sp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xmlns="" id="{54BE5737-E44B-8B42-9177-FB6EB872436C}"/>
                </a:ext>
              </a:extLst>
            </p:cNvPr>
            <p:cNvSpPr/>
            <p:nvPr/>
          </p:nvSpPr>
          <p:spPr>
            <a:xfrm>
              <a:off x="6642128" y="6924251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7F1861C2-608E-B04D-837B-E30EBEC9CC1E}"/>
                  </a:ext>
                </a:extLst>
              </p:cNvPr>
              <p:cNvSpPr txBox="1"/>
              <p:nvPr/>
            </p:nvSpPr>
            <p:spPr>
              <a:xfrm>
                <a:off x="1188524" y="6330015"/>
                <a:ext cx="2914260" cy="12105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Network delay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Δ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 </m:t>
                    </m:r>
                  </m:oMath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endParaRPr>
              </a:p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400" dirty="0"/>
                  <a:t>l</a:t>
                </a: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eads to</a:t>
                </a:r>
                <a:r>
                  <a:rPr kumimoji="0" lang="en-US" sz="2400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forking and </a:t>
                </a:r>
              </a:p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slows  growth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F1861C2-608E-B04D-837B-E30EBEC9C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524" y="6330015"/>
                <a:ext cx="2914260" cy="1210588"/>
              </a:xfrm>
              <a:prstGeom prst="rect">
                <a:avLst/>
              </a:prstGeom>
              <a:blipFill rotWithShape="0">
                <a:blip r:embed="rId8"/>
                <a:stretch>
                  <a:fillRect l="-4184" t="-38693" r="-4184" b="-1055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92E168D-B8D2-DE4A-95C6-B7766410D257}"/>
              </a:ext>
            </a:extLst>
          </p:cNvPr>
          <p:cNvGrpSpPr/>
          <p:nvPr/>
        </p:nvGrpSpPr>
        <p:grpSpPr>
          <a:xfrm>
            <a:off x="576463" y="4282321"/>
            <a:ext cx="7050648" cy="3174493"/>
            <a:chOff x="576463" y="4282321"/>
            <a:chExt cx="7050648" cy="3174493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xmlns="" id="{0D90BFA8-A3E0-2E4A-B965-079E76D363D3}"/>
                </a:ext>
              </a:extLst>
            </p:cNvPr>
            <p:cNvGrpSpPr/>
            <p:nvPr/>
          </p:nvGrpSpPr>
          <p:grpSpPr>
            <a:xfrm>
              <a:off x="576463" y="4323968"/>
              <a:ext cx="4364371" cy="1538432"/>
              <a:chOff x="576463" y="4323968"/>
              <a:chExt cx="4364371" cy="1538432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xmlns="" id="{A5E8ECF3-7B49-B549-A2D7-30BC23292C06}"/>
                  </a:ext>
                </a:extLst>
              </p:cNvPr>
              <p:cNvSpPr txBox="1"/>
              <p:nvPr/>
            </p:nvSpPr>
            <p:spPr>
              <a:xfrm>
                <a:off x="1073491" y="4323968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1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xmlns="" id="{C5EBFC30-4253-8942-A8AD-BBB46BF1CB2D}"/>
                  </a:ext>
                </a:extLst>
              </p:cNvPr>
              <p:cNvSpPr txBox="1"/>
              <p:nvPr/>
            </p:nvSpPr>
            <p:spPr>
              <a:xfrm>
                <a:off x="2039902" y="4323968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/>
                  <a:t>2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xmlns="" id="{167B7086-4D98-E746-87A7-62E17BE40FA2}"/>
                  </a:ext>
                </a:extLst>
              </p:cNvPr>
              <p:cNvSpPr txBox="1"/>
              <p:nvPr/>
            </p:nvSpPr>
            <p:spPr>
              <a:xfrm>
                <a:off x="3104141" y="4324390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3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xmlns="" id="{791C2FE4-22E7-AE4C-A98A-B3AFC3A54F57}"/>
                  </a:ext>
                </a:extLst>
              </p:cNvPr>
              <p:cNvSpPr txBox="1"/>
              <p:nvPr/>
            </p:nvSpPr>
            <p:spPr>
              <a:xfrm>
                <a:off x="3728349" y="5513256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/>
                  <a:t>8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xmlns="" id="{29FEB811-C0FC-F842-A0D0-688ABB0BFA37}"/>
                  </a:ext>
                </a:extLst>
              </p:cNvPr>
              <p:cNvSpPr txBox="1"/>
              <p:nvPr/>
            </p:nvSpPr>
            <p:spPr>
              <a:xfrm>
                <a:off x="2609161" y="5513587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7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xmlns="" id="{A041A83B-117E-CC49-ACF3-AA60DCFED5C9}"/>
                  </a:ext>
                </a:extLst>
              </p:cNvPr>
              <p:cNvSpPr txBox="1"/>
              <p:nvPr/>
            </p:nvSpPr>
            <p:spPr>
              <a:xfrm>
                <a:off x="1495167" y="5502629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6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xmlns="" id="{99E557C0-7A5E-1047-8037-9857FE7226E4}"/>
                  </a:ext>
                </a:extLst>
              </p:cNvPr>
              <p:cNvSpPr txBox="1"/>
              <p:nvPr/>
            </p:nvSpPr>
            <p:spPr>
              <a:xfrm>
                <a:off x="576463" y="5499508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5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xmlns="" id="{563DB6BA-E11E-FA4C-AEBC-4C7D9C2EBADF}"/>
                  </a:ext>
                </a:extLst>
              </p:cNvPr>
              <p:cNvSpPr txBox="1"/>
              <p:nvPr/>
            </p:nvSpPr>
            <p:spPr>
              <a:xfrm>
                <a:off x="4053848" y="4342365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4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xmlns="" id="{C6370880-E095-6D4D-99AF-639A56D3FA70}"/>
                  </a:ext>
                </a:extLst>
              </p:cNvPr>
              <p:cNvSpPr txBox="1"/>
              <p:nvPr/>
            </p:nvSpPr>
            <p:spPr>
              <a:xfrm>
                <a:off x="4735650" y="5466448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9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xmlns="" id="{002DD5B5-BFCA-BC4A-AF04-FC8C4326CA8A}"/>
                </a:ext>
              </a:extLst>
            </p:cNvPr>
            <p:cNvGrpSpPr/>
            <p:nvPr/>
          </p:nvGrpSpPr>
          <p:grpSpPr>
            <a:xfrm>
              <a:off x="7421927" y="4282321"/>
              <a:ext cx="205184" cy="3174493"/>
              <a:chOff x="6400800" y="4092132"/>
              <a:chExt cx="205184" cy="3174493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xmlns="" id="{76B5AE7D-478E-6545-83A6-DB5C869FC6F6}"/>
                  </a:ext>
                </a:extLst>
              </p:cNvPr>
              <p:cNvSpPr txBox="1"/>
              <p:nvPr/>
            </p:nvSpPr>
            <p:spPr>
              <a:xfrm>
                <a:off x="6400800" y="5045297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/>
                  <a:t>2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xmlns="" id="{F38D7D8B-D892-3441-BE84-5F999C7B92A4}"/>
                  </a:ext>
                </a:extLst>
              </p:cNvPr>
              <p:cNvSpPr txBox="1"/>
              <p:nvPr/>
            </p:nvSpPr>
            <p:spPr>
              <a:xfrm>
                <a:off x="6400800" y="5977244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3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xmlns="" id="{17219279-83E0-8641-99A5-E1644C78AB3C}"/>
                  </a:ext>
                </a:extLst>
              </p:cNvPr>
              <p:cNvSpPr txBox="1"/>
              <p:nvPr/>
            </p:nvSpPr>
            <p:spPr>
              <a:xfrm>
                <a:off x="6400800" y="6917812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4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xmlns="" id="{C60DA0AE-5374-464F-BBCE-683C4A021A94}"/>
                  </a:ext>
                </a:extLst>
              </p:cNvPr>
              <p:cNvSpPr txBox="1"/>
              <p:nvPr/>
            </p:nvSpPr>
            <p:spPr>
              <a:xfrm>
                <a:off x="6400800" y="4092132"/>
                <a:ext cx="205184" cy="34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rPr>
                  <a:t>1</a:t>
                </a:r>
                <a:endPara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xmlns="" id="{320111DF-F4F9-5544-B668-5DC7D3DB675C}"/>
              </a:ext>
            </a:extLst>
          </p:cNvPr>
          <p:cNvGrpSpPr/>
          <p:nvPr/>
        </p:nvGrpSpPr>
        <p:grpSpPr>
          <a:xfrm>
            <a:off x="6749988" y="4361629"/>
            <a:ext cx="931504" cy="3502935"/>
            <a:chOff x="5747902" y="4144615"/>
            <a:chExt cx="931504" cy="3502935"/>
          </a:xfrm>
        </p:grpSpPr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xmlns="" id="{AC2B6D1C-B51F-D640-AE50-9218EEB95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7902" y="4144615"/>
              <a:ext cx="925354" cy="614650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xmlns="" id="{45ED0029-186B-494F-9943-C1BA758FA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065" y="6078659"/>
              <a:ext cx="922340" cy="612648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xmlns="" id="{B6E9A0F8-58C8-CC4A-96F8-7BFB95CB1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065" y="5116219"/>
              <a:ext cx="922341" cy="612648"/>
            </a:xfrm>
            <a:prstGeom prst="rect">
              <a:avLst/>
            </a:pr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xmlns="" id="{EB65D133-F6C4-9A44-9811-AA91A1FB9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066" y="7034902"/>
              <a:ext cx="922340" cy="612648"/>
            </a:xfrm>
            <a:prstGeom prst="rect">
              <a:avLst/>
            </a:prstGeom>
          </p:spPr>
        </p:pic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xmlns="" id="{7F40E324-B354-FE46-B301-B625099A4E06}"/>
              </a:ext>
            </a:extLst>
          </p:cNvPr>
          <p:cNvGrpSpPr/>
          <p:nvPr/>
        </p:nvGrpSpPr>
        <p:grpSpPr>
          <a:xfrm>
            <a:off x="8675079" y="4539709"/>
            <a:ext cx="3507401" cy="4117034"/>
            <a:chOff x="7688969" y="3966421"/>
            <a:chExt cx="3507401" cy="4117034"/>
          </a:xfrm>
        </p:grpSpPr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xmlns="" id="{2AF4550F-ECA6-3245-8CBB-C0D5C0FBAA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5916" y="4079606"/>
              <a:ext cx="0" cy="351565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xmlns="" id="{B2A4834C-6211-C44F-9E28-C49F0059C2F0}"/>
                </a:ext>
              </a:extLst>
            </p:cNvPr>
            <p:cNvCxnSpPr>
              <a:cxnSpLocks/>
            </p:cNvCxnSpPr>
            <p:nvPr/>
          </p:nvCxnSpPr>
          <p:spPr>
            <a:xfrm>
              <a:off x="7688969" y="7481151"/>
              <a:ext cx="350740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xmlns="" id="{5673E580-B11A-0B4E-B026-C3BC4FDC7D00}"/>
                </a:ext>
              </a:extLst>
            </p:cNvPr>
            <p:cNvSpPr txBox="1"/>
            <p:nvPr/>
          </p:nvSpPr>
          <p:spPr>
            <a:xfrm>
              <a:off x="7938992" y="3966421"/>
              <a:ext cx="10307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/>
                <a:t>S</a:t>
              </a:r>
              <a:r>
                <a:rPr kumimoji="0" lang="en-US" sz="20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ecurity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xmlns="" id="{BA164179-90E9-1046-A246-5DB69EEF7109}"/>
                    </a:ext>
                  </a:extLst>
                </p:cNvPr>
                <p:cNvSpPr txBox="1"/>
                <p:nvPr/>
              </p:nvSpPr>
              <p:spPr>
                <a:xfrm>
                  <a:off x="9327165" y="7673086"/>
                  <a:ext cx="315279" cy="41036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l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Palatino"/>
                    <a:ea typeface="Palatino"/>
                    <a:cs typeface="Palatino"/>
                    <a:sym typeface="Palatino"/>
                  </a:endParaRPr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BA164179-90E9-1046-A246-5DB69EEF71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7165" y="7673086"/>
                  <a:ext cx="315279" cy="410369"/>
                </a:xfrm>
                <a:prstGeom prst="rect">
                  <a:avLst/>
                </a:prstGeom>
                <a:blipFill>
                  <a:blip r:embed="rId10"/>
                  <a:stretch>
                    <a:fillRect l="-7692" r="-7692" b="-588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xmlns="" id="{AD750402-3629-EA44-88AC-B3FFE747EFE3}"/>
              </a:ext>
            </a:extLst>
          </p:cNvPr>
          <p:cNvSpPr txBox="1"/>
          <p:nvPr/>
        </p:nvSpPr>
        <p:spPr>
          <a:xfrm>
            <a:off x="8188521" y="2389795"/>
            <a:ext cx="289822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Change protocol?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xmlns="" id="{0122A4D7-9286-AD4E-A9B1-944E522A0C8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098" y="2784207"/>
            <a:ext cx="773971" cy="847295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AD750402-3629-EA44-88AC-B3FFE747EFE3}"/>
              </a:ext>
            </a:extLst>
          </p:cNvPr>
          <p:cNvSpPr txBox="1"/>
          <p:nvPr/>
        </p:nvSpPr>
        <p:spPr>
          <a:xfrm>
            <a:off x="8188521" y="3017400"/>
            <a:ext cx="441948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GHOST, Inclusive,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Spectre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,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Phantom, Conflux </a:t>
            </a:r>
            <a:r>
              <a:rPr lang="mr-IN" sz="2800" dirty="0"/>
              <a:t>………</a:t>
            </a:r>
            <a:r>
              <a:rPr lang="en-US" sz="2800" dirty="0"/>
              <a:t>.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6EDD3CB-1130-DD46-86DC-8B6399EC9B7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58" r="54940" b="35004"/>
          <a:stretch/>
        </p:blipFill>
        <p:spPr>
          <a:xfrm>
            <a:off x="0" y="3843078"/>
            <a:ext cx="5860045" cy="255681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xmlns="" id="{4CE8C9AF-4FC6-5749-BC27-77BF9703B7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02557" y="5539658"/>
            <a:ext cx="645484" cy="645484"/>
          </a:xfrm>
          <a:prstGeom prst="rect">
            <a:avLst/>
          </a:prstGeom>
        </p:spPr>
      </p:pic>
      <p:pic>
        <p:nvPicPr>
          <p:cNvPr id="175" name="Picture 174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xmlns="" id="{0182FA5C-FAF6-6B4E-BEFC-5575A65FD48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" t="3216" r="42117" b="10110"/>
          <a:stretch/>
        </p:blipFill>
        <p:spPr>
          <a:xfrm>
            <a:off x="8758676" y="5022772"/>
            <a:ext cx="3022498" cy="30153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AA1F8A2F-F936-054C-983C-0DD30B896D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5917" y="4180248"/>
            <a:ext cx="645484" cy="64548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7080D9CA-35EF-C946-831C-D2B2888D05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7601" y="6256277"/>
            <a:ext cx="645484" cy="6454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F746550D-A284-D64E-AB86-B207C30B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92933" y="4620791"/>
            <a:ext cx="645484" cy="645484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xmlns="" id="{8676F72F-A221-2A4A-8BC7-191CC8319F55}"/>
              </a:ext>
            </a:extLst>
          </p:cNvPr>
          <p:cNvCxnSpPr>
            <a:cxnSpLocks/>
            <a:stCxn id="102" idx="0"/>
            <a:endCxn id="83" idx="2"/>
          </p:cNvCxnSpPr>
          <p:nvPr/>
        </p:nvCxnSpPr>
        <p:spPr>
          <a:xfrm flipH="1" flipV="1">
            <a:off x="2493025" y="3834171"/>
            <a:ext cx="4737423" cy="45212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E2F3D89-E415-9A42-ADA2-4C23FCA2CE88}"/>
              </a:ext>
            </a:extLst>
          </p:cNvPr>
          <p:cNvGrpSpPr/>
          <p:nvPr/>
        </p:nvGrpSpPr>
        <p:grpSpPr>
          <a:xfrm>
            <a:off x="8312536" y="4999365"/>
            <a:ext cx="487743" cy="3078482"/>
            <a:chOff x="8312536" y="4999365"/>
            <a:chExt cx="487743" cy="307848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75F65FBE-D588-AF4C-B70F-C35A4D20D623}"/>
                </a:ext>
              </a:extLst>
            </p:cNvPr>
            <p:cNvSpPr txBox="1"/>
            <p:nvPr/>
          </p:nvSpPr>
          <p:spPr>
            <a:xfrm>
              <a:off x="8312536" y="4999365"/>
              <a:ext cx="48090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50%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06ED1F07-F896-414C-81CD-C23E96911A81}"/>
                </a:ext>
              </a:extLst>
            </p:cNvPr>
            <p:cNvSpPr txBox="1"/>
            <p:nvPr/>
          </p:nvSpPr>
          <p:spPr>
            <a:xfrm>
              <a:off x="8312776" y="5553782"/>
              <a:ext cx="48090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/>
                <a:t>4</a:t>
              </a: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0%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1C827E13-7743-3642-8D22-139725E2005B}"/>
                </a:ext>
              </a:extLst>
            </p:cNvPr>
            <p:cNvSpPr txBox="1"/>
            <p:nvPr/>
          </p:nvSpPr>
          <p:spPr>
            <a:xfrm>
              <a:off x="8316435" y="6629007"/>
              <a:ext cx="48090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20%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BDAA9BCE-1900-0C4C-A6CD-ACECF95D259B}"/>
                </a:ext>
              </a:extLst>
            </p:cNvPr>
            <p:cNvSpPr txBox="1"/>
            <p:nvPr/>
          </p:nvSpPr>
          <p:spPr>
            <a:xfrm>
              <a:off x="8317632" y="7178811"/>
              <a:ext cx="48090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10%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9682939B-F304-C246-80F9-40DDC1721B40}"/>
                </a:ext>
              </a:extLst>
            </p:cNvPr>
            <p:cNvSpPr txBox="1"/>
            <p:nvPr/>
          </p:nvSpPr>
          <p:spPr>
            <a:xfrm>
              <a:off x="8321125" y="7729034"/>
              <a:ext cx="429605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 0%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6C564AF3-8B71-CE47-8EBD-44E1CEE65D1A}"/>
                </a:ext>
              </a:extLst>
            </p:cNvPr>
            <p:cNvSpPr txBox="1"/>
            <p:nvPr/>
          </p:nvSpPr>
          <p:spPr>
            <a:xfrm>
              <a:off x="8319378" y="6119352"/>
              <a:ext cx="48090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30%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611191" y="8633813"/>
            <a:ext cx="111699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Helvetica" charset="0"/>
              </a:rPr>
              <a:t>Natoli</a:t>
            </a:r>
            <a:r>
              <a:rPr lang="en-US" sz="2000" dirty="0">
                <a:latin typeface="Helvetica" charset="0"/>
              </a:rPr>
              <a:t> &amp; </a:t>
            </a:r>
            <a:r>
              <a:rPr lang="en-US" sz="2000" dirty="0" err="1">
                <a:latin typeface="Helvetica" charset="0"/>
              </a:rPr>
              <a:t>Gramoli</a:t>
            </a:r>
            <a:r>
              <a:rPr lang="en-US" sz="2000" dirty="0">
                <a:latin typeface="Helvetica" charset="0"/>
              </a:rPr>
              <a:t>. The balance attack against proof-of-work </a:t>
            </a:r>
            <a:r>
              <a:rPr lang="en-US" sz="2000" dirty="0" err="1">
                <a:latin typeface="Helvetica" charset="0"/>
              </a:rPr>
              <a:t>blockchains</a:t>
            </a:r>
            <a:r>
              <a:rPr lang="en-US" sz="2000" dirty="0">
                <a:latin typeface="Helvetica" charset="0"/>
              </a:rPr>
              <a:t>: The r3 testbed as an example, 2016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47FCCE00-F71D-3543-ACDE-E17374803B45}"/>
              </a:ext>
            </a:extLst>
          </p:cNvPr>
          <p:cNvSpPr/>
          <p:nvPr/>
        </p:nvSpPr>
        <p:spPr>
          <a:xfrm>
            <a:off x="2954064" y="3297056"/>
            <a:ext cx="2289705" cy="2959221"/>
          </a:xfrm>
          <a:custGeom>
            <a:avLst/>
            <a:gdLst>
              <a:gd name="connsiteX0" fmla="*/ 125872 w 2183272"/>
              <a:gd name="connsiteY0" fmla="*/ 0 h 2692400"/>
              <a:gd name="connsiteX1" fmla="*/ 125872 w 2183272"/>
              <a:gd name="connsiteY1" fmla="*/ 495300 h 2692400"/>
              <a:gd name="connsiteX2" fmla="*/ 1433972 w 2183272"/>
              <a:gd name="connsiteY2" fmla="*/ 1016000 h 2692400"/>
              <a:gd name="connsiteX3" fmla="*/ 2183272 w 2183272"/>
              <a:gd name="connsiteY3" fmla="*/ 2692400 h 2692400"/>
              <a:gd name="connsiteX0" fmla="*/ 96685 w 2213397"/>
              <a:gd name="connsiteY0" fmla="*/ 0 h 2697343"/>
              <a:gd name="connsiteX1" fmla="*/ 155997 w 2213397"/>
              <a:gd name="connsiteY1" fmla="*/ 500243 h 2697343"/>
              <a:gd name="connsiteX2" fmla="*/ 1464097 w 2213397"/>
              <a:gd name="connsiteY2" fmla="*/ 1020943 h 2697343"/>
              <a:gd name="connsiteX3" fmla="*/ 2213397 w 2213397"/>
              <a:gd name="connsiteY3" fmla="*/ 2697343 h 2697343"/>
              <a:gd name="connsiteX0" fmla="*/ 58675 w 2175387"/>
              <a:gd name="connsiteY0" fmla="*/ 0 h 2697343"/>
              <a:gd name="connsiteX1" fmla="*/ 117987 w 2175387"/>
              <a:gd name="connsiteY1" fmla="*/ 500243 h 2697343"/>
              <a:gd name="connsiteX2" fmla="*/ 1426087 w 2175387"/>
              <a:gd name="connsiteY2" fmla="*/ 1020943 h 2697343"/>
              <a:gd name="connsiteX3" fmla="*/ 2175387 w 2175387"/>
              <a:gd name="connsiteY3" fmla="*/ 2697343 h 269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387" h="2697343">
                <a:moveTo>
                  <a:pt x="58675" y="0"/>
                </a:moveTo>
                <a:cubicBezTo>
                  <a:pt x="63348" y="237124"/>
                  <a:pt x="-109915" y="330086"/>
                  <a:pt x="117987" y="500243"/>
                </a:cubicBezTo>
                <a:cubicBezTo>
                  <a:pt x="345889" y="670400"/>
                  <a:pt x="1083187" y="654760"/>
                  <a:pt x="1426087" y="1020943"/>
                </a:cubicBezTo>
                <a:cubicBezTo>
                  <a:pt x="1768987" y="1387126"/>
                  <a:pt x="1972187" y="2042234"/>
                  <a:pt x="2175387" y="2697343"/>
                </a:cubicBezTo>
              </a:path>
            </a:pathLst>
          </a:custGeom>
          <a:noFill/>
          <a:ln w="25400" cap="flat">
            <a:solidFill>
              <a:schemeClr val="tx1"/>
            </a:solidFill>
            <a:miter lim="400000"/>
            <a:tailEnd type="stealth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F86FF80E-5C51-1B4E-8490-D9915D67F271}"/>
              </a:ext>
            </a:extLst>
          </p:cNvPr>
          <p:cNvSpPr txBox="1"/>
          <p:nvPr/>
        </p:nvSpPr>
        <p:spPr>
          <a:xfrm>
            <a:off x="5217622" y="5923420"/>
            <a:ext cx="20037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Longest chain</a:t>
            </a:r>
          </a:p>
        </p:txBody>
      </p:sp>
    </p:spTree>
    <p:extLst>
      <p:ext uri="{BB962C8B-B14F-4D97-AF65-F5344CB8AC3E}">
        <p14:creationId xmlns:p14="http://schemas.microsoft.com/office/powerpoint/2010/main" val="82612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2188E-6 0.00114 L -0.19666 0.001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3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1719E-6 4.0625E-6 L -0.16528 -0.1935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-96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656E-6 -0.01661 L -0.43054 -0.0678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3" y="-257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6563E-6 0.00146 L -0.3147 -0.2182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35" y="-109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437E-7 -0.01368 L -0.6062 0.08365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10" y="486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0" fill="hold"/>
                                        <p:tgtEl>
                                          <p:spTgt spid="1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03 -0.00652 L -0.65039 -0.1268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27" y="-602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6719E-6 -9.375E-7 L -0.12671 -0.08822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5" y="-441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7187E-6 0.00146 L -0.32056 0.106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8" y="525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03 -0.00652 L -0.51416 -0.15837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6" y="-760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10000" y="2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9219E-6 1.45833E-6 L -0.34631 -0.0529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2" y="-2653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1563E-6 8.33333E-7 L -0.31348 -0.33675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4" y="-16846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094E-6 -0.00293 L -0.5586 -0.26334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30" y="-1302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9 4.0625E-6 L -0.73388 -0.09815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46" y="-4915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1562E-6 -4.47917E-6 L -0.85278 -0.3808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639" y="-19043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7031E-6 -8.33333E-7 L -0.20093 -0.1831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46" y="-9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21" grpId="0" animBg="1"/>
      <p:bldP spid="21" grpId="1" animBg="1"/>
      <p:bldP spid="21" grpId="2" animBg="1"/>
      <p:bldP spid="42" grpId="0" animBg="1"/>
      <p:bldP spid="42" grpId="1" animBg="1"/>
      <p:bldP spid="42" grpId="2" animBg="1"/>
      <p:bldP spid="61" grpId="0" animBg="1"/>
      <p:bldP spid="61" grpId="1" animBg="1"/>
      <p:bldP spid="61" grpId="2" animBg="1"/>
      <p:bldP spid="161" grpId="0" animBg="1"/>
      <p:bldP spid="161" grpId="1" animBg="1"/>
      <p:bldP spid="161" grpId="2" animBg="1"/>
      <p:bldP spid="25" grpId="0" animBg="1"/>
      <p:bldP spid="25" grpId="1" animBg="1"/>
      <p:bldP spid="25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0" grpId="0" animBg="1"/>
      <p:bldP spid="30" grpId="1" animBg="1"/>
      <p:bldP spid="30" grpId="2" animBg="1"/>
      <p:bldP spid="37" grpId="0" animBg="1"/>
      <p:bldP spid="37" grpId="1" animBg="1"/>
      <p:bldP spid="37" grpId="2" animBg="1"/>
      <p:bldP spid="56" grpId="0"/>
      <p:bldP spid="189" grpId="0"/>
      <p:bldP spid="82" grpId="0"/>
      <p:bldP spid="5" grpId="0"/>
      <p:bldP spid="9" grpId="0" animBg="1"/>
      <p:bldP spid="9" grpId="2" animBg="1"/>
      <p:bldP spid="91" grpId="1"/>
      <p:bldP spid="91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lessons learnt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724686"/>
            <a:ext cx="11988800" cy="6096000"/>
          </a:xfrm>
        </p:spPr>
        <p:txBody>
          <a:bodyPr/>
          <a:lstStyle/>
          <a:p>
            <a:r>
              <a:rPr lang="en-US" sz="3200" dirty="0"/>
              <a:t>Don’t mess with </a:t>
            </a:r>
            <a:r>
              <a:rPr lang="en-US" sz="3200" dirty="0" err="1"/>
              <a:t>Nakamoto</a:t>
            </a:r>
            <a:r>
              <a:rPr lang="en-US" sz="3200" dirty="0"/>
              <a:t>.</a:t>
            </a:r>
          </a:p>
          <a:p>
            <a:endParaRPr lang="en-US" dirty="0"/>
          </a:p>
          <a:p>
            <a:r>
              <a:rPr lang="en-US" sz="3200" dirty="0"/>
              <a:t>Need formal security analysis. </a:t>
            </a:r>
          </a:p>
        </p:txBody>
      </p:sp>
      <p:pic>
        <p:nvPicPr>
          <p:cNvPr id="4" name="Picture 2" descr="mage result for Whac-a-mole play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334" y="3493299"/>
            <a:ext cx="5275851" cy="395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10211" y="7615909"/>
            <a:ext cx="115865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Palatino" charset="0"/>
                <a:ea typeface="Palatino" charset="0"/>
                <a:cs typeface="Palatino" charset="0"/>
              </a:rPr>
              <a:t>Garay</a:t>
            </a:r>
            <a:r>
              <a:rPr lang="en-US" sz="2800" dirty="0" smtClean="0">
                <a:latin typeface="Palatino" charset="0"/>
                <a:ea typeface="Palatino" charset="0"/>
                <a:cs typeface="Palatino" charset="0"/>
              </a:rPr>
              <a:t>, </a:t>
            </a:r>
            <a:r>
              <a:rPr lang="en-US" sz="2800" dirty="0" err="1" smtClean="0">
                <a:latin typeface="Palatino" charset="0"/>
                <a:ea typeface="Palatino" charset="0"/>
                <a:cs typeface="Palatino" charset="0"/>
              </a:rPr>
              <a:t>Kiayias</a:t>
            </a:r>
            <a:r>
              <a:rPr lang="en-US" sz="2800" dirty="0" smtClean="0">
                <a:latin typeface="Palatino" charset="0"/>
                <a:ea typeface="Palatino" charset="0"/>
                <a:cs typeface="Palatino" charset="0"/>
              </a:rPr>
              <a:t> &amp; </a:t>
            </a:r>
            <a:r>
              <a:rPr lang="en-US" sz="2800" dirty="0" err="1" smtClean="0">
                <a:latin typeface="Palatino" charset="0"/>
                <a:ea typeface="Palatino" charset="0"/>
                <a:cs typeface="Palatino" charset="0"/>
              </a:rPr>
              <a:t>Leonardos</a:t>
            </a:r>
            <a:r>
              <a:rPr lang="en-US" sz="2800" dirty="0">
                <a:latin typeface="Palatino" charset="0"/>
                <a:ea typeface="Palatino" charset="0"/>
                <a:cs typeface="Palatino" charset="0"/>
              </a:rPr>
              <a:t>. “The bitcoin backbone </a:t>
            </a:r>
            <a:r>
              <a:rPr lang="en-US" sz="2800" dirty="0" smtClean="0">
                <a:latin typeface="Palatino" charset="0"/>
                <a:ea typeface="Palatino" charset="0"/>
                <a:cs typeface="Palatino" charset="0"/>
              </a:rPr>
              <a:t>protocol: analysis </a:t>
            </a:r>
            <a:r>
              <a:rPr lang="en-US" sz="2800" dirty="0">
                <a:latin typeface="Palatino" charset="0"/>
                <a:ea typeface="Palatino" charset="0"/>
                <a:cs typeface="Palatino" charset="0"/>
              </a:rPr>
              <a:t>and applications”, </a:t>
            </a:r>
            <a:r>
              <a:rPr lang="en-US" sz="2800" dirty="0" smtClean="0">
                <a:latin typeface="Palatino" charset="0"/>
                <a:ea typeface="Palatino" charset="0"/>
                <a:cs typeface="Palatino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12978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Deconstruct, then scale.</a:t>
            </a:r>
          </a:p>
        </p:txBody>
      </p:sp>
    </p:spTree>
    <p:extLst>
      <p:ext uri="{BB962C8B-B14F-4D97-AF65-F5344CB8AC3E}">
        <p14:creationId xmlns:p14="http://schemas.microsoft.com/office/powerpoint/2010/main" val="9539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0B2299BA-A8CA-9247-8D25-240E1FF2F25B}"/>
              </a:ext>
            </a:extLst>
          </p:cNvPr>
          <p:cNvGrpSpPr/>
          <p:nvPr/>
        </p:nvGrpSpPr>
        <p:grpSpPr>
          <a:xfrm>
            <a:off x="2089784" y="3307939"/>
            <a:ext cx="802173" cy="4935974"/>
            <a:chOff x="2842831" y="3325829"/>
            <a:chExt cx="802173" cy="4935974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xmlns="" id="{F4434DC5-50BB-7D43-8542-227C73E8950B}"/>
                </a:ext>
              </a:extLst>
            </p:cNvPr>
            <p:cNvSpPr/>
            <p:nvPr/>
          </p:nvSpPr>
          <p:spPr>
            <a:xfrm>
              <a:off x="2842831" y="3325829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xmlns="" id="{95BB1C83-C6A7-A34B-87B4-68911B54EF24}"/>
                </a:ext>
              </a:extLst>
            </p:cNvPr>
            <p:cNvSpPr/>
            <p:nvPr/>
          </p:nvSpPr>
          <p:spPr>
            <a:xfrm>
              <a:off x="2842831" y="5515995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xmlns="" id="{E4893580-7875-CC42-B18B-E8057FFEF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2191" y="3869125"/>
              <a:ext cx="0" cy="554682"/>
            </a:xfrm>
            <a:prstGeom prst="straightConnector1">
              <a:avLst/>
            </a:prstGeom>
            <a:ln w="28575">
              <a:solidFill>
                <a:schemeClr val="tx1">
                  <a:alpha val="50000"/>
                </a:schemeClr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xmlns="" id="{835AA3B3-6311-AE43-AFFE-47E47AC178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0773" y="4988740"/>
              <a:ext cx="3900" cy="540402"/>
            </a:xfrm>
            <a:prstGeom prst="straightConnector1">
              <a:avLst/>
            </a:prstGeom>
            <a:ln w="28575">
              <a:solidFill>
                <a:schemeClr val="tx1">
                  <a:alpha val="50000"/>
                </a:schemeClr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xmlns="" id="{DF30B00C-A38C-FE46-A16E-1076D8E81F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4996" y="6056397"/>
              <a:ext cx="0" cy="554682"/>
            </a:xfrm>
            <a:prstGeom prst="straightConnector1">
              <a:avLst/>
            </a:prstGeom>
            <a:ln w="28575">
              <a:solidFill>
                <a:schemeClr val="tx1">
                  <a:alpha val="50000"/>
                </a:schemeClr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xmlns="" id="{963937C6-212B-964C-B846-C81FAB174E90}"/>
                </a:ext>
              </a:extLst>
            </p:cNvPr>
            <p:cNvSpPr/>
            <p:nvPr/>
          </p:nvSpPr>
          <p:spPr>
            <a:xfrm>
              <a:off x="2844987" y="4435191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/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xmlns="" id="{923793E8-90A8-D348-9F67-3C8F9A8ACC1F}"/>
                </a:ext>
              </a:extLst>
            </p:cNvPr>
            <p:cNvSpPr/>
            <p:nvPr/>
          </p:nvSpPr>
          <p:spPr>
            <a:xfrm>
              <a:off x="2842831" y="6611079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xmlns="" id="{C0789313-DB60-1C47-B550-0B6559D836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4885" y="7152431"/>
              <a:ext cx="0" cy="554682"/>
            </a:xfrm>
            <a:prstGeom prst="straightConnector1">
              <a:avLst/>
            </a:prstGeom>
            <a:ln w="28575">
              <a:solidFill>
                <a:schemeClr val="tx1">
                  <a:alpha val="50000"/>
                </a:schemeClr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xmlns="" id="{4A563717-A66B-2D4B-9981-55148FBB389E}"/>
                </a:ext>
              </a:extLst>
            </p:cNvPr>
            <p:cNvSpPr/>
            <p:nvPr/>
          </p:nvSpPr>
          <p:spPr>
            <a:xfrm>
              <a:off x="2854171" y="7721401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xmlns="" id="{94E772FD-D898-704F-B80A-18AA898F0191}"/>
              </a:ext>
            </a:extLst>
          </p:cNvPr>
          <p:cNvSpPr/>
          <p:nvPr/>
        </p:nvSpPr>
        <p:spPr>
          <a:xfrm>
            <a:off x="4731888" y="5175739"/>
            <a:ext cx="1338276" cy="910081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xmlns="" id="{8C1C54FF-5211-764A-8400-C49CB0E96467}"/>
              </a:ext>
            </a:extLst>
          </p:cNvPr>
          <p:cNvSpPr/>
          <p:nvPr/>
        </p:nvSpPr>
        <p:spPr>
          <a:xfrm>
            <a:off x="2093976" y="3307506"/>
            <a:ext cx="790833" cy="540402"/>
          </a:xfrm>
          <a:prstGeom prst="roundRect">
            <a:avLst/>
          </a:prstGeom>
          <a:solidFill>
            <a:srgbClr val="E5CAC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xmlns="" id="{66D949D0-BB0C-A14F-995A-DBFD8A58ADF5}"/>
              </a:ext>
            </a:extLst>
          </p:cNvPr>
          <p:cNvSpPr txBox="1">
            <a:spLocks/>
          </p:cNvSpPr>
          <p:nvPr/>
        </p:nvSpPr>
        <p:spPr>
          <a:xfrm>
            <a:off x="590216" y="827378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hangingPunct="1"/>
            <a:r>
              <a:rPr lang="en-US" dirty="0"/>
              <a:t>2 roles of a block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3C66D138-3967-774F-B518-7CFEFAB31EA3}"/>
              </a:ext>
            </a:extLst>
          </p:cNvPr>
          <p:cNvGrpSpPr/>
          <p:nvPr/>
        </p:nvGrpSpPr>
        <p:grpSpPr>
          <a:xfrm>
            <a:off x="5401027" y="4264963"/>
            <a:ext cx="3147522" cy="910776"/>
            <a:chOff x="5387580" y="4224622"/>
            <a:chExt cx="3147522" cy="91077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07EAD4AF-EB28-5246-9805-71BCC239223D}"/>
                </a:ext>
              </a:extLst>
            </p:cNvPr>
            <p:cNvSpPr txBox="1"/>
            <p:nvPr/>
          </p:nvSpPr>
          <p:spPr>
            <a:xfrm>
              <a:off x="6252105" y="4224622"/>
              <a:ext cx="2282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Proposing</a:t>
              </a:r>
            </a:p>
          </p:txBody>
        </p: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xmlns="" id="{2FB93361-2B14-534B-B0EF-202424D9B43A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 rot="5400000" flipH="1" flipV="1">
              <a:off x="5552461" y="4386768"/>
              <a:ext cx="583749" cy="913512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xmlns="" id="{E7FD9EC3-1DA2-1946-B9DE-D66078F88F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2240280" y="3311138"/>
            <a:ext cx="431836" cy="49671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000C14AE-8850-5D49-AC23-83153DCBF1D9}"/>
              </a:ext>
            </a:extLst>
          </p:cNvPr>
          <p:cNvSpPr txBox="1"/>
          <p:nvPr/>
        </p:nvSpPr>
        <p:spPr>
          <a:xfrm>
            <a:off x="175437" y="3350630"/>
            <a:ext cx="1814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Proposing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F5E08438-2D04-1148-93E3-EC5F79DEFBCB}"/>
              </a:ext>
            </a:extLst>
          </p:cNvPr>
          <p:cNvGrpSpPr/>
          <p:nvPr/>
        </p:nvGrpSpPr>
        <p:grpSpPr>
          <a:xfrm>
            <a:off x="2098274" y="8243903"/>
            <a:ext cx="790833" cy="1109372"/>
            <a:chOff x="2258540" y="7286941"/>
            <a:chExt cx="790833" cy="1109372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xmlns="" id="{C68DF27A-AA68-9142-9F6E-ACE80991B4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7425" y="7286941"/>
              <a:ext cx="0" cy="554682"/>
            </a:xfrm>
            <a:prstGeom prst="straightConnector1">
              <a:avLst/>
            </a:prstGeom>
            <a:ln w="28575">
              <a:solidFill>
                <a:schemeClr val="tx1">
                  <a:alpha val="50000"/>
                </a:schemeClr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xmlns="" id="{3C2E9528-6815-4C4D-BE9B-ECE4668AD2E6}"/>
                </a:ext>
              </a:extLst>
            </p:cNvPr>
            <p:cNvSpPr/>
            <p:nvPr/>
          </p:nvSpPr>
          <p:spPr>
            <a:xfrm>
              <a:off x="2258540" y="7855911"/>
              <a:ext cx="790833" cy="540402"/>
            </a:xfrm>
            <a:prstGeom prst="roundRect">
              <a:avLst/>
            </a:prstGeom>
            <a:solidFill>
              <a:srgbClr val="E5CAC1">
                <a:alpha val="50000"/>
              </a:srgbClr>
            </a:solidFill>
            <a:ln w="28575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5FA929B9-DC9A-FF43-87EE-B3F95B75C51E}"/>
              </a:ext>
            </a:extLst>
          </p:cNvPr>
          <p:cNvGrpSpPr/>
          <p:nvPr/>
        </p:nvGrpSpPr>
        <p:grpSpPr>
          <a:xfrm>
            <a:off x="3108959" y="4489704"/>
            <a:ext cx="1540782" cy="4854335"/>
            <a:chOff x="3108063" y="4491108"/>
            <a:chExt cx="1540782" cy="4854335"/>
          </a:xfrm>
        </p:grpSpPr>
        <p:sp>
          <p:nvSpPr>
            <p:cNvPr id="89" name="Left Brace 88">
              <a:extLst>
                <a:ext uri="{FF2B5EF4-FFF2-40B4-BE49-F238E27FC236}">
                  <a16:creationId xmlns:a16="http://schemas.microsoft.com/office/drawing/2014/main" xmlns="" id="{A9C52236-5CBD-C640-8E5E-9B265701CD9E}"/>
                </a:ext>
              </a:extLst>
            </p:cNvPr>
            <p:cNvSpPr/>
            <p:nvPr/>
          </p:nvSpPr>
          <p:spPr>
            <a:xfrm flipH="1">
              <a:off x="3108063" y="4491108"/>
              <a:ext cx="270315" cy="4854335"/>
            </a:xfrm>
            <a:prstGeom prst="leftBrace">
              <a:avLst>
                <a:gd name="adj1" fmla="val 8333"/>
                <a:gd name="adj2" fmla="val 49772"/>
              </a:avLst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D234093A-1DED-304E-A89B-B5E5318F0795}"/>
                </a:ext>
              </a:extLst>
            </p:cNvPr>
            <p:cNvSpPr txBox="1"/>
            <p:nvPr/>
          </p:nvSpPr>
          <p:spPr>
            <a:xfrm>
              <a:off x="3378946" y="6593189"/>
              <a:ext cx="1269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Voting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10B86EE4-E58B-8645-90F9-283AC8479BCD}"/>
              </a:ext>
            </a:extLst>
          </p:cNvPr>
          <p:cNvGrpSpPr/>
          <p:nvPr/>
        </p:nvGrpSpPr>
        <p:grpSpPr>
          <a:xfrm>
            <a:off x="5375092" y="6088688"/>
            <a:ext cx="2453580" cy="1193844"/>
            <a:chOff x="5401986" y="6115582"/>
            <a:chExt cx="2453580" cy="119384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34C5872E-2E72-DE47-A127-C7BD55A32F82}"/>
                </a:ext>
              </a:extLst>
            </p:cNvPr>
            <p:cNvSpPr txBox="1"/>
            <p:nvPr/>
          </p:nvSpPr>
          <p:spPr>
            <a:xfrm>
              <a:off x="6274684" y="6663095"/>
              <a:ext cx="1580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Voting</a:t>
              </a:r>
            </a:p>
          </p:txBody>
        </p:sp>
        <p:cxnSp>
          <p:nvCxnSpPr>
            <p:cNvPr id="94" name="Elbow Connector 93">
              <a:extLst>
                <a:ext uri="{FF2B5EF4-FFF2-40B4-BE49-F238E27FC236}">
                  <a16:creationId xmlns:a16="http://schemas.microsoft.com/office/drawing/2014/main" xmlns="" id="{4B7D77D7-2896-5743-93BB-FCDEEE7A2335}"/>
                </a:ext>
              </a:extLst>
            </p:cNvPr>
            <p:cNvCxnSpPr>
              <a:cxnSpLocks/>
            </p:cNvCxnSpPr>
            <p:nvPr/>
          </p:nvCxnSpPr>
          <p:spPr>
            <a:xfrm>
              <a:off x="5401986" y="6115582"/>
              <a:ext cx="850119" cy="824592"/>
            </a:xfrm>
            <a:prstGeom prst="bentConnector3">
              <a:avLst>
                <a:gd name="adj1" fmla="val 3902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FA0D56A-E64A-B744-966C-A81CC9A68E49}"/>
              </a:ext>
            </a:extLst>
          </p:cNvPr>
          <p:cNvGrpSpPr/>
          <p:nvPr/>
        </p:nvGrpSpPr>
        <p:grpSpPr>
          <a:xfrm>
            <a:off x="2093976" y="3830408"/>
            <a:ext cx="795050" cy="5513631"/>
            <a:chOff x="2093409" y="3836456"/>
            <a:chExt cx="795050" cy="5513631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xmlns="" id="{C654876A-12AE-7E47-949A-F11CAFEA8D74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xmlns="" id="{8754DF21-6440-6846-8AD8-462325C1798E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xmlns="" id="{8569D1B6-3CD8-1348-9D69-4B61E8F28F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xmlns="" id="{83EF1D7A-CFEE-5341-938B-13AFD9167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xmlns="" id="{5C05E3C1-68CD-894B-AEE5-FBF8E71DF1B1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xmlns="" id="{A2D5BD2B-FF98-9741-A859-86C3C59140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3672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ounded Rectangle 82">
                <a:extLst>
                  <a:ext uri="{FF2B5EF4-FFF2-40B4-BE49-F238E27FC236}">
                    <a16:creationId xmlns:a16="http://schemas.microsoft.com/office/drawing/2014/main" xmlns="" id="{6D60AEA8-C8E7-684E-8C23-27E010524E05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10F413BD-141F-2F48-9884-A8EBB2DDF9F8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xmlns="" id="{762319CA-D2B4-B941-94DC-774648108436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xmlns="" id="{1C594CC2-312D-8B45-B164-DAA55BCB7B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3F72D2CB-774F-AE43-8ECC-FEDAFBEE9229}"/>
                </a:ext>
              </a:extLst>
            </p:cNvPr>
            <p:cNvGrpSpPr/>
            <p:nvPr/>
          </p:nvGrpSpPr>
          <p:grpSpPr>
            <a:xfrm>
              <a:off x="2093409" y="8249951"/>
              <a:ext cx="790833" cy="1100136"/>
              <a:chOff x="2258540" y="7296177"/>
              <a:chExt cx="790833" cy="1100136"/>
            </a:xfrm>
          </p:grpSpPr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xmlns="" id="{A9B1BFAA-2AE3-7247-B859-D357FFD159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96177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xmlns="" id="{92C9C0FE-0100-2B48-8855-F4285C60F0F5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826FDE1-2F77-4C44-8CED-44E7D15F011F}"/>
              </a:ext>
            </a:extLst>
          </p:cNvPr>
          <p:cNvSpPr txBox="1"/>
          <p:nvPr/>
        </p:nvSpPr>
        <p:spPr>
          <a:xfrm>
            <a:off x="1735185" y="2192807"/>
            <a:ext cx="137377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Bitcoin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660F6EA-30BE-EA4D-B1F3-558928E3FE95}"/>
              </a:ext>
            </a:extLst>
          </p:cNvPr>
          <p:cNvSpPr txBox="1"/>
          <p:nvPr/>
        </p:nvSpPr>
        <p:spPr>
          <a:xfrm>
            <a:off x="146152" y="4384881"/>
            <a:ext cx="1814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Proposing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E2A8A7D8-7E1F-CB45-9233-E157216B3E5F}"/>
              </a:ext>
            </a:extLst>
          </p:cNvPr>
          <p:cNvGrpSpPr/>
          <p:nvPr/>
        </p:nvGrpSpPr>
        <p:grpSpPr>
          <a:xfrm>
            <a:off x="3108959" y="5330528"/>
            <a:ext cx="1540782" cy="4013511"/>
            <a:chOff x="3108063" y="4491108"/>
            <a:chExt cx="1540782" cy="4854335"/>
          </a:xfrm>
        </p:grpSpPr>
        <p:sp>
          <p:nvSpPr>
            <p:cNvPr id="46" name="Left Brace 45">
              <a:extLst>
                <a:ext uri="{FF2B5EF4-FFF2-40B4-BE49-F238E27FC236}">
                  <a16:creationId xmlns:a16="http://schemas.microsoft.com/office/drawing/2014/main" xmlns="" id="{0D1E6FFA-71CB-8541-9067-0B0FCA062162}"/>
                </a:ext>
              </a:extLst>
            </p:cNvPr>
            <p:cNvSpPr/>
            <p:nvPr/>
          </p:nvSpPr>
          <p:spPr>
            <a:xfrm flipH="1">
              <a:off x="3108063" y="4491108"/>
              <a:ext cx="270315" cy="4854335"/>
            </a:xfrm>
            <a:prstGeom prst="leftBrace">
              <a:avLst>
                <a:gd name="adj1" fmla="val 8333"/>
                <a:gd name="adj2" fmla="val 49772"/>
              </a:avLst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4E67586A-16B1-0146-9D23-43AB02EC5926}"/>
                </a:ext>
              </a:extLst>
            </p:cNvPr>
            <p:cNvSpPr txBox="1"/>
            <p:nvPr/>
          </p:nvSpPr>
          <p:spPr>
            <a:xfrm>
              <a:off x="3378946" y="6593189"/>
              <a:ext cx="1269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Voting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E7FD9EC3-1DA2-1946-B9DE-D66078F88F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2240280" y="4465379"/>
            <a:ext cx="431836" cy="4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5" grpId="0"/>
      <p:bldP spid="85" grpId="1"/>
      <p:bldP spid="4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2098EB91-7443-734A-A387-165F20B5628E}"/>
              </a:ext>
            </a:extLst>
          </p:cNvPr>
          <p:cNvGrpSpPr/>
          <p:nvPr/>
        </p:nvGrpSpPr>
        <p:grpSpPr>
          <a:xfrm>
            <a:off x="2093976" y="3307506"/>
            <a:ext cx="795131" cy="6045769"/>
            <a:chOff x="2093976" y="3307506"/>
            <a:chExt cx="795131" cy="6045769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22BA1EDE-442B-7E49-8907-565BE74DF67B}"/>
                </a:ext>
              </a:extLst>
            </p:cNvPr>
            <p:cNvGrpSpPr/>
            <p:nvPr/>
          </p:nvGrpSpPr>
          <p:grpSpPr>
            <a:xfrm>
              <a:off x="2093976" y="5501877"/>
              <a:ext cx="794483" cy="2742872"/>
              <a:chOff x="2093660" y="5498410"/>
              <a:chExt cx="794483" cy="2745808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xmlns="" id="{E3832CA2-8A00-E049-B74A-2E79A561055E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xmlns="" id="{C8A01A7D-F8DD-1E42-AC27-6C6E738CD744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xmlns="" id="{38A160E6-3209-0749-A18A-F89089589D5B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xmlns="" id="{EBEA5E73-D4FF-894C-BA6F-2C1D7ED172A9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xmlns="" id="{3B3EBDBE-0399-744C-81A8-99EA930F3327}"/>
                </a:ext>
              </a:extLst>
            </p:cNvPr>
            <p:cNvSpPr/>
            <p:nvPr/>
          </p:nvSpPr>
          <p:spPr>
            <a:xfrm>
              <a:off x="2098274" y="8812873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xmlns="" id="{73356712-6150-8949-928C-5618F9B88970}"/>
                </a:ext>
              </a:extLst>
            </p:cNvPr>
            <p:cNvSpPr/>
            <p:nvPr/>
          </p:nvSpPr>
          <p:spPr>
            <a:xfrm>
              <a:off x="2093976" y="4419243"/>
              <a:ext cx="790833" cy="541925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xmlns="" id="{D0AC6961-E952-8D40-8D07-4ADEBC2BED01}"/>
              </a:ext>
            </a:extLst>
          </p:cNvPr>
          <p:cNvGrpSpPr/>
          <p:nvPr/>
        </p:nvGrpSpPr>
        <p:grpSpPr>
          <a:xfrm>
            <a:off x="2093976" y="3309500"/>
            <a:ext cx="795131" cy="6045769"/>
            <a:chOff x="2093976" y="3307506"/>
            <a:chExt cx="795131" cy="6045769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xmlns="" id="{DCB9DDA7-FCE8-6B40-98BC-30892F64B79E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110" name="Rounded Rectangle 109">
                <a:extLst>
                  <a:ext uri="{FF2B5EF4-FFF2-40B4-BE49-F238E27FC236}">
                    <a16:creationId xmlns:a16="http://schemas.microsoft.com/office/drawing/2014/main" xmlns="" id="{FA621BC7-8299-DC40-B92C-7B4BBADFF730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xmlns="" id="{39CD2C70-B8AA-8845-8F07-8465C467A1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xmlns="" id="{65B96B7B-F631-1145-823F-BD95A19B48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Rounded Rectangle 112">
                <a:extLst>
                  <a:ext uri="{FF2B5EF4-FFF2-40B4-BE49-F238E27FC236}">
                    <a16:creationId xmlns:a16="http://schemas.microsoft.com/office/drawing/2014/main" xmlns="" id="{59E139D3-B7F0-C249-9C70-45FCCC963578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xmlns="" id="{73B0020E-5C0F-5C48-9D72-273C5CA97B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ounded Rectangle 114">
                <a:extLst>
                  <a:ext uri="{FF2B5EF4-FFF2-40B4-BE49-F238E27FC236}">
                    <a16:creationId xmlns:a16="http://schemas.microsoft.com/office/drawing/2014/main" xmlns="" id="{20C01290-B918-EF4E-86B0-EFC762AC3201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xmlns="" id="{47D75C36-517B-B54A-8CB9-A390B68C0634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xmlns="" id="{248DCA75-171C-9C42-88D0-DEE1A6637E16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xmlns="" id="{D9A9F560-BCEA-8545-B4BF-05C95C98CA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Rounded Rectangle 108">
                <a:extLst>
                  <a:ext uri="{FF2B5EF4-FFF2-40B4-BE49-F238E27FC236}">
                    <a16:creationId xmlns:a16="http://schemas.microsoft.com/office/drawing/2014/main" xmlns="" id="{87905A55-7FAA-0D43-974E-C92E6B42F79B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xmlns="" id="{78EC4C13-5EFB-1D49-B1FA-DEFE5B0FECB2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106" name="Rounded Rectangle 105">
                <a:extLst>
                  <a:ext uri="{FF2B5EF4-FFF2-40B4-BE49-F238E27FC236}">
                    <a16:creationId xmlns:a16="http://schemas.microsoft.com/office/drawing/2014/main" xmlns="" id="{5B76AF88-B517-0143-846B-4C03365A2844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xmlns="" id="{DABDE4A0-C671-224C-9076-13D83467F0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58A5578-62AC-B94F-B36C-8DFAE40998F6}"/>
              </a:ext>
            </a:extLst>
          </p:cNvPr>
          <p:cNvGrpSpPr/>
          <p:nvPr/>
        </p:nvGrpSpPr>
        <p:grpSpPr>
          <a:xfrm>
            <a:off x="2093976" y="3307506"/>
            <a:ext cx="795131" cy="6045769"/>
            <a:chOff x="2093976" y="3307506"/>
            <a:chExt cx="795131" cy="6045769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xmlns="" id="{C654876A-12AE-7E47-949A-F11CAFEA8D74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xmlns="" id="{8754DF21-6440-6846-8AD8-462325C1798E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xmlns="" id="{8569D1B6-3CD8-1348-9D69-4B61E8F28F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xmlns="" id="{83EF1D7A-CFEE-5341-938B-13AFD9167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xmlns="" id="{5C05E3C1-68CD-894B-AEE5-FBF8E71DF1B1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xmlns="" id="{A2D5BD2B-FF98-9741-A859-86C3C59140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ounded Rectangle 82">
                <a:extLst>
                  <a:ext uri="{FF2B5EF4-FFF2-40B4-BE49-F238E27FC236}">
                    <a16:creationId xmlns:a16="http://schemas.microsoft.com/office/drawing/2014/main" xmlns="" id="{6D60AEA8-C8E7-684E-8C23-27E010524E05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xmlns="" id="{8C1C54FF-5211-764A-8400-C49CB0E96467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F5E08438-2D04-1148-93E3-EC5F79DEFBCB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xmlns="" id="{C68DF27A-AA68-9142-9F6E-ACE80991B4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ounded Rectangle 92">
                <a:extLst>
                  <a:ext uri="{FF2B5EF4-FFF2-40B4-BE49-F238E27FC236}">
                    <a16:creationId xmlns:a16="http://schemas.microsoft.com/office/drawing/2014/main" xmlns="" id="{3C2E9528-6815-4C4D-BE9B-ECE4668AD2E6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10F413BD-141F-2F48-9884-A8EBB2DDF9F8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xmlns="" id="{762319CA-D2B4-B941-94DC-774648108436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xmlns="" id="{1C594CC2-312D-8B45-B164-DAA55BCB7B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Title 1">
            <a:extLst>
              <a:ext uri="{FF2B5EF4-FFF2-40B4-BE49-F238E27FC236}">
                <a16:creationId xmlns:a16="http://schemas.microsoft.com/office/drawing/2014/main" xmlns="" id="{66D949D0-BB0C-A14F-995A-DBFD8A58ADF5}"/>
              </a:ext>
            </a:extLst>
          </p:cNvPr>
          <p:cNvSpPr txBox="1">
            <a:spLocks/>
          </p:cNvSpPr>
          <p:nvPr/>
        </p:nvSpPr>
        <p:spPr>
          <a:xfrm>
            <a:off x="590216" y="827378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hangingPunct="1"/>
            <a:r>
              <a:rPr lang="en-US" dirty="0"/>
              <a:t>Deconstruction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xmlns="" id="{E7FD9EC3-1DA2-1946-B9DE-D66078F88F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2240280" y="4465379"/>
            <a:ext cx="431836" cy="496712"/>
          </a:xfrm>
          <a:prstGeom prst="rect">
            <a:avLst/>
          </a:prstGeom>
        </p:spPr>
      </p:pic>
      <p:grpSp>
        <p:nvGrpSpPr>
          <p:cNvPr id="137" name="Group 136">
            <a:extLst>
              <a:ext uri="{FF2B5EF4-FFF2-40B4-BE49-F238E27FC236}">
                <a16:creationId xmlns:a16="http://schemas.microsoft.com/office/drawing/2014/main" xmlns="" id="{04642B52-D8BB-F74D-BBB2-2C4F6872CE86}"/>
              </a:ext>
            </a:extLst>
          </p:cNvPr>
          <p:cNvGrpSpPr/>
          <p:nvPr/>
        </p:nvGrpSpPr>
        <p:grpSpPr>
          <a:xfrm>
            <a:off x="2468880" y="3836456"/>
            <a:ext cx="11683" cy="4962129"/>
            <a:chOff x="2465048" y="3836456"/>
            <a:chExt cx="11683" cy="4962129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xmlns="" id="{FE25EDAC-552F-1C49-B84D-33214CF78C8E}"/>
                </a:ext>
              </a:extLst>
            </p:cNvPr>
            <p:cNvGrpSpPr/>
            <p:nvPr/>
          </p:nvGrpSpPr>
          <p:grpSpPr>
            <a:xfrm>
              <a:off x="2465048" y="4951779"/>
              <a:ext cx="9799" cy="2743714"/>
              <a:chOff x="2464732" y="4947723"/>
              <a:chExt cx="9799" cy="2746651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xmlns="" id="{D95526BB-8612-7C45-9CF2-7DC6A13573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47723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xmlns="" id="{BE93F6A6-06F1-434A-A0C7-EAEA4A75FE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xmlns="" id="{1FDAB6B5-C2F0-E744-BDB8-907AE4D5F0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xmlns="" id="{0D5B1470-B1B4-2244-8544-DAF2B2DA0D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7159" y="8243903"/>
              <a:ext cx="0" cy="55468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xmlns="" id="{17A960C2-36F8-084D-8290-0A1D5D76AE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731" y="3836456"/>
              <a:ext cx="0" cy="573659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3FF7DAD-CBCC-2647-B375-C8FC3A56CB33}"/>
              </a:ext>
            </a:extLst>
          </p:cNvPr>
          <p:cNvGrpSpPr/>
          <p:nvPr/>
        </p:nvGrpSpPr>
        <p:grpSpPr>
          <a:xfrm>
            <a:off x="5407886" y="3317746"/>
            <a:ext cx="461387" cy="5977551"/>
            <a:chOff x="5407886" y="3317746"/>
            <a:chExt cx="461387" cy="5977551"/>
          </a:xfrm>
        </p:grpSpPr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xmlns="" id="{FFD394CF-6854-C544-B8A6-EE31A6D31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07886" y="4419243"/>
              <a:ext cx="431836" cy="496712"/>
            </a:xfrm>
            <a:prstGeom prst="rect">
              <a:avLst/>
            </a:prstGeom>
          </p:spPr>
        </p:pic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xmlns="" id="{B2CCDDD9-C2DA-4142-9F63-B793D10F2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37437" y="5506335"/>
              <a:ext cx="431836" cy="496712"/>
            </a:xfrm>
            <a:prstGeom prst="rect">
              <a:avLst/>
            </a:prstGeom>
          </p:spPr>
        </p:pic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xmlns="" id="{6F630747-D901-3240-86E2-19AC37F53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18965" y="6592242"/>
              <a:ext cx="431836" cy="496712"/>
            </a:xfrm>
            <a:prstGeom prst="rect">
              <a:avLst/>
            </a:prstGeom>
          </p:spPr>
        </p:pic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xmlns="" id="{31FFE191-6A27-954E-B797-339B26A544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17040" y="7674917"/>
              <a:ext cx="431836" cy="496712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xmlns="" id="{92A28BAE-4909-0A48-B88E-584F1F887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07886" y="3317746"/>
              <a:ext cx="431836" cy="496712"/>
            </a:xfrm>
            <a:prstGeom prst="rect">
              <a:avLst/>
            </a:prstGeom>
          </p:spPr>
        </p:pic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xmlns="" id="{F1FDEC56-362C-9248-986D-6EB2DB0B14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410226" y="8798585"/>
              <a:ext cx="431836" cy="49671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26FDE1-2F77-4C44-8CED-44E7D15F011F}"/>
              </a:ext>
            </a:extLst>
          </p:cNvPr>
          <p:cNvSpPr txBox="1"/>
          <p:nvPr/>
        </p:nvSpPr>
        <p:spPr>
          <a:xfrm>
            <a:off x="1735185" y="2192807"/>
            <a:ext cx="137377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Bitcoin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xmlns="" id="{2501F402-5FD8-0F45-B5D9-3E6BB70EC1D2}"/>
              </a:ext>
            </a:extLst>
          </p:cNvPr>
          <p:cNvSpPr txBox="1"/>
          <p:nvPr/>
        </p:nvSpPr>
        <p:spPr>
          <a:xfrm>
            <a:off x="5331471" y="2188258"/>
            <a:ext cx="4437889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Bitcoin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econstructed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xmlns="" id="{1660F6EA-30BE-EA4D-B1F3-558928E3FE95}"/>
              </a:ext>
            </a:extLst>
          </p:cNvPr>
          <p:cNvSpPr txBox="1"/>
          <p:nvPr/>
        </p:nvSpPr>
        <p:spPr>
          <a:xfrm>
            <a:off x="146152" y="4384881"/>
            <a:ext cx="1814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Proposing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xmlns="" id="{E2A8A7D8-7E1F-CB45-9233-E157216B3E5F}"/>
              </a:ext>
            </a:extLst>
          </p:cNvPr>
          <p:cNvGrpSpPr/>
          <p:nvPr/>
        </p:nvGrpSpPr>
        <p:grpSpPr>
          <a:xfrm>
            <a:off x="3108959" y="5330528"/>
            <a:ext cx="1540782" cy="4013511"/>
            <a:chOff x="3108063" y="4491108"/>
            <a:chExt cx="1540782" cy="4854335"/>
          </a:xfrm>
        </p:grpSpPr>
        <p:sp>
          <p:nvSpPr>
            <p:cNvPr id="208" name="Left Brace 207">
              <a:extLst>
                <a:ext uri="{FF2B5EF4-FFF2-40B4-BE49-F238E27FC236}">
                  <a16:creationId xmlns:a16="http://schemas.microsoft.com/office/drawing/2014/main" xmlns="" id="{0D1E6FFA-71CB-8541-9067-0B0FCA062162}"/>
                </a:ext>
              </a:extLst>
            </p:cNvPr>
            <p:cNvSpPr/>
            <p:nvPr/>
          </p:nvSpPr>
          <p:spPr>
            <a:xfrm flipH="1">
              <a:off x="3108063" y="4491108"/>
              <a:ext cx="270315" cy="4854335"/>
            </a:xfrm>
            <a:prstGeom prst="leftBrace">
              <a:avLst>
                <a:gd name="adj1" fmla="val 8333"/>
                <a:gd name="adj2" fmla="val 49772"/>
              </a:avLst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xmlns="" id="{4E67586A-16B1-0146-9D23-43AB02EC5926}"/>
                </a:ext>
              </a:extLst>
            </p:cNvPr>
            <p:cNvSpPr txBox="1"/>
            <p:nvPr/>
          </p:nvSpPr>
          <p:spPr>
            <a:xfrm>
              <a:off x="3378946" y="6593189"/>
              <a:ext cx="1269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Voting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0D915FE-6070-F047-8717-57FA5647C706}"/>
              </a:ext>
            </a:extLst>
          </p:cNvPr>
          <p:cNvGrpSpPr/>
          <p:nvPr/>
        </p:nvGrpSpPr>
        <p:grpSpPr>
          <a:xfrm>
            <a:off x="3613251" y="4321553"/>
            <a:ext cx="7874328" cy="5467021"/>
            <a:chOff x="3547756" y="3004985"/>
            <a:chExt cx="7874328" cy="6675120"/>
          </a:xfrm>
        </p:grpSpPr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xmlns="" id="{E2FB344D-D8FD-5540-A49E-2AF85E1A8EA4}"/>
                </a:ext>
              </a:extLst>
            </p:cNvPr>
            <p:cNvSpPr/>
            <p:nvPr/>
          </p:nvSpPr>
          <p:spPr>
            <a:xfrm>
              <a:off x="4749805" y="3004985"/>
              <a:ext cx="4886651" cy="6675120"/>
            </a:xfrm>
            <a:custGeom>
              <a:avLst/>
              <a:gdLst>
                <a:gd name="connsiteX0" fmla="*/ 459242 w 4756959"/>
                <a:gd name="connsiteY0" fmla="*/ 229451 h 4776859"/>
                <a:gd name="connsiteX1" fmla="*/ 144917 w 4756959"/>
                <a:gd name="connsiteY1" fmla="*/ 415188 h 4776859"/>
                <a:gd name="connsiteX2" fmla="*/ 187779 w 4756959"/>
                <a:gd name="connsiteY2" fmla="*/ 1143851 h 4776859"/>
                <a:gd name="connsiteX3" fmla="*/ 2359479 w 4756959"/>
                <a:gd name="connsiteY3" fmla="*/ 1458176 h 4776859"/>
                <a:gd name="connsiteX4" fmla="*/ 3116717 w 4756959"/>
                <a:gd name="connsiteY4" fmla="*/ 4429976 h 4776859"/>
                <a:gd name="connsiteX5" fmla="*/ 4502604 w 4756959"/>
                <a:gd name="connsiteY5" fmla="*/ 4258526 h 4776859"/>
                <a:gd name="connsiteX6" fmla="*/ 4345442 w 4756959"/>
                <a:gd name="connsiteY6" fmla="*/ 329463 h 4776859"/>
                <a:gd name="connsiteX7" fmla="*/ 459242 w 4756959"/>
                <a:gd name="connsiteY7" fmla="*/ 229451 h 4776859"/>
                <a:gd name="connsiteX0" fmla="*/ 528760 w 4826477"/>
                <a:gd name="connsiteY0" fmla="*/ 228203 h 4775611"/>
                <a:gd name="connsiteX1" fmla="*/ 71560 w 4826477"/>
                <a:gd name="connsiteY1" fmla="*/ 385365 h 4775611"/>
                <a:gd name="connsiteX2" fmla="*/ 257297 w 4826477"/>
                <a:gd name="connsiteY2" fmla="*/ 1142603 h 4775611"/>
                <a:gd name="connsiteX3" fmla="*/ 2428997 w 4826477"/>
                <a:gd name="connsiteY3" fmla="*/ 1456928 h 4775611"/>
                <a:gd name="connsiteX4" fmla="*/ 3186235 w 4826477"/>
                <a:gd name="connsiteY4" fmla="*/ 4428728 h 4775611"/>
                <a:gd name="connsiteX5" fmla="*/ 4572122 w 4826477"/>
                <a:gd name="connsiteY5" fmla="*/ 4257278 h 4775611"/>
                <a:gd name="connsiteX6" fmla="*/ 4414960 w 4826477"/>
                <a:gd name="connsiteY6" fmla="*/ 328215 h 4775611"/>
                <a:gd name="connsiteX7" fmla="*/ 528760 w 4826477"/>
                <a:gd name="connsiteY7" fmla="*/ 228203 h 4775611"/>
                <a:gd name="connsiteX0" fmla="*/ 528760 w 4826477"/>
                <a:gd name="connsiteY0" fmla="*/ 228203 h 4775611"/>
                <a:gd name="connsiteX1" fmla="*/ 71560 w 4826477"/>
                <a:gd name="connsiteY1" fmla="*/ 385365 h 4775611"/>
                <a:gd name="connsiteX2" fmla="*/ 257297 w 4826477"/>
                <a:gd name="connsiteY2" fmla="*/ 865200 h 4775611"/>
                <a:gd name="connsiteX3" fmla="*/ 2428997 w 4826477"/>
                <a:gd name="connsiteY3" fmla="*/ 1456928 h 4775611"/>
                <a:gd name="connsiteX4" fmla="*/ 3186235 w 4826477"/>
                <a:gd name="connsiteY4" fmla="*/ 4428728 h 4775611"/>
                <a:gd name="connsiteX5" fmla="*/ 4572122 w 4826477"/>
                <a:gd name="connsiteY5" fmla="*/ 4257278 h 4775611"/>
                <a:gd name="connsiteX6" fmla="*/ 4414960 w 4826477"/>
                <a:gd name="connsiteY6" fmla="*/ 328215 h 4775611"/>
                <a:gd name="connsiteX7" fmla="*/ 528760 w 4826477"/>
                <a:gd name="connsiteY7" fmla="*/ 228203 h 4775611"/>
                <a:gd name="connsiteX0" fmla="*/ 558035 w 4855752"/>
                <a:gd name="connsiteY0" fmla="*/ 228203 h 4794667"/>
                <a:gd name="connsiteX1" fmla="*/ 100835 w 4855752"/>
                <a:gd name="connsiteY1" fmla="*/ 385365 h 4794667"/>
                <a:gd name="connsiteX2" fmla="*/ 286572 w 4855752"/>
                <a:gd name="connsiteY2" fmla="*/ 865200 h 4794667"/>
                <a:gd name="connsiteX3" fmla="*/ 2920609 w 4855752"/>
                <a:gd name="connsiteY3" fmla="*/ 1169251 h 4794667"/>
                <a:gd name="connsiteX4" fmla="*/ 3215510 w 4855752"/>
                <a:gd name="connsiteY4" fmla="*/ 4428728 h 4794667"/>
                <a:gd name="connsiteX5" fmla="*/ 4601397 w 4855752"/>
                <a:gd name="connsiteY5" fmla="*/ 4257278 h 4794667"/>
                <a:gd name="connsiteX6" fmla="*/ 4444235 w 4855752"/>
                <a:gd name="connsiteY6" fmla="*/ 328215 h 4794667"/>
                <a:gd name="connsiteX7" fmla="*/ 558035 w 4855752"/>
                <a:gd name="connsiteY7" fmla="*/ 228203 h 4794667"/>
                <a:gd name="connsiteX0" fmla="*/ 599132 w 4896849"/>
                <a:gd name="connsiteY0" fmla="*/ 227755 h 4794219"/>
                <a:gd name="connsiteX1" fmla="*/ 70013 w 4896849"/>
                <a:gd name="connsiteY1" fmla="*/ 374643 h 4794219"/>
                <a:gd name="connsiteX2" fmla="*/ 327669 w 4896849"/>
                <a:gd name="connsiteY2" fmla="*/ 864752 h 4794219"/>
                <a:gd name="connsiteX3" fmla="*/ 2961706 w 4896849"/>
                <a:gd name="connsiteY3" fmla="*/ 1168803 h 4794219"/>
                <a:gd name="connsiteX4" fmla="*/ 3256607 w 4896849"/>
                <a:gd name="connsiteY4" fmla="*/ 4428280 h 4794219"/>
                <a:gd name="connsiteX5" fmla="*/ 4642494 w 4896849"/>
                <a:gd name="connsiteY5" fmla="*/ 4256830 h 4794219"/>
                <a:gd name="connsiteX6" fmla="*/ 4485332 w 4896849"/>
                <a:gd name="connsiteY6" fmla="*/ 327767 h 4794219"/>
                <a:gd name="connsiteX7" fmla="*/ 599132 w 4896849"/>
                <a:gd name="connsiteY7" fmla="*/ 227755 h 4794219"/>
                <a:gd name="connsiteX0" fmla="*/ 599132 w 4896849"/>
                <a:gd name="connsiteY0" fmla="*/ 227755 h 4794219"/>
                <a:gd name="connsiteX1" fmla="*/ 70013 w 4896849"/>
                <a:gd name="connsiteY1" fmla="*/ 374643 h 4794219"/>
                <a:gd name="connsiteX2" fmla="*/ 327669 w 4896849"/>
                <a:gd name="connsiteY2" fmla="*/ 724228 h 4794219"/>
                <a:gd name="connsiteX3" fmla="*/ 2961706 w 4896849"/>
                <a:gd name="connsiteY3" fmla="*/ 1168803 h 4794219"/>
                <a:gd name="connsiteX4" fmla="*/ 3256607 w 4896849"/>
                <a:gd name="connsiteY4" fmla="*/ 4428280 h 4794219"/>
                <a:gd name="connsiteX5" fmla="*/ 4642494 w 4896849"/>
                <a:gd name="connsiteY5" fmla="*/ 4256830 h 4794219"/>
                <a:gd name="connsiteX6" fmla="*/ 4485332 w 4896849"/>
                <a:gd name="connsiteY6" fmla="*/ 327767 h 4794219"/>
                <a:gd name="connsiteX7" fmla="*/ 599132 w 4896849"/>
                <a:gd name="connsiteY7" fmla="*/ 227755 h 4794219"/>
                <a:gd name="connsiteX0" fmla="*/ 632563 w 4930280"/>
                <a:gd name="connsiteY0" fmla="*/ 225388 h 4791852"/>
                <a:gd name="connsiteX1" fmla="*/ 52073 w 4930280"/>
                <a:gd name="connsiteY1" fmla="*/ 317628 h 4791852"/>
                <a:gd name="connsiteX2" fmla="*/ 361100 w 4930280"/>
                <a:gd name="connsiteY2" fmla="*/ 721861 h 4791852"/>
                <a:gd name="connsiteX3" fmla="*/ 2995137 w 4930280"/>
                <a:gd name="connsiteY3" fmla="*/ 1166436 h 4791852"/>
                <a:gd name="connsiteX4" fmla="*/ 3290038 w 4930280"/>
                <a:gd name="connsiteY4" fmla="*/ 4425913 h 4791852"/>
                <a:gd name="connsiteX5" fmla="*/ 4675925 w 4930280"/>
                <a:gd name="connsiteY5" fmla="*/ 4254463 h 4791852"/>
                <a:gd name="connsiteX6" fmla="*/ 4518763 w 4930280"/>
                <a:gd name="connsiteY6" fmla="*/ 325400 h 4791852"/>
                <a:gd name="connsiteX7" fmla="*/ 632563 w 4930280"/>
                <a:gd name="connsiteY7" fmla="*/ 225388 h 4791852"/>
                <a:gd name="connsiteX0" fmla="*/ 632563 w 4886651"/>
                <a:gd name="connsiteY0" fmla="*/ 180470 h 4746934"/>
                <a:gd name="connsiteX1" fmla="*/ 52073 w 4886651"/>
                <a:gd name="connsiteY1" fmla="*/ 272710 h 4746934"/>
                <a:gd name="connsiteX2" fmla="*/ 361100 w 4886651"/>
                <a:gd name="connsiteY2" fmla="*/ 676943 h 4746934"/>
                <a:gd name="connsiteX3" fmla="*/ 2995137 w 4886651"/>
                <a:gd name="connsiteY3" fmla="*/ 1121518 h 4746934"/>
                <a:gd name="connsiteX4" fmla="*/ 3290038 w 4886651"/>
                <a:gd name="connsiteY4" fmla="*/ 4380995 h 4746934"/>
                <a:gd name="connsiteX5" fmla="*/ 4675925 w 4886651"/>
                <a:gd name="connsiteY5" fmla="*/ 4209545 h 4746934"/>
                <a:gd name="connsiteX6" fmla="*/ 4436570 w 4886651"/>
                <a:gd name="connsiteY6" fmla="*/ 342937 h 4746934"/>
                <a:gd name="connsiteX7" fmla="*/ 632563 w 4886651"/>
                <a:gd name="connsiteY7" fmla="*/ 180470 h 474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6651" h="4746934">
                  <a:moveTo>
                    <a:pt x="632563" y="180470"/>
                  </a:moveTo>
                  <a:cubicBezTo>
                    <a:pt x="-98186" y="168766"/>
                    <a:pt x="97317" y="189965"/>
                    <a:pt x="52073" y="272710"/>
                  </a:cubicBezTo>
                  <a:cubicBezTo>
                    <a:pt x="6829" y="355455"/>
                    <a:pt x="-129411" y="535475"/>
                    <a:pt x="361100" y="676943"/>
                  </a:cubicBezTo>
                  <a:cubicBezTo>
                    <a:pt x="851611" y="818411"/>
                    <a:pt x="2506981" y="504176"/>
                    <a:pt x="2995137" y="1121518"/>
                  </a:cubicBezTo>
                  <a:cubicBezTo>
                    <a:pt x="3483293" y="1738860"/>
                    <a:pt x="3009907" y="3866324"/>
                    <a:pt x="3290038" y="4380995"/>
                  </a:cubicBezTo>
                  <a:cubicBezTo>
                    <a:pt x="3570169" y="4895666"/>
                    <a:pt x="4471137" y="4892964"/>
                    <a:pt x="4675925" y="4209545"/>
                  </a:cubicBezTo>
                  <a:cubicBezTo>
                    <a:pt x="4880713" y="3526126"/>
                    <a:pt x="5112845" y="1012068"/>
                    <a:pt x="4436570" y="342937"/>
                  </a:cubicBezTo>
                  <a:cubicBezTo>
                    <a:pt x="3760295" y="-326194"/>
                    <a:pt x="1363312" y="192174"/>
                    <a:pt x="632563" y="180470"/>
                  </a:cubicBezTo>
                  <a:close/>
                </a:path>
              </a:pathLst>
            </a:custGeom>
            <a:solidFill>
              <a:schemeClr val="tx1">
                <a:lumMod val="50000"/>
                <a:alpha val="2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latin typeface="Palatino"/>
                <a:ea typeface="Palatino"/>
                <a:cs typeface="Palatino"/>
                <a:sym typeface="Palatino"/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xmlns="" id="{9AD07097-9C8E-7E4B-A0C4-4622B252F433}"/>
                </a:ext>
              </a:extLst>
            </p:cNvPr>
            <p:cNvSpPr txBox="1"/>
            <p:nvPr/>
          </p:nvSpPr>
          <p:spPr>
            <a:xfrm>
              <a:off x="3547756" y="3337192"/>
              <a:ext cx="18149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Proposing</a:t>
              </a:r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xmlns="" id="{6526725A-77AD-CD4E-B65B-F6207FCE3891}"/>
                </a:ext>
              </a:extLst>
            </p:cNvPr>
            <p:cNvGrpSpPr/>
            <p:nvPr/>
          </p:nvGrpSpPr>
          <p:grpSpPr>
            <a:xfrm>
              <a:off x="9769360" y="3307506"/>
              <a:ext cx="1652724" cy="6045769"/>
              <a:chOff x="3108062" y="3606008"/>
              <a:chExt cx="1652724" cy="6045769"/>
            </a:xfrm>
          </p:grpSpPr>
          <p:sp>
            <p:nvSpPr>
              <p:cNvPr id="213" name="Left Brace 212">
                <a:extLst>
                  <a:ext uri="{FF2B5EF4-FFF2-40B4-BE49-F238E27FC236}">
                    <a16:creationId xmlns:a16="http://schemas.microsoft.com/office/drawing/2014/main" xmlns="" id="{F85157F9-82B9-FA4F-B8B0-FC9768085BB6}"/>
                  </a:ext>
                </a:extLst>
              </p:cNvPr>
              <p:cNvSpPr/>
              <p:nvPr/>
            </p:nvSpPr>
            <p:spPr>
              <a:xfrm flipH="1">
                <a:off x="3108062" y="3606008"/>
                <a:ext cx="270883" cy="6045769"/>
              </a:xfrm>
              <a:prstGeom prst="leftBrace">
                <a:avLst>
                  <a:gd name="adj1" fmla="val 8333"/>
                  <a:gd name="adj2" fmla="val 57929"/>
                </a:avLst>
              </a:prstGeom>
              <a:noFill/>
              <a:ln w="25400" cap="flat">
                <a:solidFill>
                  <a:srgbClr val="414141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91439" tIns="45719" rIns="91439" bIns="45719" numCol="1" spcCol="38100" rtlCol="0" anchor="t">
                <a:no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endParaRP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xmlns="" id="{B288A0E3-5BDD-554C-8CC0-A87B87906C40}"/>
                  </a:ext>
                </a:extLst>
              </p:cNvPr>
              <p:cNvSpPr txBox="1"/>
              <p:nvPr/>
            </p:nvSpPr>
            <p:spPr>
              <a:xfrm>
                <a:off x="3490887" y="6890287"/>
                <a:ext cx="126989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Voting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0E1C410-ADAE-2C49-BEAF-7423EAC520F1}"/>
              </a:ext>
            </a:extLst>
          </p:cNvPr>
          <p:cNvGrpSpPr/>
          <p:nvPr/>
        </p:nvGrpSpPr>
        <p:grpSpPr>
          <a:xfrm>
            <a:off x="4117423" y="4401065"/>
            <a:ext cx="4773795" cy="6618527"/>
            <a:chOff x="4117423" y="4401065"/>
            <a:chExt cx="4773795" cy="6618527"/>
          </a:xfrm>
        </p:grpSpPr>
        <p:sp>
          <p:nvSpPr>
            <p:cNvPr id="231" name="Arc 230">
              <a:extLst>
                <a:ext uri="{FF2B5EF4-FFF2-40B4-BE49-F238E27FC236}">
                  <a16:creationId xmlns:a16="http://schemas.microsoft.com/office/drawing/2014/main" xmlns="" id="{A49826F7-200A-EB46-82F0-36D17ABD5B65}"/>
                </a:ext>
              </a:extLst>
            </p:cNvPr>
            <p:cNvSpPr/>
            <p:nvPr/>
          </p:nvSpPr>
          <p:spPr>
            <a:xfrm rot="19184377">
              <a:off x="4117991" y="5488773"/>
              <a:ext cx="4754691" cy="2201622"/>
            </a:xfrm>
            <a:prstGeom prst="arc">
              <a:avLst>
                <a:gd name="adj1" fmla="val 17392351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2" name="Arc 231">
              <a:extLst>
                <a:ext uri="{FF2B5EF4-FFF2-40B4-BE49-F238E27FC236}">
                  <a16:creationId xmlns:a16="http://schemas.microsoft.com/office/drawing/2014/main" xmlns="" id="{77338502-411A-7F4F-9F35-C07A019E87EF}"/>
                </a:ext>
              </a:extLst>
            </p:cNvPr>
            <p:cNvSpPr/>
            <p:nvPr/>
          </p:nvSpPr>
          <p:spPr>
            <a:xfrm rot="19184377">
              <a:off x="4125054" y="4401065"/>
              <a:ext cx="4754691" cy="2201622"/>
            </a:xfrm>
            <a:prstGeom prst="arc">
              <a:avLst>
                <a:gd name="adj1" fmla="val 17392351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Arc 233">
              <a:extLst>
                <a:ext uri="{FF2B5EF4-FFF2-40B4-BE49-F238E27FC236}">
                  <a16:creationId xmlns:a16="http://schemas.microsoft.com/office/drawing/2014/main" xmlns="" id="{DE8ED651-3DDE-7E4F-957D-99DAFE4B5A6C}"/>
                </a:ext>
              </a:extLst>
            </p:cNvPr>
            <p:cNvSpPr/>
            <p:nvPr/>
          </p:nvSpPr>
          <p:spPr>
            <a:xfrm rot="19184377">
              <a:off x="4117423" y="6594681"/>
              <a:ext cx="4754691" cy="2201622"/>
            </a:xfrm>
            <a:prstGeom prst="arc">
              <a:avLst>
                <a:gd name="adj1" fmla="val 17392351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5" name="Arc 234">
              <a:extLst>
                <a:ext uri="{FF2B5EF4-FFF2-40B4-BE49-F238E27FC236}">
                  <a16:creationId xmlns:a16="http://schemas.microsoft.com/office/drawing/2014/main" xmlns="" id="{29A4A9E0-C036-1240-A2B9-24DCD3C879D1}"/>
                </a:ext>
              </a:extLst>
            </p:cNvPr>
            <p:cNvSpPr/>
            <p:nvPr/>
          </p:nvSpPr>
          <p:spPr>
            <a:xfrm rot="19184377">
              <a:off x="4136527" y="7712061"/>
              <a:ext cx="4754691" cy="2201622"/>
            </a:xfrm>
            <a:prstGeom prst="arc">
              <a:avLst>
                <a:gd name="adj1" fmla="val 17392351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6" name="Arc 235">
              <a:extLst>
                <a:ext uri="{FF2B5EF4-FFF2-40B4-BE49-F238E27FC236}">
                  <a16:creationId xmlns:a16="http://schemas.microsoft.com/office/drawing/2014/main" xmlns="" id="{420352E9-3E61-FD41-92B6-02C6EF4A681A}"/>
                </a:ext>
              </a:extLst>
            </p:cNvPr>
            <p:cNvSpPr/>
            <p:nvPr/>
          </p:nvSpPr>
          <p:spPr>
            <a:xfrm rot="19184377">
              <a:off x="4124487" y="8817970"/>
              <a:ext cx="4754691" cy="2201622"/>
            </a:xfrm>
            <a:prstGeom prst="arc">
              <a:avLst>
                <a:gd name="adj1" fmla="val 17392351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xmlns="" id="{D6A57A6C-EBA6-1F40-8B62-5CEAA8648E54}"/>
              </a:ext>
            </a:extLst>
          </p:cNvPr>
          <p:cNvGrpSpPr/>
          <p:nvPr/>
        </p:nvGrpSpPr>
        <p:grpSpPr>
          <a:xfrm>
            <a:off x="4925781" y="2816464"/>
            <a:ext cx="4370403" cy="536993"/>
            <a:chOff x="5024681" y="3911645"/>
            <a:chExt cx="4370403" cy="536993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xmlns="" id="{C848F6A4-967D-3545-9391-95E4E76286D3}"/>
                </a:ext>
              </a:extLst>
            </p:cNvPr>
            <p:cNvSpPr txBox="1"/>
            <p:nvPr/>
          </p:nvSpPr>
          <p:spPr>
            <a:xfrm>
              <a:off x="5024681" y="3911645"/>
              <a:ext cx="1684757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Proposers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xmlns="" id="{B26593DA-4411-8646-8375-980C6110877A}"/>
                </a:ext>
              </a:extLst>
            </p:cNvPr>
            <p:cNvSpPr txBox="1"/>
            <p:nvPr/>
          </p:nvSpPr>
          <p:spPr>
            <a:xfrm>
              <a:off x="8255348" y="3915159"/>
              <a:ext cx="1139736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Voters</a:t>
              </a:r>
            </a:p>
          </p:txBody>
        </p:sp>
      </p:grpSp>
      <p:sp>
        <p:nvSpPr>
          <p:cNvPr id="233" name="Arc 232">
            <a:extLst>
              <a:ext uri="{FF2B5EF4-FFF2-40B4-BE49-F238E27FC236}">
                <a16:creationId xmlns:a16="http://schemas.microsoft.com/office/drawing/2014/main" xmlns="" id="{38AD58A6-C24C-C040-9DA8-EF0593F12372}"/>
              </a:ext>
            </a:extLst>
          </p:cNvPr>
          <p:cNvSpPr/>
          <p:nvPr/>
        </p:nvSpPr>
        <p:spPr>
          <a:xfrm rot="19184377">
            <a:off x="4100256" y="3289854"/>
            <a:ext cx="4754691" cy="2201622"/>
          </a:xfrm>
          <a:prstGeom prst="arc">
            <a:avLst>
              <a:gd name="adj1" fmla="val 17392351"/>
              <a:gd name="adj2" fmla="val 680528"/>
            </a:avLst>
          </a:prstGeom>
          <a:ln w="19050">
            <a:solidFill>
              <a:schemeClr val="tx1"/>
            </a:solidFill>
            <a:prstDash val="dash"/>
            <a:headEnd type="stealth" w="lg" len="med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8E97C20D-9768-C848-BC45-F753B1E4D4D9}"/>
              </a:ext>
            </a:extLst>
          </p:cNvPr>
          <p:cNvGrpSpPr/>
          <p:nvPr/>
        </p:nvGrpSpPr>
        <p:grpSpPr>
          <a:xfrm>
            <a:off x="4302101" y="3878199"/>
            <a:ext cx="7181906" cy="4678715"/>
            <a:chOff x="4186038" y="4999710"/>
            <a:chExt cx="7181906" cy="4678715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xmlns="" id="{529B6850-0280-4D43-AE87-4F80682A8CAA}"/>
                </a:ext>
              </a:extLst>
            </p:cNvPr>
            <p:cNvGrpSpPr/>
            <p:nvPr/>
          </p:nvGrpSpPr>
          <p:grpSpPr>
            <a:xfrm>
              <a:off x="6213459" y="5040283"/>
              <a:ext cx="997323" cy="1119349"/>
              <a:chOff x="6238691" y="5444065"/>
              <a:chExt cx="997323" cy="1119349"/>
            </a:xfrm>
          </p:grpSpPr>
          <p:sp>
            <p:nvSpPr>
              <p:cNvPr id="122" name="Rounded Rectangle 121">
                <a:extLst>
                  <a:ext uri="{FF2B5EF4-FFF2-40B4-BE49-F238E27FC236}">
                    <a16:creationId xmlns:a16="http://schemas.microsoft.com/office/drawing/2014/main" xmlns="" id="{2FEADF28-7AA1-6C47-BD12-D508403B515E}"/>
                  </a:ext>
                </a:extLst>
              </p:cNvPr>
              <p:cNvSpPr/>
              <p:nvPr/>
            </p:nvSpPr>
            <p:spPr>
              <a:xfrm>
                <a:off x="6316846" y="5937287"/>
                <a:ext cx="786384" cy="539496"/>
              </a:xfrm>
              <a:prstGeom prst="roundRect">
                <a:avLst/>
              </a:prstGeom>
              <a:solidFill>
                <a:srgbClr val="E5CAC1"/>
              </a:solidFill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ounded Rectangle 122">
                <a:extLst>
                  <a:ext uri="{FF2B5EF4-FFF2-40B4-BE49-F238E27FC236}">
                    <a16:creationId xmlns:a16="http://schemas.microsoft.com/office/drawing/2014/main" xmlns="" id="{4A9BCF2D-3549-AE43-87A9-AF02560451B2}"/>
                  </a:ext>
                </a:extLst>
              </p:cNvPr>
              <p:cNvSpPr/>
              <p:nvPr/>
            </p:nvSpPr>
            <p:spPr>
              <a:xfrm>
                <a:off x="6269830" y="5879562"/>
                <a:ext cx="863986" cy="640080"/>
              </a:xfrm>
              <a:prstGeom prst="roundRect">
                <a:avLst/>
              </a:prstGeom>
              <a:solidFill>
                <a:schemeClr val="tx1">
                  <a:alpha val="13000"/>
                </a:schemeClr>
              </a:solidFill>
              <a:ln w="22225" cap="flat">
                <a:solidFill>
                  <a:schemeClr val="tx1"/>
                </a:solidFill>
                <a:prstDash val="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xmlns="" id="{C1F5DAD1-5638-D145-AAF8-E8ABEF5E8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8723" y="5444065"/>
                <a:ext cx="402587" cy="409144"/>
              </a:xfrm>
              <a:prstGeom prst="rect">
                <a:avLst/>
              </a:prstGeom>
            </p:spPr>
          </p:pic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xmlns="" id="{37C92031-F090-0D48-A007-32F23509C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8691" y="5900958"/>
                <a:ext cx="997323" cy="662456"/>
              </a:xfrm>
              <a:prstGeom prst="rect">
                <a:avLst/>
              </a:prstGeom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C1ACF83A-F3D3-144D-9354-3D9323AA82D5}"/>
                </a:ext>
              </a:extLst>
            </p:cNvPr>
            <p:cNvGrpSpPr/>
            <p:nvPr/>
          </p:nvGrpSpPr>
          <p:grpSpPr>
            <a:xfrm>
              <a:off x="8669671" y="4999710"/>
              <a:ext cx="2670519" cy="3427928"/>
              <a:chOff x="8669671" y="4999710"/>
              <a:chExt cx="2670519" cy="3427928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xmlns="" id="{394781C6-F016-C547-969B-DDD9D28BCA5E}"/>
                  </a:ext>
                </a:extLst>
              </p:cNvPr>
              <p:cNvGrpSpPr/>
              <p:nvPr/>
            </p:nvGrpSpPr>
            <p:grpSpPr>
              <a:xfrm>
                <a:off x="10326627" y="5046343"/>
                <a:ext cx="1013563" cy="3381295"/>
                <a:chOff x="10326627" y="5046343"/>
                <a:chExt cx="1013563" cy="3381295"/>
              </a:xfrm>
            </p:grpSpPr>
            <p:sp>
              <p:nvSpPr>
                <p:cNvPr id="94" name="Rounded Rectangle 93">
                  <a:extLst>
                    <a:ext uri="{FF2B5EF4-FFF2-40B4-BE49-F238E27FC236}">
                      <a16:creationId xmlns:a16="http://schemas.microsoft.com/office/drawing/2014/main" xmlns="" id="{A9F5333E-85E2-9E4C-BCAF-367408E8DAA1}"/>
                    </a:ext>
                  </a:extLst>
                </p:cNvPr>
                <p:cNvSpPr/>
                <p:nvPr/>
              </p:nvSpPr>
              <p:spPr>
                <a:xfrm>
                  <a:off x="10409143" y="7768373"/>
                  <a:ext cx="786384" cy="539496"/>
                </a:xfrm>
                <a:prstGeom prst="roundRect">
                  <a:avLst/>
                </a:prstGeom>
                <a:solidFill>
                  <a:srgbClr val="E5CAC1"/>
                </a:solidFill>
                <a:ln w="222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ounded Rectangle 95">
                  <a:extLst>
                    <a:ext uri="{FF2B5EF4-FFF2-40B4-BE49-F238E27FC236}">
                      <a16:creationId xmlns:a16="http://schemas.microsoft.com/office/drawing/2014/main" xmlns="" id="{74A6CC05-E1F4-A84A-A6B9-3E5A95E129C4}"/>
                    </a:ext>
                  </a:extLst>
                </p:cNvPr>
                <p:cNvSpPr/>
                <p:nvPr/>
              </p:nvSpPr>
              <p:spPr>
                <a:xfrm>
                  <a:off x="10408973" y="6694850"/>
                  <a:ext cx="786384" cy="539496"/>
                </a:xfrm>
                <a:prstGeom prst="roundRect">
                  <a:avLst/>
                </a:prstGeom>
                <a:solidFill>
                  <a:srgbClr val="E5CAC1"/>
                </a:solidFill>
                <a:ln w="222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Rounded Rectangle 96">
                  <a:extLst>
                    <a:ext uri="{FF2B5EF4-FFF2-40B4-BE49-F238E27FC236}">
                      <a16:creationId xmlns:a16="http://schemas.microsoft.com/office/drawing/2014/main" xmlns="" id="{FF381754-7212-4D4D-9EE5-502C1C5194EB}"/>
                    </a:ext>
                  </a:extLst>
                </p:cNvPr>
                <p:cNvSpPr/>
                <p:nvPr/>
              </p:nvSpPr>
              <p:spPr>
                <a:xfrm>
                  <a:off x="10417340" y="5614552"/>
                  <a:ext cx="786384" cy="539496"/>
                </a:xfrm>
                <a:prstGeom prst="roundRect">
                  <a:avLst/>
                </a:prstGeom>
                <a:solidFill>
                  <a:srgbClr val="E5CAC1"/>
                </a:solidFill>
                <a:ln w="222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xmlns="" id="{66A9F613-E1CF-EB41-BDD4-B087B5E23C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26627" y="7728194"/>
                  <a:ext cx="999369" cy="663813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xmlns="" id="{34D06D5E-EA10-4146-951B-587F2AFBD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40820" y="6655933"/>
                  <a:ext cx="999369" cy="663813"/>
                </a:xfrm>
                <a:prstGeom prst="rect">
                  <a:avLst/>
                </a:prstGeom>
              </p:spPr>
            </p:pic>
            <p:pic>
              <p:nvPicPr>
                <p:cNvPr id="117" name="Picture 116">
                  <a:extLst>
                    <a:ext uri="{FF2B5EF4-FFF2-40B4-BE49-F238E27FC236}">
                      <a16:creationId xmlns:a16="http://schemas.microsoft.com/office/drawing/2014/main" xmlns="" id="{54D56B4A-BB12-544B-AD70-BB787654DB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40821" y="5562102"/>
                  <a:ext cx="999369" cy="663813"/>
                </a:xfrm>
                <a:prstGeom prst="rect">
                  <a:avLst/>
                </a:prstGeom>
              </p:spPr>
            </p:pic>
            <p:cxnSp>
              <p:nvCxnSpPr>
                <p:cNvPr id="118" name="Straight Arrow Connector 117">
                  <a:extLst>
                    <a:ext uri="{FF2B5EF4-FFF2-40B4-BE49-F238E27FC236}">
                      <a16:creationId xmlns:a16="http://schemas.microsoft.com/office/drawing/2014/main" xmlns="" id="{4A83CF75-1B74-6D40-8D64-24A10859C6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822873" y="6148455"/>
                  <a:ext cx="0" cy="55468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Arrow Connector 118">
                  <a:extLst>
                    <a:ext uri="{FF2B5EF4-FFF2-40B4-BE49-F238E27FC236}">
                      <a16:creationId xmlns:a16="http://schemas.microsoft.com/office/drawing/2014/main" xmlns="" id="{48B3C42B-4655-8542-B75F-3AB23B0D1B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847254" y="7221256"/>
                  <a:ext cx="0" cy="55468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xmlns="" id="{8CDE092E-9896-6A46-9347-46502471CEF9}"/>
                    </a:ext>
                  </a:extLst>
                </p:cNvPr>
                <p:cNvSpPr/>
                <p:nvPr/>
              </p:nvSpPr>
              <p:spPr>
                <a:xfrm>
                  <a:off x="10373014" y="5501558"/>
                  <a:ext cx="863986" cy="2926080"/>
                </a:xfrm>
                <a:prstGeom prst="roundRect">
                  <a:avLst/>
                </a:prstGeom>
                <a:solidFill>
                  <a:schemeClr val="tx1">
                    <a:alpha val="13000"/>
                  </a:schemeClr>
                </a:solidFill>
                <a:ln w="22225" cap="flat">
                  <a:solidFill>
                    <a:schemeClr val="tx1"/>
                  </a:solidFill>
                  <a:prstDash val="dash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25400" dist="33948" dir="2700000" rotWithShape="0">
                        <a:srgbClr val="3B3936"/>
                      </a:outerShdw>
                    </a:effectLst>
                    <a:uFillTx/>
                    <a:latin typeface="Palatino"/>
                    <a:ea typeface="Palatino"/>
                    <a:cs typeface="Palatino"/>
                    <a:sym typeface="Palatino"/>
                  </a:endParaRPr>
                </a:p>
              </p:txBody>
            </p:sp>
            <p:pic>
              <p:nvPicPr>
                <p:cNvPr id="121" name="Picture 120">
                  <a:extLst>
                    <a:ext uri="{FF2B5EF4-FFF2-40B4-BE49-F238E27FC236}">
                      <a16:creationId xmlns:a16="http://schemas.microsoft.com/office/drawing/2014/main" xmlns="" id="{353CE5B1-3C69-C444-B1FF-905C60D982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47254" y="5046343"/>
                  <a:ext cx="402587" cy="409144"/>
                </a:xfrm>
                <a:prstGeom prst="rect">
                  <a:avLst/>
                </a:prstGeom>
              </p:spPr>
            </p:pic>
          </p:grp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xmlns="" id="{31ADEC01-D122-C44C-88C8-A48D6155AB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669671" y="4999710"/>
                <a:ext cx="2140861" cy="61955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Arc 88">
              <a:extLst>
                <a:ext uri="{FF2B5EF4-FFF2-40B4-BE49-F238E27FC236}">
                  <a16:creationId xmlns:a16="http://schemas.microsoft.com/office/drawing/2014/main" xmlns="" id="{BF0ED654-AB53-634F-BB1F-9D0CE22F4E5E}"/>
                </a:ext>
              </a:extLst>
            </p:cNvPr>
            <p:cNvSpPr/>
            <p:nvPr/>
          </p:nvSpPr>
          <p:spPr>
            <a:xfrm rot="19184377">
              <a:off x="4186038" y="5318769"/>
              <a:ext cx="7181906" cy="4359656"/>
            </a:xfrm>
            <a:prstGeom prst="arc">
              <a:avLst>
                <a:gd name="adj1" fmla="val 17226373"/>
                <a:gd name="adj2" fmla="val 336851"/>
              </a:avLst>
            </a:prstGeom>
            <a:ln w="38100">
              <a:solidFill>
                <a:srgbClr val="FF0000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9467663" y="2594648"/>
            <a:ext cx="330379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2800" dirty="0"/>
              <a:t>still secure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2800" dirty="0"/>
              <a:t>still poor latency 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55842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8281E-6 0.00098 L 0.24719 0.0011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5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969E-6 -1.30208E-6 L 0.47534 0.002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969E-6 4.21875E-6 L 0.24597 -0.000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0" grpId="0"/>
      <p:bldP spid="2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F5C571-232B-6A4F-9145-AC0B0A74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Prism: mining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xmlns="" id="{8D5EA51E-B896-3F4E-9952-21349E09B8C3}"/>
              </a:ext>
            </a:extLst>
          </p:cNvPr>
          <p:cNvSpPr/>
          <p:nvPr/>
        </p:nvSpPr>
        <p:spPr>
          <a:xfrm>
            <a:off x="6020953" y="2799467"/>
            <a:ext cx="1704976" cy="1046964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8AB1CF1E-8DD6-0045-AEFE-32AF2E104872}"/>
              </a:ext>
            </a:extLst>
          </p:cNvPr>
          <p:cNvGrpSpPr/>
          <p:nvPr/>
        </p:nvGrpSpPr>
        <p:grpSpPr>
          <a:xfrm>
            <a:off x="7523162" y="3311572"/>
            <a:ext cx="2724670" cy="461665"/>
            <a:chOff x="5605328" y="2036056"/>
            <a:chExt cx="2554379" cy="43281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70463189-679C-9C48-9886-DCE1BCC4FD48}"/>
                </a:ext>
              </a:extLst>
            </p:cNvPr>
            <p:cNvSpPr txBox="1"/>
            <p:nvPr/>
          </p:nvSpPr>
          <p:spPr>
            <a:xfrm>
              <a:off x="6362039" y="2036056"/>
              <a:ext cx="1797668" cy="432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Transactions</a:t>
              </a:r>
            </a:p>
          </p:txBody>
        </p:sp>
        <p:cxnSp>
          <p:nvCxnSpPr>
            <p:cNvPr id="35" name="Curved Connector 34">
              <a:extLst>
                <a:ext uri="{FF2B5EF4-FFF2-40B4-BE49-F238E27FC236}">
                  <a16:creationId xmlns:a16="http://schemas.microsoft.com/office/drawing/2014/main" xmlns="" id="{958B550C-9C0C-1747-A5A2-24693948B05E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605328" y="2232669"/>
              <a:ext cx="667027" cy="13332"/>
            </a:xfrm>
            <a:prstGeom prst="curved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C75135EC-54D9-F34F-8479-701B0181C73D}"/>
              </a:ext>
            </a:extLst>
          </p:cNvPr>
          <p:cNvGrpSpPr/>
          <p:nvPr/>
        </p:nvGrpSpPr>
        <p:grpSpPr>
          <a:xfrm>
            <a:off x="6114611" y="3253882"/>
            <a:ext cx="1408551" cy="539797"/>
            <a:chOff x="4441971" y="2908142"/>
            <a:chExt cx="1320517" cy="50606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xmlns="" id="{F53ADA63-DB65-1747-ACBD-34AB444574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4441971" y="2917490"/>
              <a:ext cx="431836" cy="49671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xmlns="" id="{F5E2E6A0-5BA2-0B43-AD9B-31501B067C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4919716" y="2908142"/>
              <a:ext cx="431836" cy="49671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xmlns="" id="{51310C42-EEE1-FB4C-9791-AC82A5EEA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330652" y="2917490"/>
              <a:ext cx="431836" cy="496712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D9BE562C-7405-8F46-B88F-67DC95CDAB58}"/>
              </a:ext>
            </a:extLst>
          </p:cNvPr>
          <p:cNvSpPr txBox="1"/>
          <p:nvPr/>
        </p:nvSpPr>
        <p:spPr>
          <a:xfrm>
            <a:off x="6295838" y="2315883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Block</a:t>
            </a:r>
            <a:endParaRPr lang="en-US" sz="2987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03E08DFF-B6CF-D543-8D3F-B1F7ADD81B0E}"/>
              </a:ext>
            </a:extLst>
          </p:cNvPr>
          <p:cNvGrpSpPr/>
          <p:nvPr/>
        </p:nvGrpSpPr>
        <p:grpSpPr>
          <a:xfrm>
            <a:off x="7511586" y="2790983"/>
            <a:ext cx="4940206" cy="461664"/>
            <a:chOff x="5751635" y="2474174"/>
            <a:chExt cx="4631443" cy="43281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264EC819-3565-5C4B-9A30-8ECEA31C7826}"/>
                </a:ext>
              </a:extLst>
            </p:cNvPr>
            <p:cNvSpPr txBox="1"/>
            <p:nvPr/>
          </p:nvSpPr>
          <p:spPr>
            <a:xfrm>
              <a:off x="6510022" y="2474174"/>
              <a:ext cx="3873056" cy="432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Hash of previous </a:t>
              </a:r>
              <a:r>
                <a:rPr lang="en-US" sz="2400" dirty="0">
                  <a:solidFill>
                    <a:schemeClr val="accent5"/>
                  </a:solidFill>
                </a:rPr>
                <a:t>voter</a:t>
              </a:r>
              <a:r>
                <a:rPr lang="en-US" sz="2400" dirty="0"/>
                <a:t> block</a:t>
              </a:r>
            </a:p>
          </p:txBody>
        </p:sp>
        <p:cxnSp>
          <p:nvCxnSpPr>
            <p:cNvPr id="58" name="Curved Connector 57">
              <a:extLst>
                <a:ext uri="{FF2B5EF4-FFF2-40B4-BE49-F238E27FC236}">
                  <a16:creationId xmlns:a16="http://schemas.microsoft.com/office/drawing/2014/main" xmlns="" id="{A1FA9BF8-80A4-F948-87BD-20DF9E8684A5}"/>
                </a:ext>
              </a:extLst>
            </p:cNvPr>
            <p:cNvCxnSpPr>
              <a:cxnSpLocks/>
              <a:stCxn id="57" idx="1"/>
            </p:cNvCxnSpPr>
            <p:nvPr/>
          </p:nvCxnSpPr>
          <p:spPr>
            <a:xfrm rot="10800000" flipV="1">
              <a:off x="5751635" y="2690578"/>
              <a:ext cx="758388" cy="153815"/>
            </a:xfrm>
            <a:prstGeom prst="curved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EF523D7-683C-FA42-9281-40293A7E21F0}"/>
              </a:ext>
            </a:extLst>
          </p:cNvPr>
          <p:cNvSpPr txBox="1"/>
          <p:nvPr/>
        </p:nvSpPr>
        <p:spPr>
          <a:xfrm>
            <a:off x="6168315" y="2790169"/>
            <a:ext cx="1536630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rgbClr val="00B0F0"/>
                </a:solidFill>
              </a:rPr>
              <a:t>000005342122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20174810-6B80-0F43-BB5B-75B2330DAB13}"/>
              </a:ext>
            </a:extLst>
          </p:cNvPr>
          <p:cNvGrpSpPr/>
          <p:nvPr/>
        </p:nvGrpSpPr>
        <p:grpSpPr>
          <a:xfrm>
            <a:off x="7492682" y="2332638"/>
            <a:ext cx="5524870" cy="604329"/>
            <a:chOff x="7548405" y="3831360"/>
            <a:chExt cx="5524870" cy="60432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0ABE3074-4BF0-B849-B3EE-F8937F97DD89}"/>
                </a:ext>
              </a:extLst>
            </p:cNvPr>
            <p:cNvSpPr txBox="1"/>
            <p:nvPr/>
          </p:nvSpPr>
          <p:spPr>
            <a:xfrm>
              <a:off x="8366847" y="3831360"/>
              <a:ext cx="47064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Hash of previous </a:t>
              </a:r>
              <a:r>
                <a:rPr lang="en-US" sz="2400" dirty="0">
                  <a:solidFill>
                    <a:srgbClr val="00B0F0"/>
                  </a:solidFill>
                </a:rPr>
                <a:t>proposer</a:t>
              </a:r>
              <a:r>
                <a:rPr lang="en-US" sz="2400" dirty="0"/>
                <a:t> block</a:t>
              </a:r>
            </a:p>
          </p:txBody>
        </p:sp>
        <p:cxnSp>
          <p:nvCxnSpPr>
            <p:cNvPr id="69" name="Curved Connector 68">
              <a:extLst>
                <a:ext uri="{FF2B5EF4-FFF2-40B4-BE49-F238E27FC236}">
                  <a16:creationId xmlns:a16="http://schemas.microsoft.com/office/drawing/2014/main" xmlns="" id="{90953CB8-A5BF-5347-B6D0-1F086B1854DC}"/>
                </a:ext>
              </a:extLst>
            </p:cNvPr>
            <p:cNvCxnSpPr>
              <a:cxnSpLocks/>
              <a:stCxn id="68" idx="1"/>
            </p:cNvCxnSpPr>
            <p:nvPr/>
          </p:nvCxnSpPr>
          <p:spPr>
            <a:xfrm rot="10800000" flipV="1">
              <a:off x="7548405" y="4062193"/>
              <a:ext cx="818442" cy="373496"/>
            </a:xfrm>
            <a:prstGeom prst="curved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xmlns="" id="{C2EDE3E5-26B5-234C-B567-B0AF571F0A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1430168" y="4982029"/>
            <a:ext cx="5974581" cy="2178646"/>
          </a:xfrm>
          <a:prstGeom prst="bentConnector4">
            <a:avLst>
              <a:gd name="adj1" fmla="val 195"/>
              <a:gd name="adj2" fmla="val 154058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stealth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xmlns="" id="{240AF616-15F5-C54F-9F1C-B86AC883FAEF}"/>
                  </a:ext>
                </a:extLst>
              </p:cNvPr>
              <p:cNvSpPr/>
              <p:nvPr/>
            </p:nvSpPr>
            <p:spPr>
              <a:xfrm>
                <a:off x="4726608" y="5439912"/>
                <a:ext cx="194796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/>
                  <a:t>If</a:t>
                </a:r>
              </a:p>
              <a:p>
                <a:pPr algn="ctr"/>
                <a:r>
                  <a:rPr lang="en-US" sz="2800" dirty="0"/>
                  <a:t>Hash()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/>
                  <a:t> th</a:t>
                </a: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40AF616-15F5-C54F-9F1C-B86AC883FA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608" y="5439912"/>
                <a:ext cx="1947969" cy="954107"/>
              </a:xfrm>
              <a:prstGeom prst="rect">
                <a:avLst/>
              </a:prstGeom>
              <a:blipFill rotWithShape="0">
                <a:blip r:embed="rId4"/>
                <a:stretch>
                  <a:fillRect l="-5938" t="-7006" r="-5938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Elbow Connector 81">
            <a:extLst>
              <a:ext uri="{FF2B5EF4-FFF2-40B4-BE49-F238E27FC236}">
                <a16:creationId xmlns:a16="http://schemas.microsoft.com/office/drawing/2014/main" xmlns="" id="{6AB72396-0627-4F49-8718-F5FD6209B0FC}"/>
              </a:ext>
            </a:extLst>
          </p:cNvPr>
          <p:cNvCxnSpPr>
            <a:cxnSpLocks/>
          </p:cNvCxnSpPr>
          <p:nvPr/>
        </p:nvCxnSpPr>
        <p:spPr>
          <a:xfrm rot="5400000">
            <a:off x="4371463" y="4993467"/>
            <a:ext cx="2244585" cy="2231077"/>
          </a:xfrm>
          <a:prstGeom prst="bentConnector3">
            <a:avLst>
              <a:gd name="adj1" fmla="val 110185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stealth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xmlns="" id="{AE3516E3-136E-F14E-8009-D3DF915BCCC5}"/>
                  </a:ext>
                </a:extLst>
              </p:cNvPr>
              <p:cNvSpPr/>
              <p:nvPr/>
            </p:nvSpPr>
            <p:spPr>
              <a:xfrm>
                <a:off x="7394729" y="5439913"/>
                <a:ext cx="349486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dirty="0"/>
                  <a:t>Else if</a:t>
                </a:r>
              </a:p>
              <a:p>
                <a:pPr algn="ctr"/>
                <a:r>
                  <a:rPr lang="en-US" sz="2800" dirty="0" err="1"/>
                  <a:t>th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800" dirty="0"/>
                  <a:t> Hash( )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/>
                  <a:t> 2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800" dirty="0"/>
                  <a:t>th</a:t>
                </a: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3516E3-136E-F14E-8009-D3DF915BCC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729" y="5439913"/>
                <a:ext cx="3494867" cy="954107"/>
              </a:xfrm>
              <a:prstGeom prst="rect">
                <a:avLst/>
              </a:prstGeom>
              <a:blipFill rotWithShape="0">
                <a:blip r:embed="rId5"/>
                <a:stretch>
                  <a:fillRect l="-3141" t="-7006" r="-3141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D9403FA1-D372-A74B-B9C6-161008B882EB}"/>
              </a:ext>
            </a:extLst>
          </p:cNvPr>
          <p:cNvSpPr txBox="1"/>
          <p:nvPr/>
        </p:nvSpPr>
        <p:spPr>
          <a:xfrm>
            <a:off x="6182707" y="3041402"/>
            <a:ext cx="1536630" cy="32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93" dirty="0">
                <a:solidFill>
                  <a:schemeClr val="accent5"/>
                </a:solidFill>
              </a:rPr>
              <a:t>000007594000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="" id="{4E8AAB39-062C-6345-A82A-0AE5C3534651}"/>
                  </a:ext>
                </a:extLst>
              </p:cNvPr>
              <p:cNvSpPr txBox="1"/>
              <p:nvPr/>
            </p:nvSpPr>
            <p:spPr>
              <a:xfrm>
                <a:off x="5008786" y="4409647"/>
                <a:ext cx="4990725" cy="597536"/>
              </a:xfrm>
              <a:prstGeom prst="rect">
                <a:avLst/>
              </a:prstGeom>
              <a:noFill/>
              <a:ln w="12700" cap="flat">
                <a:solidFill>
                  <a:srgbClr val="41414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rPr>
                  <a:t>Hash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charset="0"/>
                            <a:sym typeface="Palatino"/>
                          </a:rPr>
                        </m:ctrlPr>
                      </m:dPr>
                      <m:e>
                        <m: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𝑃𝑟𝑒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𝑃𝑟𝑒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accent5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, 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𝑇𝑥</m:t>
                        </m:r>
                        <m:r>
                          <a:rPr kumimoji="0" lang="en-US" sz="2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, </m:t>
                        </m:r>
                        <m:r>
                          <a:rPr kumimoji="0" lang="en-US" sz="2800" b="1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𝒏𝒐𝒏𝒄𝒆</m:t>
                        </m:r>
                      </m:e>
                    </m:d>
                  </m:oMath>
                </a14:m>
                <a:endPara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sym typeface="Palatino"/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E8AAB39-062C-6345-A82A-0AE5C3534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786" y="4409647"/>
                <a:ext cx="4990725" cy="597536"/>
              </a:xfrm>
              <a:prstGeom prst="rect">
                <a:avLst/>
              </a:prstGeom>
              <a:blipFill rotWithShape="0">
                <a:blip r:embed="rId6"/>
                <a:stretch>
                  <a:fillRect l="-3293" t="-1000" b="-23000"/>
                </a:stretch>
              </a:blipFill>
              <a:ln w="12700" cap="flat">
                <a:solidFill>
                  <a:srgbClr val="414141"/>
                </a:solidFill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BEBC5E55-5E28-5F40-8B7C-82636C51EF91}"/>
              </a:ext>
            </a:extLst>
          </p:cNvPr>
          <p:cNvGrpSpPr/>
          <p:nvPr/>
        </p:nvGrpSpPr>
        <p:grpSpPr>
          <a:xfrm>
            <a:off x="3997421" y="3587772"/>
            <a:ext cx="790833" cy="1080804"/>
            <a:chOff x="3971676" y="3564327"/>
            <a:chExt cx="790833" cy="1080804"/>
          </a:xfrm>
        </p:grpSpPr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xmlns="" id="{B2FA2EE8-DFAD-0F42-9A81-DD4D662A4E3A}"/>
                </a:ext>
              </a:extLst>
            </p:cNvPr>
            <p:cNvSpPr/>
            <p:nvPr/>
          </p:nvSpPr>
          <p:spPr>
            <a:xfrm>
              <a:off x="3971676" y="4104729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xmlns="" id="{981B71F4-DF7D-4C45-953B-DB51005FD7ED}"/>
                </a:ext>
              </a:extLst>
            </p:cNvPr>
            <p:cNvCxnSpPr>
              <a:cxnSpLocks/>
              <a:stCxn id="128" idx="0"/>
              <a:endCxn id="131" idx="2"/>
            </p:cNvCxnSpPr>
            <p:nvPr/>
          </p:nvCxnSpPr>
          <p:spPr>
            <a:xfrm flipH="1" flipV="1">
              <a:off x="4363193" y="3564327"/>
              <a:ext cx="3900" cy="54040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xmlns="" id="{10359B02-EB37-024C-AA98-F37349089FD6}"/>
              </a:ext>
            </a:extLst>
          </p:cNvPr>
          <p:cNvSpPr/>
          <p:nvPr/>
        </p:nvSpPr>
        <p:spPr>
          <a:xfrm>
            <a:off x="3993521" y="3047370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xmlns="" id="{95966548-AA9F-4644-96FD-F427E8B4C027}"/>
              </a:ext>
            </a:extLst>
          </p:cNvPr>
          <p:cNvGrpSpPr/>
          <p:nvPr/>
        </p:nvGrpSpPr>
        <p:grpSpPr>
          <a:xfrm>
            <a:off x="3997421" y="4668576"/>
            <a:ext cx="790833" cy="1071639"/>
            <a:chOff x="3971676" y="4668576"/>
            <a:chExt cx="790833" cy="1071639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xmlns="" id="{8C4694D0-5213-564C-8AB5-D961924D003E}"/>
                </a:ext>
              </a:extLst>
            </p:cNvPr>
            <p:cNvCxnSpPr>
              <a:cxnSpLocks/>
              <a:stCxn id="132" idx="0"/>
              <a:endCxn id="128" idx="2"/>
            </p:cNvCxnSpPr>
            <p:nvPr/>
          </p:nvCxnSpPr>
          <p:spPr>
            <a:xfrm flipV="1">
              <a:off x="4367093" y="4668576"/>
              <a:ext cx="7815" cy="53123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xmlns="" id="{736975C6-E24C-9748-903C-E0839EA5E297}"/>
                </a:ext>
              </a:extLst>
            </p:cNvPr>
            <p:cNvSpPr/>
            <p:nvPr/>
          </p:nvSpPr>
          <p:spPr>
            <a:xfrm>
              <a:off x="3971676" y="5199813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xmlns="" id="{5E5A7176-8E78-814F-80F6-E2B17B9A1FC9}"/>
              </a:ext>
            </a:extLst>
          </p:cNvPr>
          <p:cNvGrpSpPr/>
          <p:nvPr/>
        </p:nvGrpSpPr>
        <p:grpSpPr>
          <a:xfrm>
            <a:off x="4008761" y="5764610"/>
            <a:ext cx="790833" cy="1109372"/>
            <a:chOff x="3983016" y="5741165"/>
            <a:chExt cx="790833" cy="1109372"/>
          </a:xfrm>
        </p:grpSpPr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xmlns="" id="{E43B9176-C444-5D49-8C23-F0C919419C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78432" y="5741165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Rounded Rectangle 133">
              <a:extLst>
                <a:ext uri="{FF2B5EF4-FFF2-40B4-BE49-F238E27FC236}">
                  <a16:creationId xmlns:a16="http://schemas.microsoft.com/office/drawing/2014/main" xmlns="" id="{CF4AC389-BB49-1845-88B2-5A228D721CEE}"/>
                </a:ext>
              </a:extLst>
            </p:cNvPr>
            <p:cNvSpPr/>
            <p:nvPr/>
          </p:nvSpPr>
          <p:spPr>
            <a:xfrm>
              <a:off x="3983016" y="6310135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xmlns="" id="{1A78A12D-DF33-234C-A302-70FDF613BEAD}"/>
              </a:ext>
            </a:extLst>
          </p:cNvPr>
          <p:cNvSpPr/>
          <p:nvPr/>
        </p:nvSpPr>
        <p:spPr>
          <a:xfrm>
            <a:off x="1014878" y="3047370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60BF1353-73E6-EE4B-8033-DCD287287B73}"/>
              </a:ext>
            </a:extLst>
          </p:cNvPr>
          <p:cNvSpPr txBox="1"/>
          <p:nvPr/>
        </p:nvSpPr>
        <p:spPr>
          <a:xfrm>
            <a:off x="699999" y="2335598"/>
            <a:ext cx="168475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Proposers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9FD4CC7E-2E37-BE49-959F-3F536485637E}"/>
              </a:ext>
            </a:extLst>
          </p:cNvPr>
          <p:cNvSpPr txBox="1"/>
          <p:nvPr/>
        </p:nvSpPr>
        <p:spPr>
          <a:xfrm>
            <a:off x="3794062" y="2297441"/>
            <a:ext cx="113973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Voters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xmlns="" id="{EF2F1F97-704F-8D47-9887-CCE7FA9F03D9}"/>
              </a:ext>
            </a:extLst>
          </p:cNvPr>
          <p:cNvGrpSpPr/>
          <p:nvPr/>
        </p:nvGrpSpPr>
        <p:grpSpPr>
          <a:xfrm>
            <a:off x="1035526" y="4116516"/>
            <a:ext cx="790833" cy="547376"/>
            <a:chOff x="5418386" y="4406159"/>
            <a:chExt cx="790833" cy="547376"/>
          </a:xfrm>
        </p:grpSpPr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xmlns="" id="{2E010334-F4A3-AC44-A052-ACF46EA93EE8}"/>
                </a:ext>
              </a:extLst>
            </p:cNvPr>
            <p:cNvSpPr/>
            <p:nvPr/>
          </p:nvSpPr>
          <p:spPr>
            <a:xfrm>
              <a:off x="5418386" y="4413133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/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xmlns="" id="{A84DD22F-A1F4-A64A-874D-95FA6581E9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551746" y="4406159"/>
              <a:ext cx="431836" cy="496712"/>
            </a:xfrm>
            <a:prstGeom prst="rect">
              <a:avLst/>
            </a:prstGeom>
          </p:spPr>
        </p:pic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xmlns="" id="{88BD1919-DC55-D145-9265-AE35087208DB}"/>
              </a:ext>
            </a:extLst>
          </p:cNvPr>
          <p:cNvGrpSpPr/>
          <p:nvPr/>
        </p:nvGrpSpPr>
        <p:grpSpPr>
          <a:xfrm>
            <a:off x="1039426" y="5202423"/>
            <a:ext cx="790833" cy="542273"/>
            <a:chOff x="5422286" y="5492066"/>
            <a:chExt cx="790833" cy="542273"/>
          </a:xfrm>
        </p:grpSpPr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xmlns="" id="{7B1F0DDA-E47D-BB4F-8F4C-4ED9C1C6460C}"/>
                </a:ext>
              </a:extLst>
            </p:cNvPr>
            <p:cNvSpPr/>
            <p:nvPr/>
          </p:nvSpPr>
          <p:spPr>
            <a:xfrm>
              <a:off x="5422286" y="5493937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xmlns="" id="{1C80A912-7C37-FA42-941B-4B4A22BABC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551746" y="5492066"/>
              <a:ext cx="431836" cy="496712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xmlns="" id="{CC086DDB-1E09-8F45-B1DC-E6EF353E9D7F}"/>
              </a:ext>
            </a:extLst>
          </p:cNvPr>
          <p:cNvGrpSpPr/>
          <p:nvPr/>
        </p:nvGrpSpPr>
        <p:grpSpPr>
          <a:xfrm>
            <a:off x="1039426" y="6285098"/>
            <a:ext cx="790833" cy="554682"/>
            <a:chOff x="5422286" y="6574741"/>
            <a:chExt cx="790833" cy="554682"/>
          </a:xfrm>
        </p:grpSpPr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xmlns="" id="{0D622E60-3BD4-BA43-B123-BF08ABA26810}"/>
                </a:ext>
              </a:extLst>
            </p:cNvPr>
            <p:cNvSpPr/>
            <p:nvPr/>
          </p:nvSpPr>
          <p:spPr>
            <a:xfrm>
              <a:off x="5422286" y="6589021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xmlns="" id="{5D626E14-116F-EF48-B85C-3823F7B97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1000"/>
            </a:blip>
            <a:srcRect l="19198" t="15496" r="26888" b="22490"/>
            <a:stretch/>
          </p:blipFill>
          <p:spPr>
            <a:xfrm>
              <a:off x="5559057" y="6574741"/>
              <a:ext cx="431836" cy="496712"/>
            </a:xfrm>
            <a:prstGeom prst="rect">
              <a:avLst/>
            </a:prstGeom>
          </p:spPr>
        </p:pic>
      </p:grpSp>
      <p:sp>
        <p:nvSpPr>
          <p:cNvPr id="445" name="Arc 444">
            <a:extLst>
              <a:ext uri="{FF2B5EF4-FFF2-40B4-BE49-F238E27FC236}">
                <a16:creationId xmlns:a16="http://schemas.microsoft.com/office/drawing/2014/main" xmlns="" id="{E81B72F0-753B-3D43-8035-E6EBF0617B1A}"/>
              </a:ext>
            </a:extLst>
          </p:cNvPr>
          <p:cNvSpPr/>
          <p:nvPr/>
        </p:nvSpPr>
        <p:spPr>
          <a:xfrm rot="19184377">
            <a:off x="-635767" y="4036046"/>
            <a:ext cx="5253436" cy="2620102"/>
          </a:xfrm>
          <a:prstGeom prst="arc">
            <a:avLst>
              <a:gd name="adj1" fmla="val 17226373"/>
              <a:gd name="adj2" fmla="val 680528"/>
            </a:avLst>
          </a:prstGeom>
          <a:ln w="19050">
            <a:solidFill>
              <a:schemeClr val="tx1"/>
            </a:solidFill>
            <a:prstDash val="dash"/>
            <a:headEnd type="stealth" w="lg" len="med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7" name="Group 626">
            <a:extLst>
              <a:ext uri="{FF2B5EF4-FFF2-40B4-BE49-F238E27FC236}">
                <a16:creationId xmlns:a16="http://schemas.microsoft.com/office/drawing/2014/main" xmlns="" id="{D0F76CC7-0A23-4C47-B7FA-EA6CE58A9391}"/>
              </a:ext>
            </a:extLst>
          </p:cNvPr>
          <p:cNvGrpSpPr/>
          <p:nvPr/>
        </p:nvGrpSpPr>
        <p:grpSpPr>
          <a:xfrm>
            <a:off x="-555894" y="4958875"/>
            <a:ext cx="5253436" cy="3896526"/>
            <a:chOff x="-555894" y="4958875"/>
            <a:chExt cx="5253436" cy="3896526"/>
          </a:xfrm>
        </p:grpSpPr>
        <p:sp>
          <p:nvSpPr>
            <p:cNvPr id="443" name="Arc 442">
              <a:extLst>
                <a:ext uri="{FF2B5EF4-FFF2-40B4-BE49-F238E27FC236}">
                  <a16:creationId xmlns:a16="http://schemas.microsoft.com/office/drawing/2014/main" xmlns="" id="{1C6A7671-E58E-6040-A978-6D0B221D0820}"/>
                </a:ext>
              </a:extLst>
            </p:cNvPr>
            <p:cNvSpPr/>
            <p:nvPr/>
          </p:nvSpPr>
          <p:spPr>
            <a:xfrm rot="19184377">
              <a:off x="-555894" y="6235299"/>
              <a:ext cx="5253436" cy="2620102"/>
            </a:xfrm>
            <a:prstGeom prst="arc">
              <a:avLst>
                <a:gd name="adj1" fmla="val 17226373"/>
                <a:gd name="adj2" fmla="val 680528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6" name="Arc 445">
              <a:extLst>
                <a:ext uri="{FF2B5EF4-FFF2-40B4-BE49-F238E27FC236}">
                  <a16:creationId xmlns:a16="http://schemas.microsoft.com/office/drawing/2014/main" xmlns="" id="{0B440AD6-86AE-1741-8AC2-3AD320D37448}"/>
                </a:ext>
              </a:extLst>
            </p:cNvPr>
            <p:cNvSpPr/>
            <p:nvPr/>
          </p:nvSpPr>
          <p:spPr>
            <a:xfrm rot="21085718">
              <a:off x="497595" y="4958875"/>
              <a:ext cx="3791247" cy="3520828"/>
            </a:xfrm>
            <a:prstGeom prst="arc">
              <a:avLst>
                <a:gd name="adj1" fmla="val 14973819"/>
                <a:gd name="adj2" fmla="val 21375926"/>
              </a:avLst>
            </a:prstGeom>
            <a:ln w="19050">
              <a:solidFill>
                <a:schemeClr val="tx1"/>
              </a:solidFill>
              <a:prstDash val="dash"/>
              <a:head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21" name="Picture 620">
            <a:extLst>
              <a:ext uri="{FF2B5EF4-FFF2-40B4-BE49-F238E27FC236}">
                <a16:creationId xmlns:a16="http://schemas.microsoft.com/office/drawing/2014/main" xmlns="" id="{85CD0D05-7680-D14B-A46A-7CCEB935A5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4120451" y="4102152"/>
            <a:ext cx="431836" cy="496712"/>
          </a:xfrm>
          <a:prstGeom prst="rect">
            <a:avLst/>
          </a:prstGeom>
        </p:spPr>
      </p:pic>
      <p:pic>
        <p:nvPicPr>
          <p:cNvPr id="622" name="Picture 621">
            <a:extLst>
              <a:ext uri="{FF2B5EF4-FFF2-40B4-BE49-F238E27FC236}">
                <a16:creationId xmlns:a16="http://schemas.microsoft.com/office/drawing/2014/main" xmlns="" id="{E04D6178-D57B-B641-8FE2-5BA33CEC68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4148012" y="5193164"/>
            <a:ext cx="431836" cy="496712"/>
          </a:xfrm>
          <a:prstGeom prst="rect">
            <a:avLst/>
          </a:prstGeom>
        </p:spPr>
      </p:pic>
      <p:pic>
        <p:nvPicPr>
          <p:cNvPr id="623" name="Picture 622">
            <a:extLst>
              <a:ext uri="{FF2B5EF4-FFF2-40B4-BE49-F238E27FC236}">
                <a16:creationId xmlns:a16="http://schemas.microsoft.com/office/drawing/2014/main" xmlns="" id="{E5894468-B1BB-3143-9064-A74E5649CD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l="19198" t="15496" r="26888" b="22490"/>
          <a:stretch/>
        </p:blipFill>
        <p:spPr>
          <a:xfrm>
            <a:off x="4144181" y="6326278"/>
            <a:ext cx="431836" cy="496712"/>
          </a:xfrm>
          <a:prstGeom prst="rect">
            <a:avLst/>
          </a:prstGeom>
        </p:spPr>
      </p:pic>
      <p:cxnSp>
        <p:nvCxnSpPr>
          <p:cNvPr id="624" name="Straight Arrow Connector 623">
            <a:extLst>
              <a:ext uri="{FF2B5EF4-FFF2-40B4-BE49-F238E27FC236}">
                <a16:creationId xmlns:a16="http://schemas.microsoft.com/office/drawing/2014/main" xmlns="" id="{DCF70C27-87CD-DD48-A343-63AA3B50B987}"/>
              </a:ext>
            </a:extLst>
          </p:cNvPr>
          <p:cNvCxnSpPr>
            <a:cxnSpLocks/>
          </p:cNvCxnSpPr>
          <p:nvPr/>
        </p:nvCxnSpPr>
        <p:spPr>
          <a:xfrm flipH="1" flipV="1">
            <a:off x="1422411" y="3589121"/>
            <a:ext cx="3900" cy="540402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5" name="Straight Arrow Connector 624">
            <a:extLst>
              <a:ext uri="{FF2B5EF4-FFF2-40B4-BE49-F238E27FC236}">
                <a16:creationId xmlns:a16="http://schemas.microsoft.com/office/drawing/2014/main" xmlns="" id="{DB5682BE-EB69-B54E-8B51-93E45C76D4AF}"/>
              </a:ext>
            </a:extLst>
          </p:cNvPr>
          <p:cNvCxnSpPr>
            <a:cxnSpLocks/>
          </p:cNvCxnSpPr>
          <p:nvPr/>
        </p:nvCxnSpPr>
        <p:spPr>
          <a:xfrm flipH="1" flipV="1">
            <a:off x="1430167" y="4656110"/>
            <a:ext cx="3900" cy="540402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6" name="Straight Arrow Connector 625">
            <a:extLst>
              <a:ext uri="{FF2B5EF4-FFF2-40B4-BE49-F238E27FC236}">
                <a16:creationId xmlns:a16="http://schemas.microsoft.com/office/drawing/2014/main" xmlns="" id="{64E42D64-7DD8-1848-83A5-FF2D836E32FF}"/>
              </a:ext>
            </a:extLst>
          </p:cNvPr>
          <p:cNvCxnSpPr>
            <a:cxnSpLocks/>
          </p:cNvCxnSpPr>
          <p:nvPr/>
        </p:nvCxnSpPr>
        <p:spPr>
          <a:xfrm flipH="1" flipV="1">
            <a:off x="1430167" y="5746831"/>
            <a:ext cx="3900" cy="540402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9" name="TextBox 628">
            <a:extLst>
              <a:ext uri="{FF2B5EF4-FFF2-40B4-BE49-F238E27FC236}">
                <a16:creationId xmlns:a16="http://schemas.microsoft.com/office/drawing/2014/main" xmlns="" id="{4C417D41-48DC-DB4F-872F-053754A670C8}"/>
              </a:ext>
            </a:extLst>
          </p:cNvPr>
          <p:cNvSpPr txBox="1"/>
          <p:nvPr/>
        </p:nvSpPr>
        <p:spPr>
          <a:xfrm>
            <a:off x="3096490" y="2953109"/>
            <a:ext cx="934551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</a:p>
        </p:txBody>
      </p:sp>
      <p:sp>
        <p:nvSpPr>
          <p:cNvPr id="632" name="TextBox 631">
            <a:extLst>
              <a:ext uri="{FF2B5EF4-FFF2-40B4-BE49-F238E27FC236}">
                <a16:creationId xmlns:a16="http://schemas.microsoft.com/office/drawing/2014/main" xmlns="" id="{963DCC76-B05B-E14A-A244-DED6B64CB82C}"/>
              </a:ext>
            </a:extLst>
          </p:cNvPr>
          <p:cNvSpPr txBox="1"/>
          <p:nvPr/>
        </p:nvSpPr>
        <p:spPr>
          <a:xfrm>
            <a:off x="102678" y="2954437"/>
            <a:ext cx="934551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genesis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04961" y="6915346"/>
            <a:ext cx="4251164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Sortition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splits honest and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adversary work equally.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7527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4" dur="indefinite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88" dur="indefinite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indefinite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93" dur="indefinite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indefinit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05" dur="indefinite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indefinit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19" dur="indefinite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33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indefinite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47" dur="indefinite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indefinite"/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53" dur="indefinite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66" grpId="2" animBg="1"/>
      <p:bldP spid="66" grpId="3" animBg="1"/>
      <p:bldP spid="66" grpId="4" animBg="1"/>
      <p:bldP spid="66" grpId="5" animBg="1"/>
      <p:bldP spid="72" grpId="0"/>
      <p:bldP spid="86" grpId="0"/>
      <p:bldP spid="100" grpId="0" animBg="1"/>
      <p:bldP spid="445" grpId="0" animBg="1"/>
      <p:bldP spid="445" grpId="1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5" name="Curved Connector 234">
            <a:extLst>
              <a:ext uri="{FF2B5EF4-FFF2-40B4-BE49-F238E27FC236}">
                <a16:creationId xmlns:a16="http://schemas.microsoft.com/office/drawing/2014/main" xmlns="" id="{8AE8C6F4-362D-AE44-9523-958E68760ED8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2655526" y="2918509"/>
            <a:ext cx="1907" cy="2989084"/>
          </a:xfrm>
          <a:prstGeom prst="curvedConnector3">
            <a:avLst>
              <a:gd name="adj1" fmla="val -6175249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6" name="Curved Connector 235">
            <a:extLst>
              <a:ext uri="{FF2B5EF4-FFF2-40B4-BE49-F238E27FC236}">
                <a16:creationId xmlns:a16="http://schemas.microsoft.com/office/drawing/2014/main" xmlns="" id="{A9C6DB03-9FF9-9349-93B8-F7632F8EED87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3286654" y="2322885"/>
            <a:ext cx="8881" cy="4187305"/>
          </a:xfrm>
          <a:prstGeom prst="curvedConnector3">
            <a:avLst>
              <a:gd name="adj1" fmla="val -1870724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9" name="Curved Connector 248">
            <a:extLst>
              <a:ext uri="{FF2B5EF4-FFF2-40B4-BE49-F238E27FC236}">
                <a16:creationId xmlns:a16="http://schemas.microsoft.com/office/drawing/2014/main" xmlns="" id="{3E372B3D-20EC-4140-AD6D-0035834A7BA6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84219" y="1734202"/>
            <a:ext cx="12700" cy="5373554"/>
          </a:xfrm>
          <a:prstGeom prst="curvedConnector3">
            <a:avLst>
              <a:gd name="adj1" fmla="val 1800000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3" name="Curved Connector 252">
            <a:extLst>
              <a:ext uri="{FF2B5EF4-FFF2-40B4-BE49-F238E27FC236}">
                <a16:creationId xmlns:a16="http://schemas.microsoft.com/office/drawing/2014/main" xmlns="" id="{9F6D5FBD-28A0-364F-8196-22B7383AF5CC}"/>
              </a:ext>
            </a:extLst>
          </p:cNvPr>
          <p:cNvCxnSpPr>
            <a:cxnSpLocks/>
          </p:cNvCxnSpPr>
          <p:nvPr/>
        </p:nvCxnSpPr>
        <p:spPr>
          <a:xfrm rot="16200000" flipV="1">
            <a:off x="4461304" y="1114640"/>
            <a:ext cx="24287" cy="6623017"/>
          </a:xfrm>
          <a:prstGeom prst="curvedConnector3">
            <a:avLst>
              <a:gd name="adj1" fmla="val 1269424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8" name="Curved Connector 257">
            <a:extLst>
              <a:ext uri="{FF2B5EF4-FFF2-40B4-BE49-F238E27FC236}">
                <a16:creationId xmlns:a16="http://schemas.microsoft.com/office/drawing/2014/main" xmlns="" id="{3968D81F-437F-9747-B2D0-5B3C6F65F4BB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01954" y="473989"/>
            <a:ext cx="31430" cy="7911462"/>
          </a:xfrm>
          <a:prstGeom prst="curvedConnector3">
            <a:avLst>
              <a:gd name="adj1" fmla="val 1224057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2" name="Curved Connector 261">
            <a:extLst>
              <a:ext uri="{FF2B5EF4-FFF2-40B4-BE49-F238E27FC236}">
                <a16:creationId xmlns:a16="http://schemas.microsoft.com/office/drawing/2014/main" xmlns="" id="{B731448E-8288-E740-B2F4-CA8B16DC7750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13254" y="-1037311"/>
            <a:ext cx="13324" cy="10915955"/>
          </a:xfrm>
          <a:prstGeom prst="curvedConnector3">
            <a:avLst>
              <a:gd name="adj1" fmla="val 3687361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Prism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xmlns="" id="{412DAA8B-CFE0-944E-B9F6-2C0A42883252}"/>
              </a:ext>
            </a:extLst>
          </p:cNvPr>
          <p:cNvSpPr txBox="1"/>
          <p:nvPr/>
        </p:nvSpPr>
        <p:spPr>
          <a:xfrm>
            <a:off x="9844520" y="5377139"/>
            <a:ext cx="16030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.  .  .  .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xmlns="" id="{F3FE8EA1-08C4-D649-B1D0-7ECEDADD7EE9}"/>
                  </a:ext>
                </a:extLst>
              </p:cNvPr>
              <p:cNvSpPr txBox="1"/>
              <p:nvPr/>
            </p:nvSpPr>
            <p:spPr>
              <a:xfrm>
                <a:off x="6619916" y="2671778"/>
                <a:ext cx="2973571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28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charset="0"/>
                        <a:ea typeface="Palatino"/>
                        <a:cs typeface="Palatino"/>
                        <a:sym typeface="Palatino"/>
                      </a:rPr>
                      <m:t>1000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Voter chains</a:t>
                </a:r>
              </a:p>
            </p:txBody>
          </p:sp>
        </mc:Choice>
        <mc:Fallback xmlns=""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F3FE8EA1-08C4-D649-B1D0-7ECEDADD7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916" y="2671778"/>
                <a:ext cx="2973571" cy="533479"/>
              </a:xfrm>
              <a:prstGeom prst="rect">
                <a:avLst/>
              </a:prstGeom>
              <a:blipFill>
                <a:blip r:embed="rId3"/>
                <a:stretch>
                  <a:fillRect l="-2128" t="-6977" r="-4681" b="-3255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4" name="TextBox 273">
            <a:extLst>
              <a:ext uri="{FF2B5EF4-FFF2-40B4-BE49-F238E27FC236}">
                <a16:creationId xmlns:a16="http://schemas.microsoft.com/office/drawing/2014/main" xmlns="" id="{D3861307-D9BC-B346-82D7-33542201B5E1}"/>
              </a:ext>
            </a:extLst>
          </p:cNvPr>
          <p:cNvSpPr txBox="1"/>
          <p:nvPr/>
        </p:nvSpPr>
        <p:spPr>
          <a:xfrm>
            <a:off x="2152226" y="3605027"/>
            <a:ext cx="100420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v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ote</a:t>
            </a:r>
            <a:r>
              <a:rPr lang="en-US" sz="2800" dirty="0"/>
              <a:t>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xmlns="" id="{BB77B23D-4D8B-B44D-9EE1-83F6B3EB9DD1}"/>
              </a:ext>
            </a:extLst>
          </p:cNvPr>
          <p:cNvSpPr txBox="1"/>
          <p:nvPr/>
        </p:nvSpPr>
        <p:spPr>
          <a:xfrm>
            <a:off x="9844521" y="3281294"/>
            <a:ext cx="16030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.  .  .  .  .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xmlns="" id="{387ED674-A0F8-2D4C-AB5C-9AFA91856E64}"/>
              </a:ext>
            </a:extLst>
          </p:cNvPr>
          <p:cNvSpPr txBox="1"/>
          <p:nvPr/>
        </p:nvSpPr>
        <p:spPr>
          <a:xfrm>
            <a:off x="9838070" y="7445615"/>
            <a:ext cx="16030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.  .  .  .  .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D002FB62-434E-2E49-8339-12A409CD3429}"/>
              </a:ext>
            </a:extLst>
          </p:cNvPr>
          <p:cNvSpPr txBox="1"/>
          <p:nvPr/>
        </p:nvSpPr>
        <p:spPr>
          <a:xfrm>
            <a:off x="508000" y="2671778"/>
            <a:ext cx="168475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Proposers</a:t>
            </a: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xmlns="" id="{BAE5AF36-9AC8-0046-90CB-C62DA377E58A}"/>
              </a:ext>
            </a:extLst>
          </p:cNvPr>
          <p:cNvSpPr/>
          <p:nvPr/>
        </p:nvSpPr>
        <p:spPr>
          <a:xfrm>
            <a:off x="810749" y="4427413"/>
            <a:ext cx="790833" cy="541925"/>
          </a:xfrm>
          <a:prstGeom prst="roundRect">
            <a:avLst/>
          </a:prstGeom>
          <a:solidFill>
            <a:srgbClr val="E5CAC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xmlns="" id="{BE24767F-9432-DA47-9FC4-E1BFA8C95A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1000"/>
          </a:blip>
          <a:srcRect l="19198" t="15496" r="26888" b="22490"/>
          <a:stretch/>
        </p:blipFill>
        <p:spPr>
          <a:xfrm>
            <a:off x="929397" y="4437687"/>
            <a:ext cx="431836" cy="49671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AAB3B00-2A33-6142-89D0-057AB8A4EB74}"/>
              </a:ext>
            </a:extLst>
          </p:cNvPr>
          <p:cNvGrpSpPr/>
          <p:nvPr/>
        </p:nvGrpSpPr>
        <p:grpSpPr>
          <a:xfrm>
            <a:off x="810749" y="3315676"/>
            <a:ext cx="795131" cy="6045769"/>
            <a:chOff x="810749" y="3315676"/>
            <a:chExt cx="795131" cy="604576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A5BAF382-7778-C045-9E87-6CF37C87D1A4}"/>
                </a:ext>
              </a:extLst>
            </p:cNvPr>
            <p:cNvGrpSpPr/>
            <p:nvPr/>
          </p:nvGrpSpPr>
          <p:grpSpPr>
            <a:xfrm>
              <a:off x="810749" y="3315676"/>
              <a:ext cx="790833" cy="540402"/>
              <a:chOff x="810749" y="3315676"/>
              <a:chExt cx="790833" cy="540402"/>
            </a:xfrm>
          </p:grpSpPr>
          <p:sp>
            <p:nvSpPr>
              <p:cNvPr id="141" name="Rounded Rectangle 140">
                <a:extLst>
                  <a:ext uri="{FF2B5EF4-FFF2-40B4-BE49-F238E27FC236}">
                    <a16:creationId xmlns:a16="http://schemas.microsoft.com/office/drawing/2014/main" xmlns="" id="{EB99D9B5-8696-3243-B589-3AC48DEFDDEA}"/>
                  </a:ext>
                </a:extLst>
              </p:cNvPr>
              <p:cNvSpPr/>
              <p:nvPr/>
            </p:nvSpPr>
            <p:spPr>
              <a:xfrm>
                <a:off x="810749" y="331567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pic>
            <p:nvPicPr>
              <p:cNvPr id="138" name="Picture 137">
                <a:extLst>
                  <a:ext uri="{FF2B5EF4-FFF2-40B4-BE49-F238E27FC236}">
                    <a16:creationId xmlns:a16="http://schemas.microsoft.com/office/drawing/2014/main" xmlns="" id="{7BAA6DEA-9F01-A845-B5EB-6AEBA97399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81000"/>
              </a:blip>
              <a:srcRect l="19198" t="15496" r="26888" b="22490"/>
              <a:stretch/>
            </p:blipFill>
            <p:spPr>
              <a:xfrm>
                <a:off x="929397" y="3336190"/>
                <a:ext cx="431836" cy="496712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327AB572-79F3-064C-93F1-632FF4DAAD9B}"/>
                </a:ext>
              </a:extLst>
            </p:cNvPr>
            <p:cNvGrpSpPr/>
            <p:nvPr/>
          </p:nvGrpSpPr>
          <p:grpSpPr>
            <a:xfrm>
              <a:off x="810749" y="5510047"/>
              <a:ext cx="795131" cy="3851398"/>
              <a:chOff x="810749" y="5510047"/>
              <a:chExt cx="795131" cy="3851398"/>
            </a:xfrm>
          </p:grpSpPr>
          <p:sp>
            <p:nvSpPr>
              <p:cNvPr id="144" name="Rounded Rectangle 143">
                <a:extLst>
                  <a:ext uri="{FF2B5EF4-FFF2-40B4-BE49-F238E27FC236}">
                    <a16:creationId xmlns:a16="http://schemas.microsoft.com/office/drawing/2014/main" xmlns="" id="{CBC57DB3-9C25-9F40-A9E7-E8045205226D}"/>
                  </a:ext>
                </a:extLst>
              </p:cNvPr>
              <p:cNvSpPr/>
              <p:nvPr/>
            </p:nvSpPr>
            <p:spPr>
              <a:xfrm>
                <a:off x="814399" y="5510047"/>
                <a:ext cx="790833" cy="539824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145" name="Rounded Rectangle 144">
                <a:extLst>
                  <a:ext uri="{FF2B5EF4-FFF2-40B4-BE49-F238E27FC236}">
                    <a16:creationId xmlns:a16="http://schemas.microsoft.com/office/drawing/2014/main" xmlns="" id="{89BB10E9-99B7-CD43-BBDA-5A7B0F195367}"/>
                  </a:ext>
                </a:extLst>
              </p:cNvPr>
              <p:cNvSpPr/>
              <p:nvPr/>
            </p:nvSpPr>
            <p:spPr>
              <a:xfrm>
                <a:off x="814399" y="6603960"/>
                <a:ext cx="790833" cy="539824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146" name="Rounded Rectangle 145">
                <a:extLst>
                  <a:ext uri="{FF2B5EF4-FFF2-40B4-BE49-F238E27FC236}">
                    <a16:creationId xmlns:a16="http://schemas.microsoft.com/office/drawing/2014/main" xmlns="" id="{6C8B9430-8131-014F-A014-ADFF8A51CF08}"/>
                  </a:ext>
                </a:extLst>
              </p:cNvPr>
              <p:cNvSpPr/>
              <p:nvPr/>
            </p:nvSpPr>
            <p:spPr>
              <a:xfrm>
                <a:off x="810749" y="7713095"/>
                <a:ext cx="790833" cy="539824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142" name="Rounded Rectangle 141">
                <a:extLst>
                  <a:ext uri="{FF2B5EF4-FFF2-40B4-BE49-F238E27FC236}">
                    <a16:creationId xmlns:a16="http://schemas.microsoft.com/office/drawing/2014/main" xmlns="" id="{9104065C-F68F-A54B-AB5C-C97EE61E73FE}"/>
                  </a:ext>
                </a:extLst>
              </p:cNvPr>
              <p:cNvSpPr/>
              <p:nvPr/>
            </p:nvSpPr>
            <p:spPr>
              <a:xfrm>
                <a:off x="815047" y="8821043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pic>
            <p:nvPicPr>
              <p:cNvPr id="135" name="Picture 134">
                <a:extLst>
                  <a:ext uri="{FF2B5EF4-FFF2-40B4-BE49-F238E27FC236}">
                    <a16:creationId xmlns:a16="http://schemas.microsoft.com/office/drawing/2014/main" xmlns="" id="{FCAD8B15-3BE5-6C49-8FDA-3D2311DAE6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81000"/>
              </a:blip>
              <a:srcRect l="19198" t="15496" r="26888" b="22490"/>
              <a:stretch/>
            </p:blipFill>
            <p:spPr>
              <a:xfrm>
                <a:off x="958948" y="5524779"/>
                <a:ext cx="431836" cy="496712"/>
              </a:xfrm>
              <a:prstGeom prst="rect">
                <a:avLst/>
              </a:prstGeom>
            </p:spPr>
          </p:pic>
          <p:pic>
            <p:nvPicPr>
              <p:cNvPr id="136" name="Picture 135">
                <a:extLst>
                  <a:ext uri="{FF2B5EF4-FFF2-40B4-BE49-F238E27FC236}">
                    <a16:creationId xmlns:a16="http://schemas.microsoft.com/office/drawing/2014/main" xmlns="" id="{02567886-6A50-9B46-BCCB-6BC7DE1DE9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81000"/>
              </a:blip>
              <a:srcRect l="19198" t="15496" r="26888" b="22490"/>
              <a:stretch/>
            </p:blipFill>
            <p:spPr>
              <a:xfrm>
                <a:off x="940476" y="6610686"/>
                <a:ext cx="431836" cy="496712"/>
              </a:xfrm>
              <a:prstGeom prst="rect">
                <a:avLst/>
              </a:prstGeom>
            </p:spPr>
          </p:pic>
          <p:pic>
            <p:nvPicPr>
              <p:cNvPr id="137" name="Picture 136">
                <a:extLst>
                  <a:ext uri="{FF2B5EF4-FFF2-40B4-BE49-F238E27FC236}">
                    <a16:creationId xmlns:a16="http://schemas.microsoft.com/office/drawing/2014/main" xmlns="" id="{ECC06789-4AD9-9848-8EBD-D5243D2577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81000"/>
              </a:blip>
              <a:srcRect l="19198" t="15496" r="26888" b="22490"/>
              <a:stretch/>
            </p:blipFill>
            <p:spPr>
              <a:xfrm>
                <a:off x="938551" y="7693361"/>
                <a:ext cx="431836" cy="496712"/>
              </a:xfrm>
              <a:prstGeom prst="rect">
                <a:avLst/>
              </a:prstGeom>
            </p:spPr>
          </p:pic>
          <p:pic>
            <p:nvPicPr>
              <p:cNvPr id="139" name="Picture 138">
                <a:extLst>
                  <a:ext uri="{FF2B5EF4-FFF2-40B4-BE49-F238E27FC236}">
                    <a16:creationId xmlns:a16="http://schemas.microsoft.com/office/drawing/2014/main" xmlns="" id="{37AEAD8C-C2DD-BF49-B6F7-9A348FE80C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81000"/>
              </a:blip>
              <a:srcRect l="19198" t="15496" r="26888" b="22490"/>
              <a:stretch/>
            </p:blipFill>
            <p:spPr>
              <a:xfrm>
                <a:off x="931737" y="8817029"/>
                <a:ext cx="431836" cy="496712"/>
              </a:xfrm>
              <a:prstGeom prst="rect">
                <a:avLst/>
              </a:prstGeom>
            </p:spPr>
          </p:pic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xmlns="" id="{D37F7360-C361-DA4E-9553-4A334B7B58A8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xmlns="" id="{367077F5-53A5-D241-B2F2-D79F2BFEF070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191" name="Rounded Rectangle 190">
                <a:extLst>
                  <a:ext uri="{FF2B5EF4-FFF2-40B4-BE49-F238E27FC236}">
                    <a16:creationId xmlns:a16="http://schemas.microsoft.com/office/drawing/2014/main" xmlns="" id="{5DB568C3-A913-704F-B3D6-3235763D25CD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xmlns="" id="{1EAE6363-14C7-F644-BBFE-3C248BAD5F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xmlns="" id="{A82E0999-DCA0-7C48-B3FF-15FDF1DF30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Rounded Rectangle 225">
                <a:extLst>
                  <a:ext uri="{FF2B5EF4-FFF2-40B4-BE49-F238E27FC236}">
                    <a16:creationId xmlns:a16="http://schemas.microsoft.com/office/drawing/2014/main" xmlns="" id="{D0A5B99F-F196-6E43-B5DF-0CA9D1BA3F52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27" name="Straight Arrow Connector 226">
                <a:extLst>
                  <a:ext uri="{FF2B5EF4-FFF2-40B4-BE49-F238E27FC236}">
                    <a16:creationId xmlns:a16="http://schemas.microsoft.com/office/drawing/2014/main" xmlns="" id="{53E6F79E-C9C9-FE47-96A7-94BA8A8E51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Rounded Rectangle 227">
                <a:extLst>
                  <a:ext uri="{FF2B5EF4-FFF2-40B4-BE49-F238E27FC236}">
                    <a16:creationId xmlns:a16="http://schemas.microsoft.com/office/drawing/2014/main" xmlns="" id="{CAB8D012-3B11-7045-8DF9-1B2891396A2A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xmlns="" id="{2CD3AF06-3D06-5648-8CFE-7CFC3EAE93B1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xmlns="" id="{AC83FE05-8546-4740-A690-9AE921BFB355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189" name="Straight Arrow Connector 188">
                <a:extLst>
                  <a:ext uri="{FF2B5EF4-FFF2-40B4-BE49-F238E27FC236}">
                    <a16:creationId xmlns:a16="http://schemas.microsoft.com/office/drawing/2014/main" xmlns="" id="{23624356-EA62-0442-87D8-22A601D222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Rounded Rectangle 189">
                <a:extLst>
                  <a:ext uri="{FF2B5EF4-FFF2-40B4-BE49-F238E27FC236}">
                    <a16:creationId xmlns:a16="http://schemas.microsoft.com/office/drawing/2014/main" xmlns="" id="{A8CCAC0D-EEAB-2E48-BC04-1F9C273A6F70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xmlns="" id="{E784220E-5342-A641-9ED0-D6A410872AEB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187" name="Rounded Rectangle 186">
                <a:extLst>
                  <a:ext uri="{FF2B5EF4-FFF2-40B4-BE49-F238E27FC236}">
                    <a16:creationId xmlns:a16="http://schemas.microsoft.com/office/drawing/2014/main" xmlns="" id="{E5445047-30CA-2041-9FF2-86A1A68AA051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xmlns="" id="{FD6F93E2-D01E-3F46-9656-CB7EA2A3EC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xmlns="" id="{BC29D11E-F4DA-9945-8ADF-BE0A163941ED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xmlns="" id="{6AA08B2A-97EE-AD4D-A58F-B79D7E81C9E3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257" name="Rounded Rectangle 256">
                <a:extLst>
                  <a:ext uri="{FF2B5EF4-FFF2-40B4-BE49-F238E27FC236}">
                    <a16:creationId xmlns:a16="http://schemas.microsoft.com/office/drawing/2014/main" xmlns="" id="{D335B590-BB46-134A-B7AC-4C9ED3790A8B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59" name="Straight Arrow Connector 258">
                <a:extLst>
                  <a:ext uri="{FF2B5EF4-FFF2-40B4-BE49-F238E27FC236}">
                    <a16:creationId xmlns:a16="http://schemas.microsoft.com/office/drawing/2014/main" xmlns="" id="{A5AA644C-FD1D-564C-A463-4A86D8FDD2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Arrow Connector 259">
                <a:extLst>
                  <a:ext uri="{FF2B5EF4-FFF2-40B4-BE49-F238E27FC236}">
                    <a16:creationId xmlns:a16="http://schemas.microsoft.com/office/drawing/2014/main" xmlns="" id="{426CC620-D1A5-DE46-A2F4-84AFBE02F8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1" name="Rounded Rectangle 260">
                <a:extLst>
                  <a:ext uri="{FF2B5EF4-FFF2-40B4-BE49-F238E27FC236}">
                    <a16:creationId xmlns:a16="http://schemas.microsoft.com/office/drawing/2014/main" xmlns="" id="{D38D8D0D-83D1-2248-80E1-3229FE536E77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63" name="Straight Arrow Connector 262">
                <a:extLst>
                  <a:ext uri="{FF2B5EF4-FFF2-40B4-BE49-F238E27FC236}">
                    <a16:creationId xmlns:a16="http://schemas.microsoft.com/office/drawing/2014/main" xmlns="" id="{5EB15DB1-CEFB-AF4F-8C30-5997FEF4D2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4" name="Rounded Rectangle 263">
                <a:extLst>
                  <a:ext uri="{FF2B5EF4-FFF2-40B4-BE49-F238E27FC236}">
                    <a16:creationId xmlns:a16="http://schemas.microsoft.com/office/drawing/2014/main" xmlns="" id="{BE708805-AF6E-EC40-9F59-5FEC732EC992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248" name="Rounded Rectangle 247">
              <a:extLst>
                <a:ext uri="{FF2B5EF4-FFF2-40B4-BE49-F238E27FC236}">
                  <a16:creationId xmlns:a16="http://schemas.microsoft.com/office/drawing/2014/main" xmlns="" id="{D7856B6E-F675-BC43-A22C-8D2F194703CC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xmlns="" id="{21404463-C100-CF40-AB1D-2B6442054B72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255" name="Straight Arrow Connector 254">
                <a:extLst>
                  <a:ext uri="{FF2B5EF4-FFF2-40B4-BE49-F238E27FC236}">
                    <a16:creationId xmlns:a16="http://schemas.microsoft.com/office/drawing/2014/main" xmlns="" id="{DFFD318B-23BB-B049-9FE6-BEE17A1370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Rounded Rectangle 255">
                <a:extLst>
                  <a:ext uri="{FF2B5EF4-FFF2-40B4-BE49-F238E27FC236}">
                    <a16:creationId xmlns:a16="http://schemas.microsoft.com/office/drawing/2014/main" xmlns="" id="{9DEAA15C-715A-3D4F-AA56-DB2A6FDA205F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xmlns="" id="{784B8BDF-A030-2942-87C2-84EA3A00A941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252" name="Rounded Rectangle 251">
                <a:extLst>
                  <a:ext uri="{FF2B5EF4-FFF2-40B4-BE49-F238E27FC236}">
                    <a16:creationId xmlns:a16="http://schemas.microsoft.com/office/drawing/2014/main" xmlns="" id="{7BBEC741-AB2E-DE4B-9022-3A98F74EFC2E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254" name="Straight Arrow Connector 253">
                <a:extLst>
                  <a:ext uri="{FF2B5EF4-FFF2-40B4-BE49-F238E27FC236}">
                    <a16:creationId xmlns:a16="http://schemas.microsoft.com/office/drawing/2014/main" xmlns="" id="{0EE72A4A-E075-6B45-8F3D-85FDA65768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xmlns="" id="{E90E8AE4-1AF8-A94D-9E5F-B32408FAD16C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xmlns="" id="{23ACE616-F474-F74A-97E2-E94ACEBC3AC2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278" name="Rounded Rectangle 277">
                <a:extLst>
                  <a:ext uri="{FF2B5EF4-FFF2-40B4-BE49-F238E27FC236}">
                    <a16:creationId xmlns:a16="http://schemas.microsoft.com/office/drawing/2014/main" xmlns="" id="{6CF524C6-D281-A64D-9166-366F0B36EC82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79" name="Straight Arrow Connector 278">
                <a:extLst>
                  <a:ext uri="{FF2B5EF4-FFF2-40B4-BE49-F238E27FC236}">
                    <a16:creationId xmlns:a16="http://schemas.microsoft.com/office/drawing/2014/main" xmlns="" id="{E7A05205-6FBA-C14C-B894-CE4B558D33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Arrow Connector 279">
                <a:extLst>
                  <a:ext uri="{FF2B5EF4-FFF2-40B4-BE49-F238E27FC236}">
                    <a16:creationId xmlns:a16="http://schemas.microsoft.com/office/drawing/2014/main" xmlns="" id="{01668ABD-E127-1E48-94B6-0DEAC5BD08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Rounded Rectangle 280">
                <a:extLst>
                  <a:ext uri="{FF2B5EF4-FFF2-40B4-BE49-F238E27FC236}">
                    <a16:creationId xmlns:a16="http://schemas.microsoft.com/office/drawing/2014/main" xmlns="" id="{91D55A6C-6213-F24A-8B5A-F2183EABAEE4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82" name="Straight Arrow Connector 281">
                <a:extLst>
                  <a:ext uri="{FF2B5EF4-FFF2-40B4-BE49-F238E27FC236}">
                    <a16:creationId xmlns:a16="http://schemas.microsoft.com/office/drawing/2014/main" xmlns="" id="{992E7BA6-EA96-CD4A-9323-3D35B07CE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Rounded Rectangle 282">
                <a:extLst>
                  <a:ext uri="{FF2B5EF4-FFF2-40B4-BE49-F238E27FC236}">
                    <a16:creationId xmlns:a16="http://schemas.microsoft.com/office/drawing/2014/main" xmlns="" id="{02FDABD8-FAD0-4049-B0ED-7BCEF1758148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267" name="Rounded Rectangle 266">
              <a:extLst>
                <a:ext uri="{FF2B5EF4-FFF2-40B4-BE49-F238E27FC236}">
                  <a16:creationId xmlns:a16="http://schemas.microsoft.com/office/drawing/2014/main" xmlns="" id="{587F7317-66B7-1941-9667-7A07C7A9966B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xmlns="" id="{50BA071F-2E5E-A14D-9B9F-A5415FA13BB1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xmlns="" id="{E64E4B2E-DCE7-AD47-96DF-0CCDFA1FFE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Rounded Rectangle 276">
                <a:extLst>
                  <a:ext uri="{FF2B5EF4-FFF2-40B4-BE49-F238E27FC236}">
                    <a16:creationId xmlns:a16="http://schemas.microsoft.com/office/drawing/2014/main" xmlns="" id="{3EB57607-E4C6-2D40-B6D5-09A6D4A2AA64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xmlns="" id="{CE74E225-4B85-424A-9696-DBFCF3B91C5F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270" name="Rounded Rectangle 269">
                <a:extLst>
                  <a:ext uri="{FF2B5EF4-FFF2-40B4-BE49-F238E27FC236}">
                    <a16:creationId xmlns:a16="http://schemas.microsoft.com/office/drawing/2014/main" xmlns="" id="{15B69C26-D856-A949-891B-B2CA5C0BFCF2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271" name="Straight Arrow Connector 270">
                <a:extLst>
                  <a:ext uri="{FF2B5EF4-FFF2-40B4-BE49-F238E27FC236}">
                    <a16:creationId xmlns:a16="http://schemas.microsoft.com/office/drawing/2014/main" xmlns="" id="{ED38FB9D-477C-1E45-90CB-12354B90A5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xmlns="" id="{36CA1520-FEB0-314D-B156-0F204837F012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xmlns="" id="{57CBFFD5-2961-4944-8C7C-B46B2DFCA570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293" name="Rounded Rectangle 292">
                <a:extLst>
                  <a:ext uri="{FF2B5EF4-FFF2-40B4-BE49-F238E27FC236}">
                    <a16:creationId xmlns:a16="http://schemas.microsoft.com/office/drawing/2014/main" xmlns="" id="{E0642D2C-D890-1348-9BCE-D7232A90CF82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294" name="Straight Arrow Connector 293">
                <a:extLst>
                  <a:ext uri="{FF2B5EF4-FFF2-40B4-BE49-F238E27FC236}">
                    <a16:creationId xmlns:a16="http://schemas.microsoft.com/office/drawing/2014/main" xmlns="" id="{8F058720-E933-DD43-B45B-A1007072A7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Arrow Connector 294">
                <a:extLst>
                  <a:ext uri="{FF2B5EF4-FFF2-40B4-BE49-F238E27FC236}">
                    <a16:creationId xmlns:a16="http://schemas.microsoft.com/office/drawing/2014/main" xmlns="" id="{F4E855CC-4710-E94B-B15C-40C778B56D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0" name="Rounded Rectangle 299">
                <a:extLst>
                  <a:ext uri="{FF2B5EF4-FFF2-40B4-BE49-F238E27FC236}">
                    <a16:creationId xmlns:a16="http://schemas.microsoft.com/office/drawing/2014/main" xmlns="" id="{3544853B-27F0-AA4E-9B3C-47FE0C56822B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301" name="Straight Arrow Connector 300">
                <a:extLst>
                  <a:ext uri="{FF2B5EF4-FFF2-40B4-BE49-F238E27FC236}">
                    <a16:creationId xmlns:a16="http://schemas.microsoft.com/office/drawing/2014/main" xmlns="" id="{18A5C35F-E311-074E-ADAA-8800A16BB9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Rounded Rectangle 301">
                <a:extLst>
                  <a:ext uri="{FF2B5EF4-FFF2-40B4-BE49-F238E27FC236}">
                    <a16:creationId xmlns:a16="http://schemas.microsoft.com/office/drawing/2014/main" xmlns="" id="{AD7E133A-F97E-8549-A8C3-E145DA68E365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286" name="Rounded Rectangle 285">
              <a:extLst>
                <a:ext uri="{FF2B5EF4-FFF2-40B4-BE49-F238E27FC236}">
                  <a16:creationId xmlns:a16="http://schemas.microsoft.com/office/drawing/2014/main" xmlns="" id="{CEF69B95-68DA-FB49-BAF5-ABA43F77C95F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xmlns="" id="{9B5E9AC4-95E3-5B4E-9ED2-68E78AE45AD2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xmlns="" id="{BDBFADFE-9790-0842-8CD3-B6A8F31E67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Rounded Rectangle 291">
                <a:extLst>
                  <a:ext uri="{FF2B5EF4-FFF2-40B4-BE49-F238E27FC236}">
                    <a16:creationId xmlns:a16="http://schemas.microsoft.com/office/drawing/2014/main" xmlns="" id="{BB4EFA70-475B-0848-A4E7-420F12C7B301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xmlns="" id="{7186CF3F-AF09-6946-AF28-4E79AF126E00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289" name="Rounded Rectangle 288">
                <a:extLst>
                  <a:ext uri="{FF2B5EF4-FFF2-40B4-BE49-F238E27FC236}">
                    <a16:creationId xmlns:a16="http://schemas.microsoft.com/office/drawing/2014/main" xmlns="" id="{8D20778F-155B-9547-822C-7AA228BA6B6D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xmlns="" id="{D445542E-6A5C-E249-AD78-D534EF08B2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xmlns="" id="{A64557D2-7428-E34E-BAA5-6E842C0522E6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xmlns="" id="{E9C3403D-E5FF-AA44-8D00-1205DA357430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313" name="Rounded Rectangle 312">
                <a:extLst>
                  <a:ext uri="{FF2B5EF4-FFF2-40B4-BE49-F238E27FC236}">
                    <a16:creationId xmlns:a16="http://schemas.microsoft.com/office/drawing/2014/main" xmlns="" id="{A1A3E8E4-B649-174A-BB4C-CF24543D18E4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314" name="Straight Arrow Connector 313">
                <a:extLst>
                  <a:ext uri="{FF2B5EF4-FFF2-40B4-BE49-F238E27FC236}">
                    <a16:creationId xmlns:a16="http://schemas.microsoft.com/office/drawing/2014/main" xmlns="" id="{B06FF908-EE1E-B246-A174-C4E5B2F9A1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Arrow Connector 314">
                <a:extLst>
                  <a:ext uri="{FF2B5EF4-FFF2-40B4-BE49-F238E27FC236}">
                    <a16:creationId xmlns:a16="http://schemas.microsoft.com/office/drawing/2014/main" xmlns="" id="{22D83BDC-1566-C142-93A0-8439CB4A19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6" name="Rounded Rectangle 315">
                <a:extLst>
                  <a:ext uri="{FF2B5EF4-FFF2-40B4-BE49-F238E27FC236}">
                    <a16:creationId xmlns:a16="http://schemas.microsoft.com/office/drawing/2014/main" xmlns="" id="{2997649D-5262-3349-A3A7-9D754F879C33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317" name="Straight Arrow Connector 316">
                <a:extLst>
                  <a:ext uri="{FF2B5EF4-FFF2-40B4-BE49-F238E27FC236}">
                    <a16:creationId xmlns:a16="http://schemas.microsoft.com/office/drawing/2014/main" xmlns="" id="{291846DF-3232-8644-AC46-88FF6A9D68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8" name="Rounded Rectangle 317">
                <a:extLst>
                  <a:ext uri="{FF2B5EF4-FFF2-40B4-BE49-F238E27FC236}">
                    <a16:creationId xmlns:a16="http://schemas.microsoft.com/office/drawing/2014/main" xmlns="" id="{55ECA1B0-82CA-0F4A-9BB9-BE1E3CFC017E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306" name="Rounded Rectangle 305">
              <a:extLst>
                <a:ext uri="{FF2B5EF4-FFF2-40B4-BE49-F238E27FC236}">
                  <a16:creationId xmlns:a16="http://schemas.microsoft.com/office/drawing/2014/main" xmlns="" id="{653C08D5-97D8-804E-8344-66FE652AC83A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xmlns="" id="{28E1EB8B-E53E-EE46-8AE5-C4634B4697F4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311" name="Straight Arrow Connector 310">
                <a:extLst>
                  <a:ext uri="{FF2B5EF4-FFF2-40B4-BE49-F238E27FC236}">
                    <a16:creationId xmlns:a16="http://schemas.microsoft.com/office/drawing/2014/main" xmlns="" id="{5C35D332-1003-E749-8A32-BF3CFE8F90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Rounded Rectangle 311">
                <a:extLst>
                  <a:ext uri="{FF2B5EF4-FFF2-40B4-BE49-F238E27FC236}">
                    <a16:creationId xmlns:a16="http://schemas.microsoft.com/office/drawing/2014/main" xmlns="" id="{347DE08C-EE2E-F549-A17C-9DFDD70623EF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xmlns="" id="{E589549E-AC73-C245-9741-1FDA02004352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309" name="Rounded Rectangle 308">
                <a:extLst>
                  <a:ext uri="{FF2B5EF4-FFF2-40B4-BE49-F238E27FC236}">
                    <a16:creationId xmlns:a16="http://schemas.microsoft.com/office/drawing/2014/main" xmlns="" id="{9129D0DA-2ABE-6449-B476-01A39AEF383C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310" name="Straight Arrow Connector 309">
                <a:extLst>
                  <a:ext uri="{FF2B5EF4-FFF2-40B4-BE49-F238E27FC236}">
                    <a16:creationId xmlns:a16="http://schemas.microsoft.com/office/drawing/2014/main" xmlns="" id="{4A2B379B-C60B-074E-8EF9-9E2EF6336A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xmlns="" id="{77B3E3C4-F523-F94D-9417-EF012109D7E0}"/>
              </a:ext>
            </a:extLst>
          </p:cNvPr>
          <p:cNvGrpSpPr/>
          <p:nvPr/>
        </p:nvGrpSpPr>
        <p:grpSpPr>
          <a:xfrm>
            <a:off x="3758184" y="3328416"/>
            <a:ext cx="795131" cy="6045769"/>
            <a:chOff x="2093976" y="3307506"/>
            <a:chExt cx="795131" cy="6045769"/>
          </a:xfrm>
        </p:grpSpPr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xmlns="" id="{8266117D-3A5A-D741-97D1-1FE5EB48F0B6}"/>
                </a:ext>
              </a:extLst>
            </p:cNvPr>
            <p:cNvGrpSpPr/>
            <p:nvPr/>
          </p:nvGrpSpPr>
          <p:grpSpPr>
            <a:xfrm>
              <a:off x="2093976" y="4962053"/>
              <a:ext cx="794483" cy="3282696"/>
              <a:chOff x="2093660" y="4958008"/>
              <a:chExt cx="794483" cy="3286210"/>
            </a:xfrm>
          </p:grpSpPr>
          <p:sp>
            <p:nvSpPr>
              <p:cNvPr id="328" name="Rounded Rectangle 327">
                <a:extLst>
                  <a:ext uri="{FF2B5EF4-FFF2-40B4-BE49-F238E27FC236}">
                    <a16:creationId xmlns:a16="http://schemas.microsoft.com/office/drawing/2014/main" xmlns="" id="{9485C115-15F3-FC4A-A98B-573F27478BF3}"/>
                  </a:ext>
                </a:extLst>
              </p:cNvPr>
              <p:cNvSpPr/>
              <p:nvPr/>
            </p:nvSpPr>
            <p:spPr>
              <a:xfrm>
                <a:off x="2097310" y="5498410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329" name="Straight Arrow Connector 328">
                <a:extLst>
                  <a:ext uri="{FF2B5EF4-FFF2-40B4-BE49-F238E27FC236}">
                    <a16:creationId xmlns:a16="http://schemas.microsoft.com/office/drawing/2014/main" xmlns="" id="{6AFCFE78-873D-CB43-AD81-8FC71C6064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64732" y="4958008"/>
                <a:ext cx="9799" cy="54040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Arrow Connector 329">
                <a:extLst>
                  <a:ext uri="{FF2B5EF4-FFF2-40B4-BE49-F238E27FC236}">
                    <a16:creationId xmlns:a16="http://schemas.microsoft.com/office/drawing/2014/main" xmlns="" id="{BD113726-27B5-5B4D-A2A0-136F70BF54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1830" y="6024729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1" name="Rounded Rectangle 330">
                <a:extLst>
                  <a:ext uri="{FF2B5EF4-FFF2-40B4-BE49-F238E27FC236}">
                    <a16:creationId xmlns:a16="http://schemas.microsoft.com/office/drawing/2014/main" xmlns="" id="{ADC32B05-3875-E24B-A972-0838A0E52766}"/>
                  </a:ext>
                </a:extLst>
              </p:cNvPr>
              <p:cNvSpPr/>
              <p:nvPr/>
            </p:nvSpPr>
            <p:spPr>
              <a:xfrm>
                <a:off x="2097310" y="6593494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cxnSp>
            <p:nvCxnSpPr>
              <p:cNvPr id="332" name="Straight Arrow Connector 331">
                <a:extLst>
                  <a:ext uri="{FF2B5EF4-FFF2-40B4-BE49-F238E27FC236}">
                    <a16:creationId xmlns:a16="http://schemas.microsoft.com/office/drawing/2014/main" xmlns="" id="{BC3A9F12-AE99-574C-832C-C54E0787B1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8293" y="7139692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3" name="Rounded Rectangle 332">
                <a:extLst>
                  <a:ext uri="{FF2B5EF4-FFF2-40B4-BE49-F238E27FC236}">
                    <a16:creationId xmlns:a16="http://schemas.microsoft.com/office/drawing/2014/main" xmlns="" id="{3C6367DE-5AFE-D04C-ABBD-4AB0E2362C5F}"/>
                  </a:ext>
                </a:extLst>
              </p:cNvPr>
              <p:cNvSpPr/>
              <p:nvPr/>
            </p:nvSpPr>
            <p:spPr>
              <a:xfrm>
                <a:off x="2093660" y="770381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sp>
          <p:nvSpPr>
            <p:cNvPr id="321" name="Rounded Rectangle 320">
              <a:extLst>
                <a:ext uri="{FF2B5EF4-FFF2-40B4-BE49-F238E27FC236}">
                  <a16:creationId xmlns:a16="http://schemas.microsoft.com/office/drawing/2014/main" xmlns="" id="{AF2D799F-BD3C-8745-9746-8E4CACACCB89}"/>
                </a:ext>
              </a:extLst>
            </p:cNvPr>
            <p:cNvSpPr/>
            <p:nvPr/>
          </p:nvSpPr>
          <p:spPr>
            <a:xfrm>
              <a:off x="2093976" y="3307506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xmlns="" id="{424E2784-B341-074B-BE36-93EDB3EC7E4F}"/>
                </a:ext>
              </a:extLst>
            </p:cNvPr>
            <p:cNvGrpSpPr/>
            <p:nvPr/>
          </p:nvGrpSpPr>
          <p:grpSpPr>
            <a:xfrm>
              <a:off x="2098274" y="8243903"/>
              <a:ext cx="790833" cy="1109372"/>
              <a:chOff x="2258540" y="7286941"/>
              <a:chExt cx="790833" cy="1109372"/>
            </a:xfrm>
          </p:grpSpPr>
          <p:cxnSp>
            <p:nvCxnSpPr>
              <p:cNvPr id="326" name="Straight Arrow Connector 325">
                <a:extLst>
                  <a:ext uri="{FF2B5EF4-FFF2-40B4-BE49-F238E27FC236}">
                    <a16:creationId xmlns:a16="http://schemas.microsoft.com/office/drawing/2014/main" xmlns="" id="{6F9730F1-5C14-0C49-84AA-D249EAAAF8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7425" y="7286941"/>
                <a:ext cx="0" cy="554682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Rounded Rectangle 326">
                <a:extLst>
                  <a:ext uri="{FF2B5EF4-FFF2-40B4-BE49-F238E27FC236}">
                    <a16:creationId xmlns:a16="http://schemas.microsoft.com/office/drawing/2014/main" xmlns="" id="{2987B8C8-768A-1D46-8F42-685038800A7D}"/>
                  </a:ext>
                </a:extLst>
              </p:cNvPr>
              <p:cNvSpPr/>
              <p:nvPr/>
            </p:nvSpPr>
            <p:spPr>
              <a:xfrm>
                <a:off x="2258540" y="7855911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xmlns="" id="{CD11A614-C24D-CC40-B72D-51D406C5C6D9}"/>
                </a:ext>
              </a:extLst>
            </p:cNvPr>
            <p:cNvGrpSpPr/>
            <p:nvPr/>
          </p:nvGrpSpPr>
          <p:grpSpPr>
            <a:xfrm>
              <a:off x="2093976" y="3836456"/>
              <a:ext cx="790833" cy="1124712"/>
              <a:chOff x="2093410" y="3836457"/>
              <a:chExt cx="790833" cy="1121551"/>
            </a:xfrm>
          </p:grpSpPr>
          <p:sp>
            <p:nvSpPr>
              <p:cNvPr id="324" name="Rounded Rectangle 323">
                <a:extLst>
                  <a:ext uri="{FF2B5EF4-FFF2-40B4-BE49-F238E27FC236}">
                    <a16:creationId xmlns:a16="http://schemas.microsoft.com/office/drawing/2014/main" xmlns="" id="{D61CD045-1A38-1B4D-97E1-A9037DD5B1AE}"/>
                  </a:ext>
                </a:extLst>
              </p:cNvPr>
              <p:cNvSpPr/>
              <p:nvPr/>
            </p:nvSpPr>
            <p:spPr>
              <a:xfrm>
                <a:off x="2093410" y="4417606"/>
                <a:ext cx="790833" cy="540402"/>
              </a:xfrm>
              <a:prstGeom prst="roundRect">
                <a:avLst/>
              </a:prstGeom>
              <a:solidFill>
                <a:srgbClr val="E5CAC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/>
              </a:p>
            </p:txBody>
          </p:sp>
          <p:cxnSp>
            <p:nvCxnSpPr>
              <p:cNvPr id="325" name="Straight Arrow Connector 324">
                <a:extLst>
                  <a:ext uri="{FF2B5EF4-FFF2-40B4-BE49-F238E27FC236}">
                    <a16:creationId xmlns:a16="http://schemas.microsoft.com/office/drawing/2014/main" xmlns="" id="{497BDAB5-A02C-1748-9CC5-D5DEC772EC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6165" y="3836457"/>
                <a:ext cx="0" cy="572047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2BBED77-A1B0-484E-9727-4C0ED9A86403}"/>
              </a:ext>
            </a:extLst>
          </p:cNvPr>
          <p:cNvGrpSpPr/>
          <p:nvPr/>
        </p:nvGrpSpPr>
        <p:grpSpPr>
          <a:xfrm>
            <a:off x="802025" y="7717243"/>
            <a:ext cx="790833" cy="539824"/>
            <a:chOff x="814399" y="6603960"/>
            <a:chExt cx="790833" cy="539824"/>
          </a:xfrm>
        </p:grpSpPr>
        <p:sp>
          <p:nvSpPr>
            <p:cNvPr id="133" name="Rounded Rectangle 132">
              <a:extLst>
                <a:ext uri="{FF2B5EF4-FFF2-40B4-BE49-F238E27FC236}">
                  <a16:creationId xmlns:a16="http://schemas.microsoft.com/office/drawing/2014/main" xmlns="" id="{475A874A-C94F-1347-87CD-2BB4318E0B84}"/>
                </a:ext>
              </a:extLst>
            </p:cNvPr>
            <p:cNvSpPr/>
            <p:nvPr/>
          </p:nvSpPr>
          <p:spPr>
            <a:xfrm>
              <a:off x="814399" y="6603960"/>
              <a:ext cx="790833" cy="539824"/>
            </a:xfrm>
            <a:prstGeom prst="roundRect">
              <a:avLst/>
            </a:prstGeom>
            <a:solidFill>
              <a:srgbClr val="E5CAC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xmlns="" id="{17CEAFF9-CBE6-7F4E-B5B2-33E64EBF1C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40476" y="6610686"/>
              <a:ext cx="431836" cy="496712"/>
            </a:xfrm>
            <a:prstGeom prst="rect">
              <a:avLst/>
            </a:prstGeom>
          </p:spPr>
        </p:pic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xmlns="" id="{F8F33C56-CCA4-7540-A39A-9E8F4EF55A3A}"/>
              </a:ext>
            </a:extLst>
          </p:cNvPr>
          <p:cNvGrpSpPr/>
          <p:nvPr/>
        </p:nvGrpSpPr>
        <p:grpSpPr>
          <a:xfrm>
            <a:off x="3909847" y="5598054"/>
            <a:ext cx="8279906" cy="3713842"/>
            <a:chOff x="3896540" y="4397896"/>
            <a:chExt cx="9011642" cy="4253095"/>
          </a:xfrm>
        </p:grpSpPr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xmlns="" id="{C416A17D-7ED8-E84A-9FFC-50B7E95B5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896540" y="4403097"/>
              <a:ext cx="431836" cy="496712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xmlns="" id="{053B831E-8B8D-B54F-842F-3ECA8AE36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35981" y="4397896"/>
              <a:ext cx="431836" cy="496713"/>
            </a:xfrm>
            <a:prstGeom prst="rect">
              <a:avLst/>
            </a:prstGeom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xmlns="" id="{9BC7EE2A-D0D8-F547-AD27-14CE15BDB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50652" y="4399412"/>
              <a:ext cx="431836" cy="496713"/>
            </a:xfrm>
            <a:prstGeom prst="rect">
              <a:avLst/>
            </a:prstGeom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xmlns="" id="{7C630D56-930E-6943-AE7B-6FDD9EBA4A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63674" y="4411883"/>
              <a:ext cx="431836" cy="496713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xmlns="" id="{062C55B3-0501-6E4F-94CC-FBA1AFF490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07985" y="4407741"/>
              <a:ext cx="431836" cy="496713"/>
            </a:xfrm>
            <a:prstGeom prst="rect">
              <a:avLst/>
            </a:prstGeom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xmlns="" id="{3CBDB996-7985-2C4A-8884-82A669BD04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65029" y="4425458"/>
              <a:ext cx="431836" cy="496713"/>
            </a:xfrm>
            <a:prstGeom prst="rect">
              <a:avLst/>
            </a:prstGeom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xmlns="" id="{DD31741B-E10E-054D-892F-A8A011477A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907849" y="5644466"/>
              <a:ext cx="431836" cy="496712"/>
            </a:xfrm>
            <a:prstGeom prst="rect">
              <a:avLst/>
            </a:prstGeom>
          </p:spPr>
        </p:pic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xmlns="" id="{FC9F7D91-B45D-AE43-B2B5-92E2425D60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47291" y="5639265"/>
              <a:ext cx="431836" cy="496713"/>
            </a:xfrm>
            <a:prstGeom prst="rect">
              <a:avLst/>
            </a:prstGeom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xmlns="" id="{4AF74489-23A8-7747-877D-F306D7386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61961" y="5640781"/>
              <a:ext cx="431836" cy="496713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xmlns="" id="{09E89DD0-AE64-FF4F-81D8-4280E517D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74983" y="5653254"/>
              <a:ext cx="431836" cy="496713"/>
            </a:xfrm>
            <a:prstGeom prst="rect">
              <a:avLst/>
            </a:prstGeom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xmlns="" id="{E312BBD1-3A67-2448-8347-8CD6FE5669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19295" y="5649110"/>
              <a:ext cx="431836" cy="496713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xmlns="" id="{762AC407-0C03-1748-B943-40FBA9348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76346" y="5666828"/>
              <a:ext cx="431836" cy="496713"/>
            </a:xfrm>
            <a:prstGeom prst="rect">
              <a:avLst/>
            </a:pr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xmlns="" id="{2880DC1F-B9B4-6241-94F3-8FEA82E77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896540" y="6854385"/>
              <a:ext cx="431836" cy="496712"/>
            </a:xfrm>
            <a:prstGeom prst="rect">
              <a:avLst/>
            </a:prstGeom>
          </p:spPr>
        </p:pic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xmlns="" id="{5E50586C-4857-CD43-B1DE-96C7560324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35981" y="6849184"/>
              <a:ext cx="431836" cy="496713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xmlns="" id="{A419BC0D-2BCE-6745-9386-39A9B8777D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50652" y="6850699"/>
              <a:ext cx="431836" cy="496713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xmlns="" id="{C49BA8E2-7C7C-B94A-A160-070FC53EAB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63674" y="6863172"/>
              <a:ext cx="431836" cy="496713"/>
            </a:xfrm>
            <a:prstGeom prst="rect">
              <a:avLst/>
            </a:prstGeom>
          </p:spPr>
        </p:pic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xmlns="" id="{6623F6AE-5A3D-F044-928B-9FF5D9845A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07985" y="6859028"/>
              <a:ext cx="431836" cy="496713"/>
            </a:xfrm>
            <a:prstGeom prst="rect">
              <a:avLst/>
            </a:prstGeom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xmlns="" id="{2B2EFABE-61D2-6F4F-AD72-7339F37B6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65029" y="6876746"/>
              <a:ext cx="431836" cy="496713"/>
            </a:xfrm>
            <a:prstGeom prst="rect">
              <a:avLst/>
            </a:pr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xmlns="" id="{A8AD58E5-4ADC-3945-A089-240E59D2F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896540" y="8131920"/>
              <a:ext cx="431836" cy="496711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xmlns="" id="{581E4162-7D0E-C549-B1A2-9B7C70C234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35981" y="8126715"/>
              <a:ext cx="431836" cy="496711"/>
            </a:xfrm>
            <a:prstGeom prst="rect">
              <a:avLst/>
            </a:prstGeom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xmlns="" id="{2E560900-73CB-6C43-A340-A3E32FC5E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50652" y="8128229"/>
              <a:ext cx="431836" cy="496711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xmlns="" id="{2F263112-0569-B14F-A50E-8AFA74E7D8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63674" y="8140700"/>
              <a:ext cx="431836" cy="496711"/>
            </a:xfrm>
            <a:prstGeom prst="rect">
              <a:avLst/>
            </a:prstGeom>
          </p:spPr>
        </p:pic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xmlns="" id="{FDD04594-A7DA-8C4C-9BF2-C272D0535B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07985" y="8136558"/>
              <a:ext cx="431836" cy="496711"/>
            </a:xfrm>
            <a:prstGeom prst="rect">
              <a:avLst/>
            </a:prstGeom>
          </p:spPr>
        </p:pic>
        <p:pic>
          <p:nvPicPr>
            <p:cNvPr id="171" name="Picture 170">
              <a:extLst>
                <a:ext uri="{FF2B5EF4-FFF2-40B4-BE49-F238E27FC236}">
                  <a16:creationId xmlns:a16="http://schemas.microsoft.com/office/drawing/2014/main" xmlns="" id="{9554745A-319F-0244-962F-5294FC4D1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65029" y="8154280"/>
              <a:ext cx="431836" cy="496711"/>
            </a:xfrm>
            <a:prstGeom prst="rect">
              <a:avLst/>
            </a:prstGeom>
          </p:spPr>
        </p:pic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xmlns="" id="{85D09A21-D271-AC4D-930E-78577CA7F327}"/>
              </a:ext>
            </a:extLst>
          </p:cNvPr>
          <p:cNvGrpSpPr/>
          <p:nvPr/>
        </p:nvGrpSpPr>
        <p:grpSpPr>
          <a:xfrm>
            <a:off x="3899449" y="3318595"/>
            <a:ext cx="8269508" cy="1573354"/>
            <a:chOff x="3896540" y="6849184"/>
            <a:chExt cx="9000325" cy="1801807"/>
          </a:xfrm>
        </p:grpSpPr>
        <p:pic>
          <p:nvPicPr>
            <p:cNvPr id="220" name="Picture 219">
              <a:extLst>
                <a:ext uri="{FF2B5EF4-FFF2-40B4-BE49-F238E27FC236}">
                  <a16:creationId xmlns:a16="http://schemas.microsoft.com/office/drawing/2014/main" xmlns="" id="{F44AFD04-8CAF-9546-98A7-1FA1097C6B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896540" y="6854385"/>
              <a:ext cx="431836" cy="496712"/>
            </a:xfrm>
            <a:prstGeom prst="rect">
              <a:avLst/>
            </a:prstGeom>
          </p:spPr>
        </p:pic>
        <p:pic>
          <p:nvPicPr>
            <p:cNvPr id="221" name="Picture 220">
              <a:extLst>
                <a:ext uri="{FF2B5EF4-FFF2-40B4-BE49-F238E27FC236}">
                  <a16:creationId xmlns:a16="http://schemas.microsoft.com/office/drawing/2014/main" xmlns="" id="{7D8A2D14-2181-E744-A4FD-498A78757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35981" y="6849184"/>
              <a:ext cx="431836" cy="496713"/>
            </a:xfrm>
            <a:prstGeom prst="rect">
              <a:avLst/>
            </a:prstGeom>
          </p:spPr>
        </p:pic>
        <p:pic>
          <p:nvPicPr>
            <p:cNvPr id="223" name="Picture 222">
              <a:extLst>
                <a:ext uri="{FF2B5EF4-FFF2-40B4-BE49-F238E27FC236}">
                  <a16:creationId xmlns:a16="http://schemas.microsoft.com/office/drawing/2014/main" xmlns="" id="{42D64E23-F27F-274D-ABC4-F38BEFB194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50652" y="6850699"/>
              <a:ext cx="431836" cy="496713"/>
            </a:xfrm>
            <a:prstGeom prst="rect">
              <a:avLst/>
            </a:prstGeom>
          </p:spPr>
        </p:pic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xmlns="" id="{0F7487F3-644E-8E42-A0A5-E5AC9624E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63674" y="6863172"/>
              <a:ext cx="431836" cy="496713"/>
            </a:xfrm>
            <a:prstGeom prst="rect">
              <a:avLst/>
            </a:prstGeom>
          </p:spPr>
        </p:pic>
        <p:pic>
          <p:nvPicPr>
            <p:cNvPr id="230" name="Picture 229">
              <a:extLst>
                <a:ext uri="{FF2B5EF4-FFF2-40B4-BE49-F238E27FC236}">
                  <a16:creationId xmlns:a16="http://schemas.microsoft.com/office/drawing/2014/main" xmlns="" id="{19363D5E-7DE9-A646-B3F5-FEBEBFCBCF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07985" y="6859028"/>
              <a:ext cx="431836" cy="496713"/>
            </a:xfrm>
            <a:prstGeom prst="rect">
              <a:avLst/>
            </a:prstGeom>
          </p:spPr>
        </p:pic>
        <p:pic>
          <p:nvPicPr>
            <p:cNvPr id="231" name="Picture 230">
              <a:extLst>
                <a:ext uri="{FF2B5EF4-FFF2-40B4-BE49-F238E27FC236}">
                  <a16:creationId xmlns:a16="http://schemas.microsoft.com/office/drawing/2014/main" xmlns="" id="{91FF20D3-BE0B-CA44-932D-2DBA44BED3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65029" y="6876746"/>
              <a:ext cx="431836" cy="496713"/>
            </a:xfrm>
            <a:prstGeom prst="rect">
              <a:avLst/>
            </a:prstGeom>
          </p:spPr>
        </p:pic>
        <p:pic>
          <p:nvPicPr>
            <p:cNvPr id="232" name="Picture 231">
              <a:extLst>
                <a:ext uri="{FF2B5EF4-FFF2-40B4-BE49-F238E27FC236}">
                  <a16:creationId xmlns:a16="http://schemas.microsoft.com/office/drawing/2014/main" xmlns="" id="{AA4B3B17-A875-8347-8A16-E401DAFAC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3896540" y="8131920"/>
              <a:ext cx="431836" cy="496711"/>
            </a:xfrm>
            <a:prstGeom prst="rect">
              <a:avLst/>
            </a:prstGeom>
          </p:spPr>
        </p:pic>
        <p:pic>
          <p:nvPicPr>
            <p:cNvPr id="233" name="Picture 232">
              <a:extLst>
                <a:ext uri="{FF2B5EF4-FFF2-40B4-BE49-F238E27FC236}">
                  <a16:creationId xmlns:a16="http://schemas.microsoft.com/office/drawing/2014/main" xmlns="" id="{98C76E9B-EBBD-434B-9EC9-FA9EC06ED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5235981" y="8126715"/>
              <a:ext cx="431836" cy="496711"/>
            </a:xfrm>
            <a:prstGeom prst="rect">
              <a:avLst/>
            </a:prstGeom>
          </p:spPr>
        </p:pic>
        <p:pic>
          <p:nvPicPr>
            <p:cNvPr id="234" name="Picture 233">
              <a:extLst>
                <a:ext uri="{FF2B5EF4-FFF2-40B4-BE49-F238E27FC236}">
                  <a16:creationId xmlns:a16="http://schemas.microsoft.com/office/drawing/2014/main" xmlns="" id="{C98F2A6E-E216-E944-8B12-3DCB78EAC5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6550652" y="8128229"/>
              <a:ext cx="431836" cy="496711"/>
            </a:xfrm>
            <a:prstGeom prst="rect">
              <a:avLst/>
            </a:prstGeom>
          </p:spPr>
        </p:pic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xmlns="" id="{090DD11F-D2E7-AE45-A25A-B5D2ABEDE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7863674" y="8140700"/>
              <a:ext cx="431836" cy="496711"/>
            </a:xfrm>
            <a:prstGeom prst="rect">
              <a:avLst/>
            </a:prstGeom>
          </p:spPr>
        </p:pic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xmlns="" id="{29988DA8-67A3-D246-A904-7FA54ED013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9207985" y="8136558"/>
              <a:ext cx="431836" cy="496711"/>
            </a:xfrm>
            <a:prstGeom prst="rect">
              <a:avLst/>
            </a:prstGeom>
          </p:spPr>
        </p:pic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xmlns="" id="{5E918394-C477-B641-BE62-1E7D071AA8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1000"/>
            </a:blip>
            <a:srcRect l="19198" t="15496" r="26888" b="22490"/>
            <a:stretch/>
          </p:blipFill>
          <p:spPr>
            <a:xfrm>
              <a:off x="12465029" y="8154280"/>
              <a:ext cx="431836" cy="496711"/>
            </a:xfrm>
            <a:prstGeom prst="rect">
              <a:avLst/>
            </a:prstGeom>
          </p:spPr>
        </p:pic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xmlns="" id="{686AA022-C026-654E-8AAC-FE8EC6AC0D9A}"/>
              </a:ext>
            </a:extLst>
          </p:cNvPr>
          <p:cNvSpPr txBox="1"/>
          <p:nvPr/>
        </p:nvSpPr>
        <p:spPr>
          <a:xfrm>
            <a:off x="1761045" y="6586921"/>
            <a:ext cx="1939634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o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ptimal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t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hroughput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xmlns="" id="{25C0CAA0-7149-BF4A-883E-EF0503E9E835}"/>
              </a:ext>
            </a:extLst>
          </p:cNvPr>
          <p:cNvSpPr txBox="1"/>
          <p:nvPr/>
        </p:nvSpPr>
        <p:spPr>
          <a:xfrm>
            <a:off x="1615814" y="4402592"/>
            <a:ext cx="2152833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f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ast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confirmation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73" name="Title 1">
            <a:extLst>
              <a:ext uri="{FF2B5EF4-FFF2-40B4-BE49-F238E27FC236}">
                <a16:creationId xmlns:a16="http://schemas.microsoft.com/office/drawing/2014/main" xmlns="" id="{8DF5C571-232B-6A4F-9145-AC0B0A7473FF}"/>
              </a:ext>
            </a:extLst>
          </p:cNvPr>
          <p:cNvSpPr txBox="1">
            <a:spLocks/>
          </p:cNvSpPr>
          <p:nvPr/>
        </p:nvSpPr>
        <p:spPr>
          <a:xfrm>
            <a:off x="812800" y="11049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hangingPunct="1"/>
            <a:r>
              <a:rPr lang="en-US" dirty="0"/>
              <a:t>Scaling Throughput</a:t>
            </a:r>
          </a:p>
        </p:txBody>
      </p:sp>
      <p:sp>
        <p:nvSpPr>
          <p:cNvPr id="174" name="Title 1"/>
          <p:cNvSpPr txBox="1">
            <a:spLocks/>
          </p:cNvSpPr>
          <p:nvPr/>
        </p:nvSpPr>
        <p:spPr>
          <a:xfrm>
            <a:off x="660400" y="9525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hangingPunct="1"/>
            <a:r>
              <a:rPr lang="en-US"/>
              <a:t>Law of large numbers again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23475" y="7822266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xmlns="" id="{4D661579-E739-934E-95F3-A2D5923BAA6A}"/>
              </a:ext>
            </a:extLst>
          </p:cNvPr>
          <p:cNvGrpSpPr/>
          <p:nvPr/>
        </p:nvGrpSpPr>
        <p:grpSpPr>
          <a:xfrm>
            <a:off x="1198743" y="6623049"/>
            <a:ext cx="10839168" cy="1097265"/>
            <a:chOff x="1241384" y="4408284"/>
            <a:chExt cx="10839168" cy="1097265"/>
          </a:xfrm>
        </p:grpSpPr>
        <p:cxnSp>
          <p:nvCxnSpPr>
            <p:cNvPr id="176" name="Curved Connector 175">
              <a:extLst>
                <a:ext uri="{FF2B5EF4-FFF2-40B4-BE49-F238E27FC236}">
                  <a16:creationId xmlns:a16="http://schemas.microsoft.com/office/drawing/2014/main" xmlns="" id="{B633D11D-FACC-7149-98AE-4C3D0222223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149360" y="3506031"/>
              <a:ext cx="1091543" cy="2907492"/>
            </a:xfrm>
            <a:prstGeom prst="curvedConnector3">
              <a:avLst>
                <a:gd name="adj1" fmla="val 109584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7" name="Curved Connector 176">
              <a:extLst>
                <a:ext uri="{FF2B5EF4-FFF2-40B4-BE49-F238E27FC236}">
                  <a16:creationId xmlns:a16="http://schemas.microsoft.com/office/drawing/2014/main" xmlns="" id="{0962B5DA-794B-4444-99CE-35849EA6EFFC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765737" y="2883932"/>
              <a:ext cx="1097264" cy="4145969"/>
            </a:xfrm>
            <a:prstGeom prst="curvedConnector3">
              <a:avLst>
                <a:gd name="adj1" fmla="val 127896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8" name="Curved Connector 177">
              <a:extLst>
                <a:ext uri="{FF2B5EF4-FFF2-40B4-BE49-F238E27FC236}">
                  <a16:creationId xmlns:a16="http://schemas.microsoft.com/office/drawing/2014/main" xmlns="" id="{1F741B02-F360-1445-9DF2-7C9DBB609BC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381190" y="2268479"/>
              <a:ext cx="1097264" cy="5376874"/>
            </a:xfrm>
            <a:prstGeom prst="curvedConnector3">
              <a:avLst>
                <a:gd name="adj1" fmla="val 147671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9" name="Curved Connector 178">
              <a:extLst>
                <a:ext uri="{FF2B5EF4-FFF2-40B4-BE49-F238E27FC236}">
                  <a16:creationId xmlns:a16="http://schemas.microsoft.com/office/drawing/2014/main" xmlns="" id="{8C5BAEB3-68D3-5E4C-9A8C-B237794ACF8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987830" y="1661839"/>
              <a:ext cx="1097264" cy="6590154"/>
            </a:xfrm>
            <a:prstGeom prst="curvedConnector3">
              <a:avLst>
                <a:gd name="adj1" fmla="val 170270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0" name="Curved Connector 179">
              <a:extLst>
                <a:ext uri="{FF2B5EF4-FFF2-40B4-BE49-F238E27FC236}">
                  <a16:creationId xmlns:a16="http://schemas.microsoft.com/office/drawing/2014/main" xmlns="" id="{2EC40FAD-F376-614D-B685-0EA0F420991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613509" y="1038068"/>
              <a:ext cx="1095357" cy="7839605"/>
            </a:xfrm>
            <a:prstGeom prst="curvedConnector3">
              <a:avLst>
                <a:gd name="adj1" fmla="val 194445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1" name="Curved Connector 180">
              <a:extLst>
                <a:ext uri="{FF2B5EF4-FFF2-40B4-BE49-F238E27FC236}">
                  <a16:creationId xmlns:a16="http://schemas.microsoft.com/office/drawing/2014/main" xmlns="" id="{585E5EC1-82D9-6244-ADC9-C25891D10B7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113290" y="-461713"/>
              <a:ext cx="1095357" cy="10839166"/>
            </a:xfrm>
            <a:prstGeom prst="curvedConnector3">
              <a:avLst>
                <a:gd name="adj1" fmla="val 232648"/>
              </a:avLst>
            </a:prstGeom>
            <a:noFill/>
            <a:ln w="25400" cap="flat">
              <a:solidFill>
                <a:srgbClr val="414141"/>
              </a:solidFill>
              <a:prstDash val="sysDash"/>
              <a:miter lim="400000"/>
              <a:tailEnd type="triangle" w="lg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10263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219E-6 -4.42708E-6 L 0.09448 -4.4270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219E-6 -4.42708E-6 L 0.18908 -4.4270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219E-6 -4.42708E-6 L 0.27917 -4.42708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219E-6 -4.42708E-6 L 0.37781 -4.42708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9219E-6 -4.42708E-6 L 0.61181 0.001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91" y="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2" grpId="0"/>
      <p:bldP spid="273" grpId="0"/>
      <p:bldP spid="274" grpId="0"/>
      <p:bldP spid="275" grpId="0"/>
      <p:bldP spid="276" grpId="0"/>
      <p:bldP spid="240" grpId="0"/>
      <p:bldP spid="241" grpId="0"/>
      <p:bldP spid="173" grpId="0" animBg="1"/>
      <p:bldP spid="173" grpId="1" animBg="1"/>
      <p:bldP spid="17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Prism: latency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7ED0E9E-3754-4843-8BF3-9CBAA4BC16F3}"/>
              </a:ext>
            </a:extLst>
          </p:cNvPr>
          <p:cNvGrpSpPr/>
          <p:nvPr/>
        </p:nvGrpSpPr>
        <p:grpSpPr>
          <a:xfrm>
            <a:off x="8168446" y="4653055"/>
            <a:ext cx="1818760" cy="533479"/>
            <a:chOff x="8202706" y="3943248"/>
            <a:chExt cx="1818760" cy="53347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5246E77A-08FD-EB42-AF55-6AAD53CB85E9}"/>
                </a:ext>
              </a:extLst>
            </p:cNvPr>
            <p:cNvCxnSpPr>
              <a:cxnSpLocks/>
            </p:cNvCxnSpPr>
            <p:nvPr/>
          </p:nvCxnSpPr>
          <p:spPr>
            <a:xfrm>
              <a:off x="8202706" y="4189555"/>
              <a:ext cx="497542" cy="0"/>
            </a:xfrm>
            <a:prstGeom prst="line">
              <a:avLst/>
            </a:prstGeom>
            <a:noFill/>
            <a:ln w="25400" cap="flat">
              <a:solidFill>
                <a:srgbClr val="FC4A3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FB24A1C-91FB-2B4A-B8D6-1C5878BCF002}"/>
                </a:ext>
              </a:extLst>
            </p:cNvPr>
            <p:cNvSpPr txBox="1"/>
            <p:nvPr/>
          </p:nvSpPr>
          <p:spPr>
            <a:xfrm>
              <a:off x="8832038" y="3943248"/>
              <a:ext cx="1189428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bitcoin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2D3C3AC-4C42-2A45-954E-79A382590BE5}"/>
              </a:ext>
            </a:extLst>
          </p:cNvPr>
          <p:cNvGrpSpPr/>
          <p:nvPr/>
        </p:nvGrpSpPr>
        <p:grpSpPr>
          <a:xfrm>
            <a:off x="8161772" y="4071991"/>
            <a:ext cx="1663269" cy="533479"/>
            <a:chOff x="8202706" y="3943248"/>
            <a:chExt cx="1663269" cy="53347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794DB73D-8216-874A-9DD6-0ADB8E981A88}"/>
                </a:ext>
              </a:extLst>
            </p:cNvPr>
            <p:cNvCxnSpPr>
              <a:cxnSpLocks/>
            </p:cNvCxnSpPr>
            <p:nvPr/>
          </p:nvCxnSpPr>
          <p:spPr>
            <a:xfrm>
              <a:off x="8202706" y="4189555"/>
              <a:ext cx="497542" cy="0"/>
            </a:xfrm>
            <a:prstGeom prst="line">
              <a:avLst/>
            </a:prstGeom>
            <a:noFill/>
            <a:ln w="25400" cap="flat">
              <a:solidFill>
                <a:srgbClr val="7030A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3078B6C-8C15-844D-8A9F-36654CAB3637}"/>
                </a:ext>
              </a:extLst>
            </p:cNvPr>
            <p:cNvSpPr txBox="1"/>
            <p:nvPr/>
          </p:nvSpPr>
          <p:spPr>
            <a:xfrm>
              <a:off x="8832038" y="3943248"/>
              <a:ext cx="1033937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prism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24DEA19-BC59-3540-8D7C-62A0B6595095}"/>
              </a:ext>
            </a:extLst>
          </p:cNvPr>
          <p:cNvGrpSpPr/>
          <p:nvPr/>
        </p:nvGrpSpPr>
        <p:grpSpPr>
          <a:xfrm>
            <a:off x="2337382" y="3273862"/>
            <a:ext cx="9708414" cy="4628557"/>
            <a:chOff x="6299723" y="4866821"/>
            <a:chExt cx="9059571" cy="486922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27BC51FC-618E-7E4F-8A39-BB3BC92DA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1540" b="13908"/>
            <a:stretch/>
          </p:blipFill>
          <p:spPr>
            <a:xfrm>
              <a:off x="7211081" y="5632087"/>
              <a:ext cx="502843" cy="334571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0328A72E-ACF0-E54B-A13F-86072307DA97}"/>
                </a:ext>
              </a:extLst>
            </p:cNvPr>
            <p:cNvGrpSpPr/>
            <p:nvPr/>
          </p:nvGrpSpPr>
          <p:grpSpPr>
            <a:xfrm>
              <a:off x="6299723" y="4866821"/>
              <a:ext cx="9059571" cy="4869229"/>
              <a:chOff x="6299723" y="4866821"/>
              <a:chExt cx="9059571" cy="4869229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xmlns="" id="{690F428B-C328-F14B-AF23-DE819D1B50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4510" y="5844361"/>
                <a:ext cx="0" cy="351565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xmlns="" id="{CAC9056E-A7ED-8647-947B-B8D433F9B38F}"/>
                      </a:ext>
                    </a:extLst>
                  </p:cNvPr>
                  <p:cNvSpPr txBox="1"/>
                  <p:nvPr/>
                </p:nvSpPr>
                <p:spPr>
                  <a:xfrm>
                    <a:off x="6299723" y="4866821"/>
                    <a:ext cx="4364837" cy="49646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5842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400" b="0" u="none" strike="noStrike" cap="none" spc="0" normalizeH="0" baseline="0" dirty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sym typeface="Palatino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𝜀</m:t>
                        </m:r>
                        <m:r>
                          <a:rPr kumimoji="0" lang="en-US" sz="24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41414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Palatino"/>
                          </a:rPr>
                          <m:t> </m:t>
                        </m:r>
                      </m:oMath>
                    </a14:m>
                    <a:r>
                      <a:rPr kumimoji="0" lang="en-US" sz="24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sym typeface="Palatino"/>
                      </a:rPr>
                      <a:t> (reliability)</a:t>
                    </a: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CAC9056E-A7ED-8647-947B-B8D433F9B3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99723" y="4866821"/>
                    <a:ext cx="4364837" cy="496463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t="-101299" b="-127273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394F80A-ADE6-AA4E-94DC-D563CEF7C9EF}"/>
                  </a:ext>
                </a:extLst>
              </p:cNvPr>
              <p:cNvSpPr txBox="1"/>
              <p:nvPr/>
            </p:nvSpPr>
            <p:spPr>
              <a:xfrm>
                <a:off x="13079590" y="9239587"/>
                <a:ext cx="2279704" cy="4964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400"/>
                  <a:t>latency</a:t>
                </a:r>
                <a:r>
                  <a:rPr kumimoji="0" lang="en-US" sz="2400" b="0" i="0" u="none" strike="noStrike" cap="none" spc="0" normalizeH="0" baseline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rPr>
                  <a:t> </a:t>
                </a: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sym typeface="Palatino"/>
                  </a:rPr>
                  <a:t>(seconds)</a:t>
                </a: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xmlns="" id="{E655DC63-6E40-C34B-871D-650B5877A6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92667" r="2187"/>
              <a:stretch/>
            </p:blipFill>
            <p:spPr>
              <a:xfrm>
                <a:off x="7291582" y="9245904"/>
                <a:ext cx="5219323" cy="268091"/>
              </a:xfrm>
              <a:prstGeom prst="rect">
                <a:avLst/>
              </a:prstGeom>
            </p:spPr>
          </p:pic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xmlns="" id="{419A9893-C101-A54E-AAE8-1A4EE27FCE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7563" y="9245904"/>
                <a:ext cx="5347869" cy="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EF147AA5-B2DD-4F43-AB07-84DF536F1871}"/>
              </a:ext>
            </a:extLst>
          </p:cNvPr>
          <p:cNvCxnSpPr>
            <a:cxnSpLocks/>
          </p:cNvCxnSpPr>
          <p:nvPr/>
        </p:nvCxnSpPr>
        <p:spPr>
          <a:xfrm flipV="1">
            <a:off x="3909259" y="6002001"/>
            <a:ext cx="4632575" cy="1419528"/>
          </a:xfrm>
          <a:prstGeom prst="line">
            <a:avLst/>
          </a:prstGeom>
          <a:noFill/>
          <a:ln w="38100" cap="flat">
            <a:solidFill>
              <a:srgbClr val="FC4A3F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808CA4F-58BF-6245-8D54-315A679AF22E}"/>
              </a:ext>
            </a:extLst>
          </p:cNvPr>
          <p:cNvCxnSpPr>
            <a:cxnSpLocks/>
          </p:cNvCxnSpPr>
          <p:nvPr/>
        </p:nvCxnSpPr>
        <p:spPr>
          <a:xfrm flipV="1">
            <a:off x="3909259" y="4203084"/>
            <a:ext cx="403249" cy="3227411"/>
          </a:xfrm>
          <a:prstGeom prst="line">
            <a:avLst/>
          </a:prstGeom>
          <a:noFill/>
          <a:ln w="38100" cap="flat">
            <a:solidFill>
              <a:srgbClr val="7030A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01699F0A-D7C4-334C-880A-62E94FF75FC1}"/>
                  </a:ext>
                </a:extLst>
              </p:cNvPr>
              <p:cNvSpPr txBox="1"/>
              <p:nvPr/>
            </p:nvSpPr>
            <p:spPr>
              <a:xfrm>
                <a:off x="5968768" y="5976245"/>
                <a:ext cx="1682640" cy="471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Slope=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(1)</m:t>
                    </m:r>
                  </m:oMath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1699F0A-D7C4-334C-880A-62E94FF75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768" y="5976245"/>
                <a:ext cx="1682640" cy="471924"/>
              </a:xfrm>
              <a:prstGeom prst="rect">
                <a:avLst/>
              </a:prstGeom>
              <a:blipFill rotWithShape="0">
                <a:blip r:embed="rId6"/>
                <a:stretch>
                  <a:fillRect l="-7971" t="-6410" r="-4710" b="-2948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28BB9069-855B-A34F-84C9-61FBA6823D8E}"/>
                  </a:ext>
                </a:extLst>
              </p:cNvPr>
              <p:cNvSpPr txBox="1"/>
              <p:nvPr/>
            </p:nvSpPr>
            <p:spPr>
              <a:xfrm>
                <a:off x="4300720" y="4511107"/>
                <a:ext cx="1710596" cy="471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Slope=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𝐶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)</m:t>
                    </m:r>
                  </m:oMath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8BB9069-855B-A34F-84C9-61FBA6823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720" y="4511107"/>
                <a:ext cx="1710596" cy="471924"/>
              </a:xfrm>
              <a:prstGeom prst="rect">
                <a:avLst/>
              </a:prstGeom>
              <a:blipFill rotWithShape="0">
                <a:blip r:embed="rId7"/>
                <a:stretch>
                  <a:fillRect l="-7829" t="-7792" r="-4270" b="-2987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2AD4EFE6-C27D-1048-B7D8-7273C7C158D3}"/>
              </a:ext>
            </a:extLst>
          </p:cNvPr>
          <p:cNvGrpSpPr/>
          <p:nvPr/>
        </p:nvGrpSpPr>
        <p:grpSpPr>
          <a:xfrm>
            <a:off x="4190769" y="5186533"/>
            <a:ext cx="24714" cy="2258928"/>
            <a:chOff x="4876801" y="5671948"/>
            <a:chExt cx="24714" cy="176865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98A8015C-B049-DA45-90B8-3654CBE4E168}"/>
                </a:ext>
              </a:extLst>
            </p:cNvPr>
            <p:cNvCxnSpPr>
              <a:cxnSpLocks/>
            </p:cNvCxnSpPr>
            <p:nvPr/>
          </p:nvCxnSpPr>
          <p:spPr>
            <a:xfrm>
              <a:off x="4901515" y="5671948"/>
              <a:ext cx="0" cy="1679112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82ADE77C-F0A0-3F4D-9632-CD4E69BB418B}"/>
                </a:ext>
              </a:extLst>
            </p:cNvPr>
            <p:cNvCxnSpPr>
              <a:cxnSpLocks/>
            </p:cNvCxnSpPr>
            <p:nvPr/>
          </p:nvCxnSpPr>
          <p:spPr>
            <a:xfrm>
              <a:off x="4876801" y="7351059"/>
              <a:ext cx="0" cy="89541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80D79F8-850A-FC4E-9AE2-02B21D220BBF}"/>
              </a:ext>
            </a:extLst>
          </p:cNvPr>
          <p:cNvSpPr txBox="1"/>
          <p:nvPr/>
        </p:nvSpPr>
        <p:spPr>
          <a:xfrm>
            <a:off x="1517184" y="7635710"/>
            <a:ext cx="292387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Propagation delay D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6D0ECB08-CBA2-644F-943C-7FDE39C7CD17}"/>
              </a:ext>
            </a:extLst>
          </p:cNvPr>
          <p:cNvSpPr>
            <a:spLocks noChangeAspect="1"/>
          </p:cNvSpPr>
          <p:nvPr/>
        </p:nvSpPr>
        <p:spPr>
          <a:xfrm>
            <a:off x="4117840" y="5144026"/>
            <a:ext cx="182880" cy="182880"/>
          </a:xfrm>
          <a:prstGeom prst="ellipse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 w="158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108" y="8256912"/>
            <a:ext cx="2478730" cy="8776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99755" y="8456089"/>
            <a:ext cx="420788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b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andwidth-delay product</a:t>
            </a:r>
          </a:p>
        </p:txBody>
      </p:sp>
    </p:spTree>
    <p:extLst>
      <p:ext uri="{BB962C8B-B14F-4D97-AF65-F5344CB8AC3E}">
        <p14:creationId xmlns:p14="http://schemas.microsoft.com/office/powerpoint/2010/main" val="165794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3" grpId="0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Prism: formal guarantees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5172" y="2550093"/>
            <a:ext cx="11780469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Theorem:</a:t>
            </a:r>
            <a:r>
              <a:rPr lang="en-US" sz="2800" dirty="0">
                <a:solidFill>
                  <a:srgbClr val="FF0000"/>
                </a:solidFill>
              </a:rPr>
              <a:t> 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/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As long as the adversarial power      is less than 50%, Prism is guaranteed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to :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/>
          </a:p>
          <a:p>
            <a:pPr marL="514350" indent="-514350">
              <a:buAutoNum type="arabicParenR"/>
            </a:pPr>
            <a:r>
              <a:rPr lang="en-US" sz="2800" dirty="0"/>
              <a:t>achieves arbitrarily close to optimal throughput of </a:t>
            </a:r>
          </a:p>
          <a:p>
            <a:pPr marL="514350" indent="-514350">
              <a:buAutoNum type="arabicParenR"/>
            </a:pPr>
            <a:endParaRPr lang="en-US" sz="2800" dirty="0"/>
          </a:p>
          <a:p>
            <a:pPr marL="514350" indent="-514350">
              <a:buAutoNum type="arabicParenR"/>
            </a:pPr>
            <a:r>
              <a:rPr lang="en-US" sz="2800" dirty="0"/>
              <a:t>confirm </a:t>
            </a:r>
            <a:r>
              <a:rPr lang="en-US" sz="2800" dirty="0">
                <a:solidFill>
                  <a:srgbClr val="FF0000"/>
                </a:solidFill>
              </a:rPr>
              <a:t>honest</a:t>
            </a:r>
            <a:r>
              <a:rPr lang="en-US" sz="2800" dirty="0"/>
              <a:t> transactions with delay proportional to D and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r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eliability exponentially small in the bandwidth-delay product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CD.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5172" y="6947835"/>
            <a:ext cx="10935686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3) create a totally ordered ledger of </a:t>
            </a:r>
            <a:r>
              <a:rPr lang="en-US" sz="2800" dirty="0">
                <a:solidFill>
                  <a:srgbClr val="FF0000"/>
                </a:solidFill>
              </a:rPr>
              <a:t>all</a:t>
            </a:r>
            <a:r>
              <a:rPr lang="en-US" sz="2800" dirty="0"/>
              <a:t> transactions with persistency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and  liveness properties.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066" y="4737896"/>
            <a:ext cx="1331626" cy="362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069" y="3440010"/>
            <a:ext cx="266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8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double-spends</a:t>
            </a:r>
          </a:p>
        </p:txBody>
      </p:sp>
      <p:cxnSp>
        <p:nvCxnSpPr>
          <p:cNvPr id="4" name="Curved Connector 3">
            <a:extLst>
              <a:ext uri="{FF2B5EF4-FFF2-40B4-BE49-F238E27FC236}">
                <a16:creationId xmlns:a16="http://schemas.microsoft.com/office/drawing/2014/main" xmlns="" id="{4193A5A7-0708-B543-9288-97EA91FA8B0E}"/>
              </a:ext>
            </a:extLst>
          </p:cNvPr>
          <p:cNvCxnSpPr>
            <a:cxnSpLocks/>
            <a:stCxn id="15" idx="0"/>
            <a:endCxn id="59" idx="0"/>
          </p:cNvCxnSpPr>
          <p:nvPr/>
        </p:nvCxnSpPr>
        <p:spPr>
          <a:xfrm rot="16200000" flipH="1" flipV="1">
            <a:off x="3833836" y="2867148"/>
            <a:ext cx="12382" cy="3094654"/>
          </a:xfrm>
          <a:prstGeom prst="curvedConnector3">
            <a:avLst>
              <a:gd name="adj1" fmla="val -1342707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xmlns="" id="{3669FB9D-D5C6-E44E-BBFA-3984D1E32C8F}"/>
              </a:ext>
            </a:extLst>
          </p:cNvPr>
          <p:cNvCxnSpPr>
            <a:cxnSpLocks/>
            <a:stCxn id="18" idx="0"/>
            <a:endCxn id="59" idx="0"/>
          </p:cNvCxnSpPr>
          <p:nvPr/>
        </p:nvCxnSpPr>
        <p:spPr>
          <a:xfrm rot="16200000" flipH="1" flipV="1">
            <a:off x="4449289" y="2251695"/>
            <a:ext cx="12382" cy="4325559"/>
          </a:xfrm>
          <a:prstGeom prst="curvedConnector3">
            <a:avLst>
              <a:gd name="adj1" fmla="val -2014061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xmlns="" id="{4F07EF2A-65CE-FD48-A2AE-0C803DA7070E}"/>
              </a:ext>
            </a:extLst>
          </p:cNvPr>
          <p:cNvCxnSpPr>
            <a:cxnSpLocks/>
          </p:cNvCxnSpPr>
          <p:nvPr/>
        </p:nvCxnSpPr>
        <p:spPr>
          <a:xfrm rot="16200000" flipV="1">
            <a:off x="4461304" y="1114640"/>
            <a:ext cx="24287" cy="6623017"/>
          </a:xfrm>
          <a:prstGeom prst="curvedConnector3">
            <a:avLst>
              <a:gd name="adj1" fmla="val 2638506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xmlns="" id="{417606A7-6F6C-1545-8BB4-4A0F09B17C3E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01954" y="473989"/>
            <a:ext cx="31430" cy="7911462"/>
          </a:xfrm>
          <a:prstGeom prst="curvedConnector3">
            <a:avLst>
              <a:gd name="adj1" fmla="val 2447296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xmlns="" id="{CCA49B2A-FB64-434A-A6D9-67B8AE1CE19C}"/>
              </a:ext>
            </a:extLst>
          </p:cNvPr>
          <p:cNvCxnSpPr>
            <a:cxnSpLocks/>
          </p:cNvCxnSpPr>
          <p:nvPr/>
        </p:nvCxnSpPr>
        <p:spPr>
          <a:xfrm rot="16200000" flipV="1">
            <a:off x="6613254" y="-1037311"/>
            <a:ext cx="13324" cy="10915955"/>
          </a:xfrm>
          <a:prstGeom prst="curvedConnector3">
            <a:avLst>
              <a:gd name="adj1" fmla="val 6650818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F9E5F388-3507-7740-9CDD-0E0ADA306020}"/>
              </a:ext>
            </a:extLst>
          </p:cNvPr>
          <p:cNvSpPr/>
          <p:nvPr/>
        </p:nvSpPr>
        <p:spPr>
          <a:xfrm>
            <a:off x="3753939" y="4407654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CED20B88-62E8-C84C-A080-2C7EDF910CBF}"/>
              </a:ext>
            </a:extLst>
          </p:cNvPr>
          <p:cNvCxnSpPr>
            <a:cxnSpLocks/>
            <a:stCxn id="12" idx="0"/>
            <a:endCxn id="14" idx="2"/>
          </p:cNvCxnSpPr>
          <p:nvPr/>
        </p:nvCxnSpPr>
        <p:spPr>
          <a:xfrm flipH="1" flipV="1">
            <a:off x="4144977" y="3489136"/>
            <a:ext cx="4379" cy="918518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xmlns="" id="{B113752F-080A-4F4D-861A-F6B0BBC5C873}"/>
              </a:ext>
            </a:extLst>
          </p:cNvPr>
          <p:cNvSpPr/>
          <p:nvPr/>
        </p:nvSpPr>
        <p:spPr>
          <a:xfrm>
            <a:off x="3749560" y="2948734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A2C6356A-6983-A944-A31B-D05E2898D011}"/>
              </a:ext>
            </a:extLst>
          </p:cNvPr>
          <p:cNvSpPr/>
          <p:nvPr/>
        </p:nvSpPr>
        <p:spPr>
          <a:xfrm>
            <a:off x="4991937" y="4408284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2E4AC945-2774-BE40-811A-0715E0E26311}"/>
              </a:ext>
            </a:extLst>
          </p:cNvPr>
          <p:cNvCxnSpPr>
            <a:cxnSpLocks/>
            <a:stCxn id="15" idx="0"/>
            <a:endCxn id="17" idx="2"/>
          </p:cNvCxnSpPr>
          <p:nvPr/>
        </p:nvCxnSpPr>
        <p:spPr>
          <a:xfrm flipH="1" flipV="1">
            <a:off x="5383454" y="3483415"/>
            <a:ext cx="3900" cy="924869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7C91BBAD-BAE0-B749-98D5-EDB69B099513}"/>
              </a:ext>
            </a:extLst>
          </p:cNvPr>
          <p:cNvSpPr/>
          <p:nvPr/>
        </p:nvSpPr>
        <p:spPr>
          <a:xfrm>
            <a:off x="4988037" y="2943013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659D3A29-630D-0041-9D5A-41DA1377442B}"/>
              </a:ext>
            </a:extLst>
          </p:cNvPr>
          <p:cNvSpPr/>
          <p:nvPr/>
        </p:nvSpPr>
        <p:spPr>
          <a:xfrm>
            <a:off x="6222842" y="4408284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F5F9775D-C287-AD48-AA8D-C794F97F814D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H="1" flipV="1">
            <a:off x="6614359" y="3483415"/>
            <a:ext cx="3900" cy="924869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3FC0A29D-4BC6-0647-A955-143AC0AA6037}"/>
              </a:ext>
            </a:extLst>
          </p:cNvPr>
          <p:cNvSpPr/>
          <p:nvPr/>
        </p:nvSpPr>
        <p:spPr>
          <a:xfrm>
            <a:off x="6218942" y="2943013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96413F01-2853-4B4E-B62E-B929B92EEED4}"/>
              </a:ext>
            </a:extLst>
          </p:cNvPr>
          <p:cNvSpPr/>
          <p:nvPr/>
        </p:nvSpPr>
        <p:spPr>
          <a:xfrm>
            <a:off x="7436122" y="4408284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3D5D8BBF-E33B-D745-A1B0-A6206BBD5328}"/>
              </a:ext>
            </a:extLst>
          </p:cNvPr>
          <p:cNvCxnSpPr>
            <a:cxnSpLocks/>
            <a:stCxn id="21" idx="0"/>
            <a:endCxn id="23" idx="2"/>
          </p:cNvCxnSpPr>
          <p:nvPr/>
        </p:nvCxnSpPr>
        <p:spPr>
          <a:xfrm flipH="1" flipV="1">
            <a:off x="7827639" y="3483415"/>
            <a:ext cx="3900" cy="924869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58A1BC57-F000-E74C-A921-B2EFD2502E2B}"/>
              </a:ext>
            </a:extLst>
          </p:cNvPr>
          <p:cNvSpPr/>
          <p:nvPr/>
        </p:nvSpPr>
        <p:spPr>
          <a:xfrm>
            <a:off x="7432222" y="2943013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F1AC088A-CA9A-5B4D-8C66-6114CE3775A2}"/>
              </a:ext>
            </a:extLst>
          </p:cNvPr>
          <p:cNvSpPr/>
          <p:nvPr/>
        </p:nvSpPr>
        <p:spPr>
          <a:xfrm>
            <a:off x="8685573" y="4410191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BA5B587C-E34B-4A46-9752-4260FC26E76F}"/>
              </a:ext>
            </a:extLst>
          </p:cNvPr>
          <p:cNvCxnSpPr>
            <a:cxnSpLocks/>
            <a:stCxn id="24" idx="0"/>
            <a:endCxn id="26" idx="2"/>
          </p:cNvCxnSpPr>
          <p:nvPr/>
        </p:nvCxnSpPr>
        <p:spPr>
          <a:xfrm flipH="1" flipV="1">
            <a:off x="9077090" y="3485322"/>
            <a:ext cx="3900" cy="924869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A2859321-F2A2-3D4B-9FE3-2748B15B0288}"/>
              </a:ext>
            </a:extLst>
          </p:cNvPr>
          <p:cNvSpPr/>
          <p:nvPr/>
        </p:nvSpPr>
        <p:spPr>
          <a:xfrm>
            <a:off x="8681673" y="2944920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4B40A54F-EACF-8246-85C5-30FCE40F3D6A}"/>
              </a:ext>
            </a:extLst>
          </p:cNvPr>
          <p:cNvSpPr/>
          <p:nvPr/>
        </p:nvSpPr>
        <p:spPr>
          <a:xfrm>
            <a:off x="11685134" y="4410191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AA2D22D6-8611-3246-B111-ED2E173533A1}"/>
              </a:ext>
            </a:extLst>
          </p:cNvPr>
          <p:cNvCxnSpPr>
            <a:cxnSpLocks/>
            <a:stCxn id="27" idx="0"/>
            <a:endCxn id="29" idx="2"/>
          </p:cNvCxnSpPr>
          <p:nvPr/>
        </p:nvCxnSpPr>
        <p:spPr>
          <a:xfrm flipH="1" flipV="1">
            <a:off x="12076651" y="3485322"/>
            <a:ext cx="3900" cy="924869"/>
          </a:xfrm>
          <a:prstGeom prst="straightConnector1">
            <a:avLst/>
          </a:prstGeom>
          <a:ln w="28575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xmlns="" id="{6A55CE16-28E4-4745-B2F5-05B5EE44F56F}"/>
              </a:ext>
            </a:extLst>
          </p:cNvPr>
          <p:cNvSpPr/>
          <p:nvPr/>
        </p:nvSpPr>
        <p:spPr>
          <a:xfrm>
            <a:off x="11681234" y="2944920"/>
            <a:ext cx="790833" cy="540402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9E0AEFD-5FD6-404E-BA70-D640840E95CC}"/>
              </a:ext>
            </a:extLst>
          </p:cNvPr>
          <p:cNvSpPr txBox="1"/>
          <p:nvPr/>
        </p:nvSpPr>
        <p:spPr>
          <a:xfrm>
            <a:off x="9844522" y="4362885"/>
            <a:ext cx="16030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.  .  .  .  .</a:t>
            </a: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xmlns="" id="{C53DD37E-8B7B-7641-AD0A-5F88E5C1C94A}"/>
              </a:ext>
            </a:extLst>
          </p:cNvPr>
          <p:cNvCxnSpPr>
            <a:cxnSpLocks/>
            <a:stCxn id="12" idx="0"/>
            <a:endCxn id="59" idx="0"/>
          </p:cNvCxnSpPr>
          <p:nvPr/>
        </p:nvCxnSpPr>
        <p:spPr>
          <a:xfrm rot="16200000" flipH="1" flipV="1">
            <a:off x="3214522" y="3485832"/>
            <a:ext cx="13012" cy="1856656"/>
          </a:xfrm>
          <a:prstGeom prst="curvedConnector3">
            <a:avLst>
              <a:gd name="adj1" fmla="val -878420"/>
            </a:avLst>
          </a:prstGeom>
          <a:noFill/>
          <a:ln w="25400" cap="flat">
            <a:solidFill>
              <a:srgbClr val="414141"/>
            </a:solidFill>
            <a:prstDash val="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EC75528-AA9E-FA4D-B344-CF93FA76E4BB}"/>
              </a:ext>
            </a:extLst>
          </p:cNvPr>
          <p:cNvGrpSpPr/>
          <p:nvPr/>
        </p:nvGrpSpPr>
        <p:grpSpPr>
          <a:xfrm>
            <a:off x="3753460" y="4948686"/>
            <a:ext cx="8722507" cy="1100805"/>
            <a:chOff x="3753460" y="4948686"/>
            <a:chExt cx="8722507" cy="110080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xmlns="" id="{CEB1232D-0A62-A14E-BDCA-915C671852E6}"/>
                </a:ext>
              </a:extLst>
            </p:cNvPr>
            <p:cNvCxnSpPr>
              <a:cxnSpLocks/>
              <a:stCxn id="34" idx="0"/>
            </p:cNvCxnSpPr>
            <p:nvPr/>
          </p:nvCxnSpPr>
          <p:spPr>
            <a:xfrm flipV="1">
              <a:off x="4148877" y="4954407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xmlns="" id="{1A4B71DE-2992-384F-916A-7874B7F89566}"/>
                </a:ext>
              </a:extLst>
            </p:cNvPr>
            <p:cNvSpPr/>
            <p:nvPr/>
          </p:nvSpPr>
          <p:spPr>
            <a:xfrm>
              <a:off x="3753460" y="5509089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8A41441B-C72E-5E43-ABEE-FB4AF66DF370}"/>
                </a:ext>
              </a:extLst>
            </p:cNvPr>
            <p:cNvCxnSpPr>
              <a:cxnSpLocks/>
              <a:stCxn id="36" idx="0"/>
            </p:cNvCxnSpPr>
            <p:nvPr/>
          </p:nvCxnSpPr>
          <p:spPr>
            <a:xfrm flipV="1">
              <a:off x="5387354" y="4948686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xmlns="" id="{48218436-C245-8C40-82CB-DD93454FFB5E}"/>
                </a:ext>
              </a:extLst>
            </p:cNvPr>
            <p:cNvSpPr/>
            <p:nvPr/>
          </p:nvSpPr>
          <p:spPr>
            <a:xfrm>
              <a:off x="4991937" y="5503368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6BA2AC81-1BB5-594F-8569-7A5355516194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 flipV="1">
              <a:off x="6618259" y="4948686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xmlns="" id="{3FB2AEDC-BA57-D441-A6E0-9B0A7555022D}"/>
                </a:ext>
              </a:extLst>
            </p:cNvPr>
            <p:cNvSpPr/>
            <p:nvPr/>
          </p:nvSpPr>
          <p:spPr>
            <a:xfrm>
              <a:off x="6222842" y="5503368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CE73AA96-E70A-0448-A0B5-5AE0268C5882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 flipV="1">
              <a:off x="7831539" y="4948686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xmlns="" id="{CFF51BDD-F26C-4644-BF9D-EFC11787C854}"/>
                </a:ext>
              </a:extLst>
            </p:cNvPr>
            <p:cNvSpPr/>
            <p:nvPr/>
          </p:nvSpPr>
          <p:spPr>
            <a:xfrm>
              <a:off x="7436122" y="5503368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xmlns="" id="{4362C606-31C8-424B-9991-7BC426C95069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9080990" y="4950593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xmlns="" id="{69F5368D-131E-484F-8953-5C84342C3D5B}"/>
                </a:ext>
              </a:extLst>
            </p:cNvPr>
            <p:cNvSpPr/>
            <p:nvPr/>
          </p:nvSpPr>
          <p:spPr>
            <a:xfrm>
              <a:off x="8685573" y="5505275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xmlns="" id="{CD6F8467-799B-2F4D-861B-63E6D18F91DE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V="1">
              <a:off x="12080551" y="4950593"/>
              <a:ext cx="0" cy="5546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xmlns="" id="{D680FF84-CDF5-E345-8961-44B92AD2E3AE}"/>
                </a:ext>
              </a:extLst>
            </p:cNvPr>
            <p:cNvSpPr/>
            <p:nvPr/>
          </p:nvSpPr>
          <p:spPr>
            <a:xfrm>
              <a:off x="11685134" y="5505275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 dirty="0"/>
            </a:p>
          </p:txBody>
        </p:sp>
      </p:grp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xmlns="" id="{A9B105D2-31B2-594D-9623-FF8DB55F88AC}"/>
              </a:ext>
            </a:extLst>
          </p:cNvPr>
          <p:cNvSpPr/>
          <p:nvPr/>
        </p:nvSpPr>
        <p:spPr>
          <a:xfrm>
            <a:off x="1921536" y="4415128"/>
            <a:ext cx="786384" cy="539496"/>
          </a:xfrm>
          <a:prstGeom prst="roundRect">
            <a:avLst/>
          </a:prstGeom>
          <a:solidFill>
            <a:srgbClr val="E5CAC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C0D7A3CC-04E4-D44C-AF9E-44AC501AA61B}"/>
                  </a:ext>
                </a:extLst>
              </p:cNvPr>
              <p:cNvSpPr txBox="1"/>
              <p:nvPr/>
            </p:nvSpPr>
            <p:spPr>
              <a:xfrm>
                <a:off x="6614358" y="2217855"/>
                <a:ext cx="2973571" cy="5334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28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charset="0"/>
                        <a:ea typeface="Palatino"/>
                        <a:cs typeface="Palatino"/>
                        <a:sym typeface="Palatino"/>
                      </a:rPr>
                      <m:t>1000</m:t>
                    </m:r>
                  </m:oMath>
                </a14:m>
                <a:r>
                  <a:rPr kumimoji="0" lang="en-US" sz="2800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ea typeface="Palatino"/>
                    <a:cs typeface="Palatino"/>
                    <a:sym typeface="Palatino"/>
                  </a:rPr>
                  <a:t> Voter chains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0D7A3CC-04E4-D44C-AF9E-44AC501AA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358" y="2217855"/>
                <a:ext cx="2973571" cy="533479"/>
              </a:xfrm>
              <a:prstGeom prst="rect">
                <a:avLst/>
              </a:prstGeom>
              <a:blipFill rotWithShape="0">
                <a:blip r:embed="rId3"/>
                <a:stretch>
                  <a:fillRect t="-10345" r="-4713" b="-3103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25970DF6-C02B-914B-BEBD-A8B0E4B1EC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536" y="4404349"/>
            <a:ext cx="531742" cy="54040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89AFA602-309D-204D-BFF7-1D2D531902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1000"/>
          </a:blip>
          <a:srcRect l="19198" t="15496" r="26888" b="22490"/>
          <a:stretch/>
        </p:blipFill>
        <p:spPr>
          <a:xfrm>
            <a:off x="2076782" y="4420666"/>
            <a:ext cx="431836" cy="49671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FB9D7F5-4535-3948-891F-1701CAD33132}"/>
              </a:ext>
            </a:extLst>
          </p:cNvPr>
          <p:cNvSpPr txBox="1"/>
          <p:nvPr/>
        </p:nvSpPr>
        <p:spPr>
          <a:xfrm>
            <a:off x="914611" y="2286926"/>
            <a:ext cx="168475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Proposers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D10A2FC-75B6-0143-9DC3-CD8D4E21FEF7}"/>
              </a:ext>
            </a:extLst>
          </p:cNvPr>
          <p:cNvSpPr txBox="1"/>
          <p:nvPr/>
        </p:nvSpPr>
        <p:spPr>
          <a:xfrm>
            <a:off x="1701602" y="5246459"/>
            <a:ext cx="1790555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Alice pays Carol</a:t>
            </a:r>
          </a:p>
        </p:txBody>
      </p:sp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xmlns="" id="{A1067EF2-4BC3-9241-A141-BBFBB10D105A}"/>
              </a:ext>
            </a:extLst>
          </p:cNvPr>
          <p:cNvCxnSpPr>
            <a:cxnSpLocks/>
            <a:stCxn id="59" idx="2"/>
            <a:endCxn id="72" idx="0"/>
          </p:cNvCxnSpPr>
          <p:nvPr/>
        </p:nvCxnSpPr>
        <p:spPr>
          <a:xfrm rot="16200000" flipH="1">
            <a:off x="2280250" y="4929828"/>
            <a:ext cx="329081" cy="304180"/>
          </a:xfrm>
          <a:prstGeom prst="curvedConnector3">
            <a:avLst/>
          </a:prstGeom>
          <a:noFill/>
          <a:ln w="25400" cap="flat">
            <a:solidFill>
              <a:srgbClr val="41414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83D49611-86D3-AF4E-AEED-4AFFF4E62A8D}"/>
              </a:ext>
            </a:extLst>
          </p:cNvPr>
          <p:cNvSpPr txBox="1"/>
          <p:nvPr/>
        </p:nvSpPr>
        <p:spPr>
          <a:xfrm>
            <a:off x="1122124" y="3509008"/>
            <a:ext cx="13559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499 votes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7185F3DC-9E2F-E245-AAB3-0DD3CC6956C0}"/>
              </a:ext>
            </a:extLst>
          </p:cNvPr>
          <p:cNvSpPr txBox="1"/>
          <p:nvPr/>
        </p:nvSpPr>
        <p:spPr>
          <a:xfrm>
            <a:off x="2922459" y="3845123"/>
            <a:ext cx="13559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501 votes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xmlns="" id="{AAC0D5BC-01AB-7048-B088-10A946571C76}"/>
              </a:ext>
            </a:extLst>
          </p:cNvPr>
          <p:cNvGrpSpPr/>
          <p:nvPr/>
        </p:nvGrpSpPr>
        <p:grpSpPr>
          <a:xfrm>
            <a:off x="-19615" y="4404349"/>
            <a:ext cx="1622239" cy="1221701"/>
            <a:chOff x="-19615" y="4404349"/>
            <a:chExt cx="1622239" cy="1221701"/>
          </a:xfrm>
        </p:grpSpPr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xmlns="" id="{70E98631-569F-2940-9247-FC67D275CA75}"/>
                </a:ext>
              </a:extLst>
            </p:cNvPr>
            <p:cNvSpPr/>
            <p:nvPr/>
          </p:nvSpPr>
          <p:spPr>
            <a:xfrm>
              <a:off x="802025" y="4420979"/>
              <a:ext cx="790833" cy="540402"/>
            </a:xfrm>
            <a:prstGeom prst="roundRect">
              <a:avLst/>
            </a:prstGeom>
            <a:solidFill>
              <a:srgbClr val="E5CAC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40"/>
            </a:p>
          </p:txBody>
        </p:sp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xmlns="" id="{5DC323DF-F60D-4848-96DF-6892EC817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070" y="4407654"/>
              <a:ext cx="531742" cy="540402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xmlns="" id="{10ADC266-42CA-A549-8DE0-C7CEE87DC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81000"/>
            </a:blip>
            <a:srcRect l="19198" t="15496" r="26888" b="22490"/>
            <a:stretch/>
          </p:blipFill>
          <p:spPr>
            <a:xfrm>
              <a:off x="958542" y="4404349"/>
              <a:ext cx="431836" cy="496712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xmlns="" id="{57064171-1E3C-DD43-AA60-1EA9A3F5764C}"/>
                </a:ext>
              </a:extLst>
            </p:cNvPr>
            <p:cNvSpPr txBox="1"/>
            <p:nvPr/>
          </p:nvSpPr>
          <p:spPr>
            <a:xfrm>
              <a:off x="-19615" y="5246459"/>
              <a:ext cx="1622239" cy="379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rPr>
                <a:t>Alice pays Bob</a:t>
              </a:r>
            </a:p>
          </p:txBody>
        </p:sp>
        <p:cxnSp>
          <p:nvCxnSpPr>
            <p:cNvPr id="117" name="Curved Connector 116">
              <a:extLst>
                <a:ext uri="{FF2B5EF4-FFF2-40B4-BE49-F238E27FC236}">
                  <a16:creationId xmlns:a16="http://schemas.microsoft.com/office/drawing/2014/main" xmlns="" id="{68146C7A-C8BA-0D41-8B91-A539BE54897B}"/>
                </a:ext>
              </a:extLst>
            </p:cNvPr>
            <p:cNvCxnSpPr>
              <a:cxnSpLocks/>
              <a:stCxn id="115" idx="2"/>
              <a:endCxn id="116" idx="0"/>
            </p:cNvCxnSpPr>
            <p:nvPr/>
          </p:nvCxnSpPr>
          <p:spPr>
            <a:xfrm rot="5400000">
              <a:off x="810284" y="4882283"/>
              <a:ext cx="345398" cy="382955"/>
            </a:xfrm>
            <a:prstGeom prst="curvedConnector3">
              <a:avLst/>
            </a:prstGeom>
            <a:noFill/>
            <a:ln w="25400" cap="flat">
              <a:solidFill>
                <a:srgbClr val="41414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1AB420E2-91C5-C944-A61D-DD684FB2CB52}"/>
              </a:ext>
            </a:extLst>
          </p:cNvPr>
          <p:cNvSpPr txBox="1"/>
          <p:nvPr/>
        </p:nvSpPr>
        <p:spPr>
          <a:xfrm>
            <a:off x="772848" y="6917884"/>
            <a:ext cx="750526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Can we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now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confirm the block with 501 votes?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1AB420E2-91C5-C944-A61D-DD684FB2CB52}"/>
              </a:ext>
            </a:extLst>
          </p:cNvPr>
          <p:cNvSpPr txBox="1"/>
          <p:nvPr/>
        </p:nvSpPr>
        <p:spPr>
          <a:xfrm>
            <a:off x="8494681" y="6933445"/>
            <a:ext cx="68608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No.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1AB420E2-91C5-C944-A61D-DD684FB2CB52}"/>
              </a:ext>
            </a:extLst>
          </p:cNvPr>
          <p:cNvSpPr txBox="1"/>
          <p:nvPr/>
        </p:nvSpPr>
        <p:spPr>
          <a:xfrm>
            <a:off x="772848" y="7768872"/>
            <a:ext cx="11011028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But can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now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confirm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that one of the two blocks is in the final ledger.  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1AB420E2-91C5-C944-A61D-DD684FB2CB52}"/>
              </a:ext>
            </a:extLst>
          </p:cNvPr>
          <p:cNvSpPr txBox="1"/>
          <p:nvPr/>
        </p:nvSpPr>
        <p:spPr>
          <a:xfrm>
            <a:off x="752713" y="8569896"/>
            <a:ext cx="729526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Eventually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will be able to confirm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which </a:t>
            </a:r>
            <a:r>
              <a:rPr lang="en-US" sz="2800" dirty="0"/>
              <a:t>one.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5679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21" grpId="0" animBg="1"/>
      <p:bldP spid="24" grpId="0" animBg="1"/>
      <p:bldP spid="27" grpId="0" animBg="1"/>
      <p:bldP spid="95" grpId="0"/>
      <p:bldP spid="99" grpId="0"/>
      <p:bldP spid="118" grpId="0"/>
      <p:bldP spid="58" grpId="0"/>
      <p:bldP spid="60" grpId="0"/>
      <p:bldP spid="6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05031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Figure 1 again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30625" y="2913172"/>
            <a:ext cx="11944435" cy="836732"/>
            <a:chOff x="685854" y="3647687"/>
            <a:chExt cx="11944435" cy="836732"/>
          </a:xfrm>
        </p:grpSpPr>
        <p:sp>
          <p:nvSpPr>
            <p:cNvPr id="5" name="Oval 4"/>
            <p:cNvSpPr/>
            <p:nvPr/>
          </p:nvSpPr>
          <p:spPr>
            <a:xfrm>
              <a:off x="5178230" y="3647687"/>
              <a:ext cx="2943225" cy="836732"/>
            </a:xfrm>
            <a:prstGeom prst="ellipse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dirty="0"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</a:rPr>
                <a:t>channel</a:t>
              </a: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  <a:uFillTx/>
                <a:sym typeface="Palatino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67326" y="3764061"/>
              <a:ext cx="2028825" cy="595035"/>
            </a:xfrm>
            <a:prstGeom prst="rect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uFillTx/>
                  <a:latin typeface="Palatino"/>
                  <a:ea typeface="Palatino"/>
                  <a:cs typeface="Palatino"/>
                  <a:sym typeface="Palatino"/>
                </a:rPr>
                <a:t>encoder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685854" y="4054776"/>
              <a:ext cx="897930" cy="6803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596151" y="4066050"/>
              <a:ext cx="1582079" cy="1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" name="Rectangle 9"/>
            <p:cNvSpPr/>
            <p:nvPr/>
          </p:nvSpPr>
          <p:spPr>
            <a:xfrm>
              <a:off x="9703534" y="3781912"/>
              <a:ext cx="2028825" cy="595035"/>
            </a:xfrm>
            <a:prstGeom prst="rect">
              <a:avLst/>
            </a:prstGeom>
            <a:solidFill>
              <a:srgbClr val="DA3D2A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25400" dist="33948" dir="2700000" rotWithShape="0">
                      <a:srgbClr val="3B3936"/>
                    </a:outerShdw>
                  </a:effectLst>
                  <a:uFillTx/>
                  <a:latin typeface="Palatino"/>
                  <a:ea typeface="Palatino"/>
                  <a:cs typeface="Palatino"/>
                  <a:sym typeface="Palatino"/>
                </a:rPr>
                <a:t>decoder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8121455" y="4061578"/>
              <a:ext cx="1582079" cy="1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1732359" y="4041288"/>
              <a:ext cx="897930" cy="6803"/>
            </a:xfrm>
            <a:prstGeom prst="straightConnector1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3" name="TextBox 12"/>
          <p:cNvSpPr txBox="1"/>
          <p:nvPr/>
        </p:nvSpPr>
        <p:spPr>
          <a:xfrm>
            <a:off x="1793987" y="4042944"/>
            <a:ext cx="226504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mining rule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3908" y="4052782"/>
            <a:ext cx="374140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m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ining randomness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+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a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dversary 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22043" y="4052782"/>
            <a:ext cx="328134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/>
              <a:t>c</a:t>
            </a:r>
            <a:r>
              <a:rPr kumimoji="0" lang="en-US" sz="3200" b="0" i="0" u="none" strike="noStrike" cap="none" spc="0" normalizeH="0" baseline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onfirmation rule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793" y="6348510"/>
            <a:ext cx="1172917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Key performance metrics: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throughput,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latency, error probability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4792" y="7537855"/>
            <a:ext cx="1135567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Key tools: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joint encoder-decoder design, law of large numbers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55488" y="2844879"/>
            <a:ext cx="210634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l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ist of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/>
              <a:t>transactions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336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20B379-7D5E-504D-BC32-23D92BB4E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Fundamental Limits: open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63E32-D9AF-1947-AECB-9887EFBF5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3489512"/>
            <a:ext cx="11988800" cy="6096000"/>
          </a:xfrm>
        </p:spPr>
        <p:txBody>
          <a:bodyPr/>
          <a:lstStyle/>
          <a:p>
            <a:r>
              <a:rPr lang="en-US" dirty="0" smtClean="0"/>
              <a:t>Can one fast confirm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transactions?</a:t>
            </a:r>
          </a:p>
          <a:p>
            <a:endParaRPr lang="en-US" dirty="0" smtClean="0"/>
          </a:p>
          <a:p>
            <a:r>
              <a:rPr lang="en-US" dirty="0" smtClean="0"/>
              <a:t>Can </a:t>
            </a:r>
            <a:r>
              <a:rPr lang="en-US" dirty="0"/>
              <a:t>one be robust to adversarial power greater than 50%?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6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Deeper dive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Paper: </a:t>
            </a:r>
          </a:p>
          <a:p>
            <a:endParaRPr lang="en-US" dirty="0"/>
          </a:p>
          <a:p>
            <a:pPr marL="0" indent="0">
              <a:buNone/>
            </a:pPr>
            <a:r>
              <a:rPr lang="mr-IN" dirty="0" err="1" smtClean="0"/>
              <a:t>https</a:t>
            </a:r>
            <a:r>
              <a:rPr lang="mr-IN" dirty="0"/>
              <a:t>://</a:t>
            </a:r>
            <a:r>
              <a:rPr lang="mr-IN" dirty="0" err="1"/>
              <a:t>arxiv.org</a:t>
            </a:r>
            <a:r>
              <a:rPr lang="mr-IN" dirty="0"/>
              <a:t>/</a:t>
            </a:r>
            <a:r>
              <a:rPr lang="mr-IN" dirty="0" err="1"/>
              <a:t>abs</a:t>
            </a:r>
            <a:r>
              <a:rPr lang="mr-IN" dirty="0"/>
              <a:t>/1810.08092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Video: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=WBTz_Gr0IUk </a:t>
            </a:r>
          </a:p>
        </p:txBody>
      </p:sp>
    </p:spTree>
    <p:extLst>
      <p:ext uri="{BB962C8B-B14F-4D97-AF65-F5344CB8AC3E}">
        <p14:creationId xmlns:p14="http://schemas.microsoft.com/office/powerpoint/2010/main" val="27510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82746</TotalTime>
  <Words>1207</Words>
  <Application>Microsoft Macintosh PowerPoint</Application>
  <PresentationFormat>Custom</PresentationFormat>
  <Paragraphs>364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Avenir Roman</vt:lpstr>
      <vt:lpstr>Bodoni SvtyTwo ITC TT-Book</vt:lpstr>
      <vt:lpstr>Calibri</vt:lpstr>
      <vt:lpstr>Cambria Math</vt:lpstr>
      <vt:lpstr>Helvetica</vt:lpstr>
      <vt:lpstr>Menlo</vt:lpstr>
      <vt:lpstr>Palatino</vt:lpstr>
      <vt:lpstr>Wingdings</vt:lpstr>
      <vt:lpstr>Zapf Dingbats</vt:lpstr>
      <vt:lpstr>Arial</vt:lpstr>
      <vt:lpstr>New_Template4</vt:lpstr>
      <vt:lpstr>Operating Blockchains Near  Physical Limits</vt:lpstr>
      <vt:lpstr>Figure 1 of information theory</vt:lpstr>
      <vt:lpstr>PowerPoint Presentation</vt:lpstr>
      <vt:lpstr>Evolution of Trust</vt:lpstr>
      <vt:lpstr>A breakthrough</vt:lpstr>
      <vt:lpstr>Bitcoin performance</vt:lpstr>
      <vt:lpstr>PowerPoint Presentation</vt:lpstr>
      <vt:lpstr>Operating near physical limits</vt:lpstr>
      <vt:lpstr>Ledger</vt:lpstr>
      <vt:lpstr>PowerPoint Presentation</vt:lpstr>
      <vt:lpstr> Distributed ledger</vt:lpstr>
      <vt:lpstr>Private double-spend attack</vt:lpstr>
      <vt:lpstr>Defense: k-deep confirmation</vt:lpstr>
      <vt:lpstr>Latency and throughput</vt:lpstr>
      <vt:lpstr>Physical limits</vt:lpstr>
      <vt:lpstr>Latency and throughput</vt:lpstr>
      <vt:lpstr>Increase mining rate f</vt:lpstr>
      <vt:lpstr> Forking</vt:lpstr>
      <vt:lpstr>Two lessons learnt</vt:lpstr>
      <vt:lpstr>Deconstruct, then scale.</vt:lpstr>
      <vt:lpstr>PowerPoint Presentation</vt:lpstr>
      <vt:lpstr>PowerPoint Presentation</vt:lpstr>
      <vt:lpstr>Prism: mining</vt:lpstr>
      <vt:lpstr>Prism</vt:lpstr>
      <vt:lpstr>Prism: latency</vt:lpstr>
      <vt:lpstr>Prism: formal guarantees</vt:lpstr>
      <vt:lpstr>Public double-spends</vt:lpstr>
      <vt:lpstr>Figure 1 again</vt:lpstr>
      <vt:lpstr>Fundamental Limits: open questions</vt:lpstr>
      <vt:lpstr>Deeper dive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 Less Traveled</dc:title>
  <cp:lastModifiedBy>David Tse</cp:lastModifiedBy>
  <cp:revision>1135</cp:revision>
  <cp:lastPrinted>2017-05-14T03:45:08Z</cp:lastPrinted>
  <dcterms:modified xsi:type="dcterms:W3CDTF">2019-03-07T18:53:02Z</dcterms:modified>
</cp:coreProperties>
</file>