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1"/>
  </p:notesMasterIdLst>
  <p:sldIdLst>
    <p:sldId id="256" r:id="rId2"/>
    <p:sldId id="306" r:id="rId3"/>
    <p:sldId id="373" r:id="rId4"/>
    <p:sldId id="378" r:id="rId5"/>
    <p:sldId id="381" r:id="rId6"/>
    <p:sldId id="364" r:id="rId7"/>
    <p:sldId id="259" r:id="rId8"/>
    <p:sldId id="365" r:id="rId9"/>
    <p:sldId id="372" r:id="rId10"/>
    <p:sldId id="371" r:id="rId11"/>
    <p:sldId id="355" r:id="rId12"/>
    <p:sldId id="360" r:id="rId13"/>
    <p:sldId id="361" r:id="rId14"/>
    <p:sldId id="271" r:id="rId15"/>
    <p:sldId id="320" r:id="rId16"/>
    <p:sldId id="328" r:id="rId17"/>
    <p:sldId id="310" r:id="rId18"/>
    <p:sldId id="322" r:id="rId19"/>
    <p:sldId id="356" r:id="rId20"/>
    <p:sldId id="375" r:id="rId21"/>
    <p:sldId id="316" r:id="rId22"/>
    <p:sldId id="317" r:id="rId23"/>
    <p:sldId id="308" r:id="rId24"/>
    <p:sldId id="359" r:id="rId25"/>
    <p:sldId id="379" r:id="rId26"/>
    <p:sldId id="380" r:id="rId27"/>
    <p:sldId id="384" r:id="rId28"/>
    <p:sldId id="383" r:id="rId29"/>
    <p:sldId id="385" r:id="rId30"/>
    <p:sldId id="386" r:id="rId31"/>
    <p:sldId id="257" r:id="rId32"/>
    <p:sldId id="264" r:id="rId33"/>
    <p:sldId id="258" r:id="rId34"/>
    <p:sldId id="263" r:id="rId35"/>
    <p:sldId id="298" r:id="rId36"/>
    <p:sldId id="377" r:id="rId37"/>
    <p:sldId id="382" r:id="rId38"/>
    <p:sldId id="321" r:id="rId39"/>
    <p:sldId id="374" r:id="rId40"/>
    <p:sldId id="366" r:id="rId41"/>
    <p:sldId id="314" r:id="rId42"/>
    <p:sldId id="304" r:id="rId43"/>
    <p:sldId id="307" r:id="rId44"/>
    <p:sldId id="327" r:id="rId45"/>
    <p:sldId id="370" r:id="rId46"/>
    <p:sldId id="357" r:id="rId47"/>
    <p:sldId id="358" r:id="rId48"/>
    <p:sldId id="325" r:id="rId49"/>
    <p:sldId id="326" r:id="rId50"/>
    <p:sldId id="319" r:id="rId51"/>
    <p:sldId id="324" r:id="rId52"/>
    <p:sldId id="305" r:id="rId53"/>
    <p:sldId id="293" r:id="rId54"/>
    <p:sldId id="309" r:id="rId55"/>
    <p:sldId id="278" r:id="rId56"/>
    <p:sldId id="284" r:id="rId57"/>
    <p:sldId id="285" r:id="rId58"/>
    <p:sldId id="279" r:id="rId59"/>
    <p:sldId id="280" r:id="rId60"/>
    <p:sldId id="283" r:id="rId61"/>
    <p:sldId id="265" r:id="rId62"/>
    <p:sldId id="270" r:id="rId63"/>
    <p:sldId id="287" r:id="rId64"/>
    <p:sldId id="288" r:id="rId65"/>
    <p:sldId id="289" r:id="rId66"/>
    <p:sldId id="290" r:id="rId67"/>
    <p:sldId id="303" r:id="rId68"/>
    <p:sldId id="299" r:id="rId69"/>
    <p:sldId id="300" r:id="rId70"/>
  </p:sldIdLst>
  <p:sldSz cx="9144000" cy="6858000" type="overhead"/>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35" autoAdjust="0"/>
    <p:restoredTop sz="51356" autoAdjust="0"/>
  </p:normalViewPr>
  <p:slideViewPr>
    <p:cSldViewPr snapToGrid="0">
      <p:cViewPr varScale="1">
        <p:scale>
          <a:sx n="59" d="100"/>
          <a:sy n="59" d="100"/>
        </p:scale>
        <p:origin x="2168" y="64"/>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C996B3A3-67CA-4AAD-A132-FFA394155380}" type="datetimeFigureOut">
              <a:rPr lang="en-US"/>
              <a:pPr>
                <a:defRPr/>
              </a:pPr>
              <a:t>3/18/2019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0ACA644B-9E2E-46BB-B00F-D59C06A03E2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physrev.physiology.org/content/86/3/1009.full" TargetMode="External"/><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Informational explanations are offered for a wide range of phenomena.  The brain processes information; genes are informational entities; cognition is computation.  But what is information, really?   ( a metaphysical question)</a:t>
            </a:r>
          </a:p>
          <a:p>
            <a:r>
              <a:rPr lang="en-US" sz="1200" b="0" i="0" kern="1200" dirty="0">
                <a:solidFill>
                  <a:schemeClr val="tx1"/>
                </a:solidFill>
                <a:effectLst/>
                <a:latin typeface="+mn-lt"/>
                <a:ea typeface="+mn-ea"/>
                <a:cs typeface="+mn-cs"/>
              </a:rPr>
              <a:t>And what is it good for explaining?  </a:t>
            </a:r>
          </a:p>
          <a:p>
            <a:endParaRPr lang="en-US" dirty="0"/>
          </a:p>
        </p:txBody>
      </p:sp>
      <p:sp>
        <p:nvSpPr>
          <p:cNvPr id="4" name="Slide Number Placeholder 3"/>
          <p:cNvSpPr>
            <a:spLocks noGrp="1"/>
          </p:cNvSpPr>
          <p:nvPr>
            <p:ph type="sldNum" sz="quarter" idx="10"/>
          </p:nvPr>
        </p:nvSpPr>
        <p:spPr/>
        <p:txBody>
          <a:bodyPr/>
          <a:lstStyle/>
          <a:p>
            <a:pPr>
              <a:defRPr/>
            </a:pPr>
            <a:fld id="{0ACA644B-9E2E-46BB-B00F-D59C06A03E25}" type="slidenum">
              <a:rPr lang="en-US" smtClean="0"/>
              <a:pPr>
                <a:defRPr/>
              </a:pPr>
              <a:t>1</a:t>
            </a:fld>
            <a:endParaRPr lang="en-US"/>
          </a:p>
        </p:txBody>
      </p:sp>
    </p:spTree>
    <p:extLst>
      <p:ext uri="{BB962C8B-B14F-4D97-AF65-F5344CB8AC3E}">
        <p14:creationId xmlns:p14="http://schemas.microsoft.com/office/powerpoint/2010/main" val="1393946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What exactly is this perspective? </a:t>
            </a:r>
          </a:p>
        </p:txBody>
      </p:sp>
      <p:sp>
        <p:nvSpPr>
          <p:cNvPr id="4" name="Slide Number Placeholder 3"/>
          <p:cNvSpPr>
            <a:spLocks noGrp="1"/>
          </p:cNvSpPr>
          <p:nvPr>
            <p:ph type="sldNum" sz="quarter" idx="10"/>
          </p:nvPr>
        </p:nvSpPr>
        <p:spPr/>
        <p:txBody>
          <a:bodyPr/>
          <a:lstStyle/>
          <a:p>
            <a:pPr>
              <a:defRPr/>
            </a:pPr>
            <a:fld id="{0ACA644B-9E2E-46BB-B00F-D59C06A03E25}" type="slidenum">
              <a:rPr lang="en-US" smtClean="0"/>
              <a:pPr>
                <a:defRPr/>
              </a:pPr>
              <a:t>2</a:t>
            </a:fld>
            <a:endParaRPr lang="en-US"/>
          </a:p>
        </p:txBody>
      </p:sp>
    </p:spTree>
    <p:extLst>
      <p:ext uri="{BB962C8B-B14F-4D97-AF65-F5344CB8AC3E}">
        <p14:creationId xmlns:p14="http://schemas.microsoft.com/office/powerpoint/2010/main" val="764594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perspective:  Information can be understood as INSTRUCTIONS. </a:t>
            </a:r>
          </a:p>
        </p:txBody>
      </p:sp>
      <p:sp>
        <p:nvSpPr>
          <p:cNvPr id="4" name="Slide Number Placeholder 3"/>
          <p:cNvSpPr>
            <a:spLocks noGrp="1"/>
          </p:cNvSpPr>
          <p:nvPr>
            <p:ph type="sldNum" sz="quarter" idx="10"/>
          </p:nvPr>
        </p:nvSpPr>
        <p:spPr/>
        <p:txBody>
          <a:bodyPr/>
          <a:lstStyle/>
          <a:p>
            <a:pPr>
              <a:defRPr/>
            </a:pPr>
            <a:fld id="{0ACA644B-9E2E-46BB-B00F-D59C06A03E25}" type="slidenum">
              <a:rPr lang="en-US" smtClean="0"/>
              <a:pPr>
                <a:defRPr/>
              </a:pPr>
              <a:t>3</a:t>
            </a:fld>
            <a:endParaRPr lang="en-US"/>
          </a:p>
        </p:txBody>
      </p:sp>
    </p:spTree>
    <p:extLst>
      <p:ext uri="{BB962C8B-B14F-4D97-AF65-F5344CB8AC3E}">
        <p14:creationId xmlns:p14="http://schemas.microsoft.com/office/powerpoint/2010/main" val="1104111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perspective: a more specific example, from a talk Markus Meister gave a couple years ago at Caltech.  The visual system takes a 1gbit/s input and produces a 20 bit/s output.    How are we to make sense of a claim like this?  What is it even saying??</a:t>
            </a:r>
          </a:p>
        </p:txBody>
      </p:sp>
      <p:sp>
        <p:nvSpPr>
          <p:cNvPr id="4" name="Slide Number Placeholder 3"/>
          <p:cNvSpPr>
            <a:spLocks noGrp="1"/>
          </p:cNvSpPr>
          <p:nvPr>
            <p:ph type="sldNum" sz="quarter" idx="5"/>
          </p:nvPr>
        </p:nvSpPr>
        <p:spPr/>
        <p:txBody>
          <a:bodyPr/>
          <a:lstStyle/>
          <a:p>
            <a:pPr>
              <a:defRPr/>
            </a:pPr>
            <a:fld id="{0ACA644B-9E2E-46BB-B00F-D59C06A03E25}" type="slidenum">
              <a:rPr lang="en-US" smtClean="0"/>
              <a:pPr>
                <a:defRPr/>
              </a:pPr>
              <a:t>4</a:t>
            </a:fld>
            <a:endParaRPr lang="en-US"/>
          </a:p>
        </p:txBody>
      </p:sp>
    </p:spTree>
    <p:extLst>
      <p:ext uri="{BB962C8B-B14F-4D97-AF65-F5344CB8AC3E}">
        <p14:creationId xmlns:p14="http://schemas.microsoft.com/office/powerpoint/2010/main" val="1188403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you might have some questions at this point.  What do the bits represent?  In what language?  Is the output of vision really in words??  How do we represent human behavior – the vast VARIETY of human behavior – in bits?</a:t>
            </a:r>
          </a:p>
          <a:p>
            <a:endParaRPr lang="en-US" dirty="0"/>
          </a:p>
          <a:p>
            <a:r>
              <a:rPr lang="en-US" dirty="0"/>
              <a:t>You might also think – there is no DETERMINATE 20 bits that is the output of vision – rather, we can generate ANY of a huge set of outputs, depending on context, and figuring out how and why we do that is really what we want to figure out</a:t>
            </a:r>
          </a:p>
          <a:p>
            <a:endParaRPr lang="en-US" dirty="0"/>
          </a:p>
          <a:p>
            <a:r>
              <a:rPr lang="en-US" dirty="0"/>
              <a:t>So what are we really talking about when we talk about information in vision, or in the brain?  </a:t>
            </a:r>
          </a:p>
          <a:p>
            <a:endParaRPr lang="en-US" dirty="0"/>
          </a:p>
        </p:txBody>
      </p:sp>
      <p:sp>
        <p:nvSpPr>
          <p:cNvPr id="4" name="Slide Number Placeholder 3"/>
          <p:cNvSpPr>
            <a:spLocks noGrp="1"/>
          </p:cNvSpPr>
          <p:nvPr>
            <p:ph type="sldNum" sz="quarter" idx="5"/>
          </p:nvPr>
        </p:nvSpPr>
        <p:spPr/>
        <p:txBody>
          <a:bodyPr/>
          <a:lstStyle/>
          <a:p>
            <a:pPr>
              <a:defRPr/>
            </a:pPr>
            <a:fld id="{0ACA644B-9E2E-46BB-B00F-D59C06A03E25}" type="slidenum">
              <a:rPr lang="en-US" smtClean="0"/>
              <a:pPr>
                <a:defRPr/>
              </a:pPr>
              <a:t>5</a:t>
            </a:fld>
            <a:endParaRPr lang="en-US"/>
          </a:p>
        </p:txBody>
      </p:sp>
    </p:spTree>
    <p:extLst>
      <p:ext uri="{BB962C8B-B14F-4D97-AF65-F5344CB8AC3E}">
        <p14:creationId xmlns:p14="http://schemas.microsoft.com/office/powerpoint/2010/main" val="1706614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Basically, the first concept is everything you might </a:t>
            </a:r>
            <a:r>
              <a:rPr lang="en-US" dirty="0" err="1"/>
              <a:t>haved</a:t>
            </a:r>
            <a:r>
              <a:rPr lang="en-US" dirty="0"/>
              <a:t> proved some formal result involving in this class….</a:t>
            </a:r>
          </a:p>
          <a:p>
            <a:endParaRPr lang="en-US" dirty="0"/>
          </a:p>
          <a:p>
            <a:r>
              <a:rPr lang="en-US" dirty="0"/>
              <a:t>And the second concept is our everyday concept, where information is ABOUT something – and used either to describe the world (as a newspaper might), or to change it, perhaps if you’re trying to bake a cake.</a:t>
            </a:r>
          </a:p>
          <a:p>
            <a:endParaRPr lang="en-US" dirty="0"/>
          </a:p>
          <a:p>
            <a:r>
              <a:rPr lang="en-US" dirty="0"/>
              <a:t>How are the two related??  Shannon famously said that he wasn’t concerned with the semantic content or MEANING of the messages being sent. </a:t>
            </a:r>
          </a:p>
          <a:p>
            <a:endParaRPr lang="en-US" dirty="0"/>
          </a:p>
        </p:txBody>
      </p:sp>
      <p:sp>
        <p:nvSpPr>
          <p:cNvPr id="4" name="Slide Number Placeholder 3"/>
          <p:cNvSpPr>
            <a:spLocks noGrp="1"/>
          </p:cNvSpPr>
          <p:nvPr>
            <p:ph type="sldNum" sz="quarter" idx="10"/>
          </p:nvPr>
        </p:nvSpPr>
        <p:spPr/>
        <p:txBody>
          <a:bodyPr/>
          <a:lstStyle/>
          <a:p>
            <a:pPr>
              <a:defRPr/>
            </a:pPr>
            <a:fld id="{0ACA644B-9E2E-46BB-B00F-D59C06A03E25}" type="slidenum">
              <a:rPr lang="en-US" smtClean="0"/>
              <a:pPr>
                <a:defRPr/>
              </a:pPr>
              <a:t>6</a:t>
            </a:fld>
            <a:endParaRPr lang="en-US"/>
          </a:p>
        </p:txBody>
      </p:sp>
    </p:spTree>
    <p:extLst>
      <p:ext uri="{BB962C8B-B14F-4D97-AF65-F5344CB8AC3E}">
        <p14:creationId xmlns:p14="http://schemas.microsoft.com/office/powerpoint/2010/main" val="929166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defTabSz="931774"/>
            <a:r>
              <a:rPr lang="en-US" dirty="0"/>
              <a:t>What does it mean to say that the brain is an information processing system?   WHICH notion are we talking about here?   (You might think that every system is information processing in the first sense, but then, what’s special about the brain?  What have we learned by saying it processes information?)  Perhaps the exciting and interesting claim is rather than the brain processes information in the second, SEMANTIC or MEANINGFUL sense).</a:t>
            </a:r>
          </a:p>
          <a:p>
            <a:pPr defTabSz="931774"/>
            <a:r>
              <a:rPr lang="en-US" dirty="0"/>
              <a:t>… or that it is a COMPUTATIONAL system.  But then what is computation?</a:t>
            </a:r>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36D1DD80-1CF2-47EB-958C-28B4BB7B252D}" type="slidenum">
              <a:rPr lang="en-US" smtClean="0"/>
              <a:t>7</a:t>
            </a:fld>
            <a:endParaRPr lang="en-US"/>
          </a:p>
        </p:txBody>
      </p:sp>
    </p:spTree>
    <p:extLst>
      <p:ext uri="{BB962C8B-B14F-4D97-AF65-F5344CB8AC3E}">
        <p14:creationId xmlns:p14="http://schemas.microsoft.com/office/powerpoint/2010/main" val="2208979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baseline="0" dirty="0"/>
              <a:t>Is there some activity that all and only brains and computers engage in?</a:t>
            </a:r>
          </a:p>
          <a:p>
            <a:r>
              <a:rPr lang="en-US" dirty="0"/>
              <a:t>That’s what would make the thesis that brains are information-processing/computational systems</a:t>
            </a:r>
            <a:r>
              <a:rPr lang="en-US" baseline="0" dirty="0"/>
              <a:t> INTERESTING.   That perception, thought, etc. are cases of information processing – unlike say, the motion of the planets.</a:t>
            </a:r>
            <a:endParaRPr lang="en-US" dirty="0"/>
          </a:p>
        </p:txBody>
      </p:sp>
      <p:sp>
        <p:nvSpPr>
          <p:cNvPr id="4" name="Slide Number Placeholder 3"/>
          <p:cNvSpPr>
            <a:spLocks noGrp="1"/>
          </p:cNvSpPr>
          <p:nvPr>
            <p:ph type="sldNum" sz="quarter" idx="10"/>
          </p:nvPr>
        </p:nvSpPr>
        <p:spPr/>
        <p:txBody>
          <a:bodyPr/>
          <a:lstStyle/>
          <a:p>
            <a:fld id="{36D1DD80-1CF2-47EB-958C-28B4BB7B252D}" type="slidenum">
              <a:rPr lang="en-US" smtClean="0"/>
              <a:t>8</a:t>
            </a:fld>
            <a:endParaRPr lang="en-US"/>
          </a:p>
        </p:txBody>
      </p:sp>
    </p:spTree>
    <p:extLst>
      <p:ext uri="{BB962C8B-B14F-4D97-AF65-F5344CB8AC3E}">
        <p14:creationId xmlns:p14="http://schemas.microsoft.com/office/powerpoint/2010/main" val="1947469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the transcription or translation of DNA A kind of info processing?  What about light falling into a black hole?   Or the operation of a TM?   Processing implies something dynamic – it is manipulating, combining, using information to DO things.</a:t>
            </a:r>
          </a:p>
          <a:p>
            <a:r>
              <a:rPr lang="en-US" dirty="0"/>
              <a:t>But this clearly means something different for each of the two notions of information (semantic and statistical).</a:t>
            </a:r>
          </a:p>
          <a:p>
            <a:endParaRPr lang="en-US" dirty="0"/>
          </a:p>
        </p:txBody>
      </p:sp>
      <p:sp>
        <p:nvSpPr>
          <p:cNvPr id="4" name="Slide Number Placeholder 3"/>
          <p:cNvSpPr>
            <a:spLocks noGrp="1"/>
          </p:cNvSpPr>
          <p:nvPr>
            <p:ph type="sldNum" sz="quarter" idx="10"/>
          </p:nvPr>
        </p:nvSpPr>
        <p:spPr/>
        <p:txBody>
          <a:bodyPr/>
          <a:lstStyle/>
          <a:p>
            <a:pPr>
              <a:defRPr/>
            </a:pPr>
            <a:fld id="{0ACA644B-9E2E-46BB-B00F-D59C06A03E25}" type="slidenum">
              <a:rPr lang="en-US" smtClean="0"/>
              <a:pPr>
                <a:defRPr/>
              </a:pPr>
              <a:t>9</a:t>
            </a:fld>
            <a:endParaRPr lang="en-US"/>
          </a:p>
        </p:txBody>
      </p:sp>
    </p:spTree>
    <p:extLst>
      <p:ext uri="{BB962C8B-B14F-4D97-AF65-F5344CB8AC3E}">
        <p14:creationId xmlns:p14="http://schemas.microsoft.com/office/powerpoint/2010/main" val="487088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79875" name="Rectangle 3"/>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42237183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DFE05C85-085F-4EF2-9349-D1A905B8562D}"/>
              </a:ext>
            </a:extLst>
          </p:cNvPr>
          <p:cNvSpPr>
            <a:spLocks noGrp="1" noChangeArrowheads="1"/>
          </p:cNvSpPr>
          <p:nvPr>
            <p:ph type="sldNum" sz="quarter" idx="5"/>
          </p:nvPr>
        </p:nvSpPr>
        <p:spPr>
          <a:noFill/>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A72578CA-BCDB-4913-91E6-156C8BBC0056}" type="slidenum">
              <a:rPr lang="en-US" altLang="en-US"/>
              <a:pPr/>
              <a:t>11</a:t>
            </a:fld>
            <a:endParaRPr lang="en-US" altLang="en-US"/>
          </a:p>
        </p:txBody>
      </p:sp>
      <p:sp>
        <p:nvSpPr>
          <p:cNvPr id="53251" name="Rectangle 2">
            <a:extLst>
              <a:ext uri="{FF2B5EF4-FFF2-40B4-BE49-F238E27FC236}">
                <a16:creationId xmlns:a16="http://schemas.microsoft.com/office/drawing/2014/main" id="{C50EE21F-F4A3-41E8-8AEE-69245DB73D9A}"/>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4F037B0B-8DBE-4FD6-AF73-EB786FB8E247}"/>
              </a:ext>
            </a:extLst>
          </p:cNvPr>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1259288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95A5B7BD-32F2-45FD-B30F-D9CC5FF8FDD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3EAA189-6F70-4F23-A748-984CB4F2E4C9}" type="slidenum">
              <a:rPr lang="en-US" altLang="en-US" smtClean="0"/>
              <a:pPr/>
              <a:t>12</a:t>
            </a:fld>
            <a:endParaRPr lang="en-US" altLang="en-US"/>
          </a:p>
        </p:txBody>
      </p:sp>
      <p:sp>
        <p:nvSpPr>
          <p:cNvPr id="17411" name="Rectangle 2">
            <a:extLst>
              <a:ext uri="{FF2B5EF4-FFF2-40B4-BE49-F238E27FC236}">
                <a16:creationId xmlns:a16="http://schemas.microsoft.com/office/drawing/2014/main" id="{56614923-F0FB-4D2D-84AE-ABB9BA395F69}"/>
              </a:ext>
            </a:extLst>
          </p:cNvPr>
          <p:cNvSpPr>
            <a:spLocks noGrp="1" noRot="1" noChangeAspect="1" noChangeArrowheads="1" noTextEdit="1"/>
          </p:cNvSpPr>
          <p:nvPr>
            <p:ph type="sldImg"/>
          </p:nvPr>
        </p:nvSpPr>
        <p:spPr>
          <a:ln/>
        </p:spPr>
      </p:sp>
      <p:sp>
        <p:nvSpPr>
          <p:cNvPr id="17412" name="Rectangle 3">
            <a:extLst>
              <a:ext uri="{FF2B5EF4-FFF2-40B4-BE49-F238E27FC236}">
                <a16:creationId xmlns:a16="http://schemas.microsoft.com/office/drawing/2014/main" id="{60403DE7-5E30-4F33-B4B2-14A8A17D5B38}"/>
              </a:ext>
            </a:extLst>
          </p:cNvPr>
          <p:cNvSpPr>
            <a:spLocks noGrp="1" noChangeArrowheads="1"/>
          </p:cNvSpPr>
          <p:nvPr>
            <p:ph type="body" idx="1"/>
          </p:nvPr>
        </p:nvSpPr>
        <p:spPr>
          <a:noFill/>
        </p:spPr>
        <p:txBody>
          <a:bodyPr/>
          <a:lstStyle/>
          <a:p>
            <a:pPr eaLnBrk="1" hangingPunct="1"/>
            <a:r>
              <a:rPr lang="en-US" altLang="en-US" dirty="0"/>
              <a:t>And that view is made really explicit here. </a:t>
            </a:r>
          </a:p>
          <a:p>
            <a:pPr eaLnBrk="1" hangingPunct="1"/>
            <a:r>
              <a:rPr lang="en-US" altLang="en-US" dirty="0"/>
              <a:t>But this is problematic in the single neuron case.  Because even if we can extract information from the spiking activity of a single neuron, NOTHING in the brain plays the role of the electrophysiologist with respect to that one neuron.  </a:t>
            </a:r>
          </a:p>
          <a:p>
            <a:pPr eaLnBrk="1" hangingPunct="1"/>
            <a:r>
              <a:rPr lang="en-US" altLang="en-US" dirty="0"/>
              <a:t>If we go back, we can see that the brain is a mess.</a:t>
            </a:r>
          </a:p>
        </p:txBody>
      </p:sp>
    </p:spTree>
    <p:extLst>
      <p:ext uri="{BB962C8B-B14F-4D97-AF65-F5344CB8AC3E}">
        <p14:creationId xmlns:p14="http://schemas.microsoft.com/office/powerpoint/2010/main" val="1458510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0ACA644B-9E2E-46BB-B00F-D59C06A03E25}" type="slidenum">
              <a:rPr lang="en-US" smtClean="0"/>
              <a:pPr>
                <a:defRPr/>
              </a:pPr>
              <a:t>13</a:t>
            </a:fld>
            <a:endParaRPr lang="en-US"/>
          </a:p>
        </p:txBody>
      </p:sp>
    </p:spTree>
    <p:extLst>
      <p:ext uri="{BB962C8B-B14F-4D97-AF65-F5344CB8AC3E}">
        <p14:creationId xmlns:p14="http://schemas.microsoft.com/office/powerpoint/2010/main" val="28927384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98DEF662-FB3F-4CB1-85AD-3AB26F1F6DD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A9F48AE-17C0-4EA3-9784-02DE4E15C365}" type="slidenum">
              <a:rPr lang="en-US" altLang="en-US" smtClean="0"/>
              <a:pPr/>
              <a:t>14</a:t>
            </a:fld>
            <a:endParaRPr lang="en-US" altLang="en-US"/>
          </a:p>
        </p:txBody>
      </p:sp>
      <p:sp>
        <p:nvSpPr>
          <p:cNvPr id="15363" name="Rectangle 2">
            <a:extLst>
              <a:ext uri="{FF2B5EF4-FFF2-40B4-BE49-F238E27FC236}">
                <a16:creationId xmlns:a16="http://schemas.microsoft.com/office/drawing/2014/main" id="{06D16DA2-C8A3-4BDC-95C7-3CC32E53F31D}"/>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1262BBA6-579F-4763-950A-071894EBEBA7}"/>
              </a:ext>
            </a:extLst>
          </p:cNvPr>
          <p:cNvSpPr>
            <a:spLocks noGrp="1" noChangeArrowheads="1"/>
          </p:cNvSpPr>
          <p:nvPr>
            <p:ph type="body" idx="1"/>
          </p:nvPr>
        </p:nvSpPr>
        <p:spPr>
          <a:noFill/>
        </p:spPr>
        <p:txBody>
          <a:bodyPr/>
          <a:lstStyle/>
          <a:p>
            <a:pPr eaLnBrk="1" hangingPunct="1"/>
            <a:r>
              <a:rPr lang="en-US" altLang="en-US" dirty="0"/>
              <a:t>What is assumed in studies like the ones above is that what we measure by sticking electrodes into a cell is also what the brain USES.  I think we can agree that what is important SCIENTIFICALLY is information-for-the-brain.  That’s what we are trying to understand.  What information is this pattern of spikes carrying FOR THE SYSTEM that is going to be using it (as opposed to the observer sticking electrodes into it)?</a:t>
            </a:r>
          </a:p>
          <a:p>
            <a:pPr eaLnBrk="1" hangingPunct="1"/>
            <a:endParaRPr lang="en-US" altLang="en-US" dirty="0"/>
          </a:p>
        </p:txBody>
      </p:sp>
    </p:spTree>
    <p:extLst>
      <p:ext uri="{BB962C8B-B14F-4D97-AF65-F5344CB8AC3E}">
        <p14:creationId xmlns:p14="http://schemas.microsoft.com/office/powerpoint/2010/main" val="35499884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like Dawkins think that genes are obviously informational.  But why?  What is informational about them, that is not informational about a pile of rocks?</a:t>
            </a:r>
          </a:p>
          <a:p>
            <a:endParaRPr lang="en-US" dirty="0"/>
          </a:p>
          <a:p>
            <a:r>
              <a:rPr lang="en-US" dirty="0"/>
              <a:t>https://www.sciencedirect.com/science/article/pii/S2211124716314802</a:t>
            </a:r>
          </a:p>
          <a:p>
            <a:r>
              <a:rPr lang="en-US" dirty="0"/>
              <a:t>Soft x-ray tomography nuclear DNA</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0ACA644B-9E2E-46BB-B00F-D59C06A03E25}" type="slidenum">
              <a:rPr lang="en-US" smtClean="0"/>
              <a:pPr>
                <a:defRPr/>
              </a:pPr>
              <a:t>15</a:t>
            </a:fld>
            <a:endParaRPr lang="en-US"/>
          </a:p>
        </p:txBody>
      </p:sp>
    </p:spTree>
    <p:extLst>
      <p:ext uri="{BB962C8B-B14F-4D97-AF65-F5344CB8AC3E}">
        <p14:creationId xmlns:p14="http://schemas.microsoft.com/office/powerpoint/2010/main" val="26792601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specificity of protein synthesis, inheritance, (why do offspring resemble their parents), the proportion of traits in a population … </a:t>
            </a:r>
          </a:p>
          <a:p>
            <a:r>
              <a:rPr lang="en-US" dirty="0"/>
              <a:t>How do they explain it?  </a:t>
            </a:r>
          </a:p>
          <a:p>
            <a:r>
              <a:rPr lang="en-US" dirty="0"/>
              <a:t>Information for the developmental system? </a:t>
            </a:r>
          </a:p>
          <a:p>
            <a:r>
              <a:rPr lang="en-US" dirty="0"/>
              <a:t>Or just their physical properties?</a:t>
            </a:r>
          </a:p>
        </p:txBody>
      </p:sp>
      <p:sp>
        <p:nvSpPr>
          <p:cNvPr id="4" name="Slide Number Placeholder 3"/>
          <p:cNvSpPr>
            <a:spLocks noGrp="1"/>
          </p:cNvSpPr>
          <p:nvPr>
            <p:ph type="sldNum" sz="quarter" idx="10"/>
          </p:nvPr>
        </p:nvSpPr>
        <p:spPr/>
        <p:txBody>
          <a:bodyPr/>
          <a:lstStyle/>
          <a:p>
            <a:pPr>
              <a:defRPr/>
            </a:pPr>
            <a:fld id="{0ACA644B-9E2E-46BB-B00F-D59C06A03E25}" type="slidenum">
              <a:rPr lang="en-US" smtClean="0"/>
              <a:pPr>
                <a:defRPr/>
              </a:pPr>
              <a:t>16</a:t>
            </a:fld>
            <a:endParaRPr lang="en-US"/>
          </a:p>
        </p:txBody>
      </p:sp>
    </p:spTree>
    <p:extLst>
      <p:ext uri="{BB962C8B-B14F-4D97-AF65-F5344CB8AC3E}">
        <p14:creationId xmlns:p14="http://schemas.microsoft.com/office/powerpoint/2010/main" val="41327287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TextEdit="1"/>
          </p:cNvSpPr>
          <p:nvPr>
            <p:ph type="sldImg"/>
          </p:nvPr>
        </p:nvSpPr>
        <p:spPr bwMode="auto">
          <a:noFill/>
          <a:ln>
            <a:solidFill>
              <a:srgbClr val="000000"/>
            </a:solidFill>
            <a:miter lim="800000"/>
            <a:headEnd/>
            <a:tailEnd/>
          </a:ln>
        </p:spPr>
      </p:sp>
      <p:sp>
        <p:nvSpPr>
          <p:cNvPr id="45059" name="Rectangle 3"/>
          <p:cNvSpPr>
            <a:spLocks noGrp="1"/>
          </p:cNvSpPr>
          <p:nvPr>
            <p:ph type="body" idx="1"/>
          </p:nvPr>
        </p:nvSpPr>
        <p:spPr bwMode="auto">
          <a:noFill/>
        </p:spPr>
        <p:txBody>
          <a:bodyPr wrap="square" numCol="1" anchor="t" anchorCtr="0" compatLnSpc="1">
            <a:prstTxWarp prst="textNoShape">
              <a:avLst/>
            </a:prstTxWarp>
          </a:bodyPr>
          <a:lstStyle/>
          <a:p>
            <a:r>
              <a:rPr lang="en-US" dirty="0"/>
              <a:t>This example is supposed to demonstrate that the transmission of genes is essentially informational. Why?  Because it seems that the vehicle carrying DNA information doesn’t’ matter.  It could be replaced, so long as we transduce the answer back into a form (actual DNA molecule) that can be used to generate a baby.</a:t>
            </a:r>
          </a:p>
          <a:p>
            <a:endParaRPr lang="en-US" dirty="0"/>
          </a:p>
        </p:txBody>
      </p:sp>
    </p:spTree>
    <p:extLst>
      <p:ext uri="{BB962C8B-B14F-4D97-AF65-F5344CB8AC3E}">
        <p14:creationId xmlns:p14="http://schemas.microsoft.com/office/powerpoint/2010/main" val="36836001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ACA644B-9E2E-46BB-B00F-D59C06A03E25}" type="slidenum">
              <a:rPr lang="en-US" smtClean="0"/>
              <a:pPr>
                <a:defRPr/>
              </a:pPr>
              <a:t>18</a:t>
            </a:fld>
            <a:endParaRPr lang="en-US"/>
          </a:p>
        </p:txBody>
      </p:sp>
    </p:spTree>
    <p:extLst>
      <p:ext uri="{BB962C8B-B14F-4D97-AF65-F5344CB8AC3E}">
        <p14:creationId xmlns:p14="http://schemas.microsoft.com/office/powerpoint/2010/main" val="15085213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TextEdit="1"/>
          </p:cNvSpPr>
          <p:nvPr>
            <p:ph type="sldImg"/>
          </p:nvPr>
        </p:nvSpPr>
        <p:spPr bwMode="auto">
          <a:noFill/>
          <a:ln>
            <a:solidFill>
              <a:srgbClr val="000000"/>
            </a:solidFill>
            <a:miter lim="800000"/>
            <a:headEnd/>
            <a:tailEnd/>
          </a:ln>
        </p:spPr>
      </p:sp>
      <p:sp>
        <p:nvSpPr>
          <p:cNvPr id="45059" name="Rectangle 3"/>
          <p:cNvSpPr>
            <a:spLocks noGrp="1"/>
          </p:cNvSpPr>
          <p:nvPr>
            <p:ph type="body" idx="1"/>
          </p:nvPr>
        </p:nvSpPr>
        <p:spPr bwMode="auto">
          <a:noFill/>
        </p:spPr>
        <p:txBody>
          <a:bodyPr wrap="square" numCol="1" anchor="t" anchorCtr="0" compatLnSpc="1">
            <a:prstTxWarp prst="textNoShape">
              <a:avLst/>
            </a:prstTxWarp>
          </a:bodyPr>
          <a:lstStyle/>
          <a:p>
            <a:r>
              <a:rPr lang="en-US" dirty="0"/>
              <a:t>It seems that the relevant reproductive technicians in this scenario are using the information.</a:t>
            </a:r>
          </a:p>
          <a:p>
            <a:r>
              <a:rPr lang="en-US" dirty="0"/>
              <a:t>But once you acknowledge this, then you might find yourself being pushed away from an informational perspective, and towards a view more like Searle’s.  Searle famously argued that computers could NEVER think (or feel or … )</a:t>
            </a:r>
          </a:p>
          <a:p>
            <a:endParaRPr lang="en-US" dirty="0"/>
          </a:p>
        </p:txBody>
      </p:sp>
    </p:spTree>
    <p:extLst>
      <p:ext uri="{BB962C8B-B14F-4D97-AF65-F5344CB8AC3E}">
        <p14:creationId xmlns:p14="http://schemas.microsoft.com/office/powerpoint/2010/main" val="23937115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ACA644B-9E2E-46BB-B00F-D59C06A03E25}" type="slidenum">
              <a:rPr lang="en-US" smtClean="0"/>
              <a:pPr>
                <a:defRPr/>
              </a:pPr>
              <a:t>20</a:t>
            </a:fld>
            <a:endParaRPr lang="en-US"/>
          </a:p>
        </p:txBody>
      </p:sp>
    </p:spTree>
    <p:extLst>
      <p:ext uri="{BB962C8B-B14F-4D97-AF65-F5344CB8AC3E}">
        <p14:creationId xmlns:p14="http://schemas.microsoft.com/office/powerpoint/2010/main" val="34586439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ACA644B-9E2E-46BB-B00F-D59C06A03E25}" type="slidenum">
              <a:rPr lang="en-US" smtClean="0"/>
              <a:pPr>
                <a:defRPr/>
              </a:pPr>
              <a:t>21</a:t>
            </a:fld>
            <a:endParaRPr lang="en-US"/>
          </a:p>
        </p:txBody>
      </p:sp>
    </p:spTree>
    <p:extLst>
      <p:ext uri="{BB962C8B-B14F-4D97-AF65-F5344CB8AC3E}">
        <p14:creationId xmlns:p14="http://schemas.microsoft.com/office/powerpoint/2010/main" val="16545493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Why is it that answers are as good as gold, whether they come on paper or in some other physical form? You might be tempted to say that it’s because answers are </a:t>
            </a:r>
            <a:r>
              <a:rPr lang="en-US" sz="1200" i="1" kern="1200" dirty="0">
                <a:solidFill>
                  <a:schemeClr val="tx1"/>
                </a:solidFill>
                <a:effectLst/>
                <a:latin typeface="+mn-lt"/>
                <a:ea typeface="+mn-ea"/>
                <a:cs typeface="+mn-cs"/>
              </a:rPr>
              <a:t>informational</a:t>
            </a:r>
            <a:r>
              <a:rPr lang="en-US" sz="1200" kern="1200" dirty="0">
                <a:solidFill>
                  <a:schemeClr val="tx1"/>
                </a:solidFill>
                <a:effectLst/>
                <a:latin typeface="+mn-lt"/>
                <a:ea typeface="+mn-ea"/>
                <a:cs typeface="+mn-cs"/>
              </a:rPr>
              <a:t> (and information, by definition, is substrate independent).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But what kind of claim is that? Is it just axiomatic that intelligence is substrate independent? (and thus no argument for that fact is either available or necessary?)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think we </a:t>
            </a:r>
            <a:r>
              <a:rPr lang="en-US" sz="1200" i="1" kern="1200" dirty="0">
                <a:solidFill>
                  <a:schemeClr val="tx1"/>
                </a:solidFill>
                <a:effectLst/>
                <a:latin typeface="+mn-lt"/>
                <a:ea typeface="+mn-ea"/>
                <a:cs typeface="+mn-cs"/>
              </a:rPr>
              <a:t>do</a:t>
            </a:r>
            <a:r>
              <a:rPr lang="en-US" sz="1200" kern="1200" dirty="0">
                <a:solidFill>
                  <a:schemeClr val="tx1"/>
                </a:solidFill>
                <a:effectLst/>
                <a:latin typeface="+mn-lt"/>
                <a:ea typeface="+mn-ea"/>
                <a:cs typeface="+mn-cs"/>
              </a:rPr>
              <a:t> need an argument, and people only think otherwise partly because of a slide between “information” and “information-</a:t>
            </a:r>
            <a:r>
              <a:rPr lang="en-US" sz="1200" i="1" kern="1200" dirty="0">
                <a:solidFill>
                  <a:schemeClr val="tx1"/>
                </a:solidFill>
                <a:effectLst/>
                <a:latin typeface="+mn-lt"/>
                <a:ea typeface="+mn-ea"/>
                <a:cs typeface="+mn-cs"/>
              </a:rPr>
              <a:t>for</a:t>
            </a:r>
            <a:r>
              <a:rPr lang="en-US" sz="1200" kern="1200" dirty="0">
                <a:solidFill>
                  <a:schemeClr val="tx1"/>
                </a:solidFill>
                <a:effectLst/>
                <a:latin typeface="+mn-lt"/>
                <a:ea typeface="+mn-ea"/>
                <a:cs typeface="+mn-cs"/>
              </a:rPr>
              <a:t>”.   We can agree that information is (by definition) substrate independent.  And we can agree that answers, and knowledge, are informational. But answers and information aren’t things that are just out there, in the world.  Answers are always answers </a:t>
            </a:r>
            <a:r>
              <a:rPr lang="en-US" sz="1200" i="1" kern="1200" dirty="0">
                <a:solidFill>
                  <a:schemeClr val="tx1"/>
                </a:solidFill>
                <a:effectLst/>
                <a:latin typeface="+mn-lt"/>
                <a:ea typeface="+mn-ea"/>
                <a:cs typeface="+mn-cs"/>
              </a:rPr>
              <a:t>for</a:t>
            </a:r>
            <a:r>
              <a:rPr lang="en-US" sz="1200" kern="1200" dirty="0">
                <a:solidFill>
                  <a:schemeClr val="tx1"/>
                </a:solidFill>
                <a:effectLst/>
                <a:latin typeface="+mn-lt"/>
                <a:ea typeface="+mn-ea"/>
                <a:cs typeface="+mn-cs"/>
              </a:rPr>
              <a:t> someone. Knowledge is always the knowledge </a:t>
            </a:r>
            <a:r>
              <a:rPr lang="en-US" sz="1200" i="1" kern="1200" dirty="0">
                <a:solidFill>
                  <a:schemeClr val="tx1"/>
                </a:solidFill>
                <a:effectLst/>
                <a:latin typeface="+mn-lt"/>
                <a:ea typeface="+mn-ea"/>
                <a:cs typeface="+mn-cs"/>
              </a:rPr>
              <a:t>of</a:t>
            </a:r>
            <a:r>
              <a:rPr lang="en-US" sz="1200" kern="1200" dirty="0">
                <a:solidFill>
                  <a:schemeClr val="tx1"/>
                </a:solidFill>
                <a:effectLst/>
                <a:latin typeface="+mn-lt"/>
                <a:ea typeface="+mn-ea"/>
                <a:cs typeface="+mn-cs"/>
              </a:rPr>
              <a:t> an agent (or system) – it’s what the </a:t>
            </a:r>
            <a:r>
              <a:rPr lang="en-US" sz="1200" i="1" kern="1200" dirty="0">
                <a:solidFill>
                  <a:schemeClr val="tx1"/>
                </a:solidFill>
                <a:effectLst/>
                <a:latin typeface="+mn-lt"/>
                <a:ea typeface="+mn-ea"/>
                <a:cs typeface="+mn-cs"/>
              </a:rPr>
              <a:t>agent</a:t>
            </a:r>
            <a:r>
              <a:rPr lang="en-US" sz="1200" kern="1200" dirty="0">
                <a:solidFill>
                  <a:schemeClr val="tx1"/>
                </a:solidFill>
                <a:effectLst/>
                <a:latin typeface="+mn-lt"/>
                <a:ea typeface="+mn-ea"/>
                <a:cs typeface="+mn-cs"/>
              </a:rPr>
              <a:t> knows.  So in the most obvious case answers and knowledge are informational </a:t>
            </a:r>
            <a:r>
              <a:rPr lang="en-US" sz="1200" i="1" kern="1200" dirty="0">
                <a:solidFill>
                  <a:schemeClr val="tx1"/>
                </a:solidFill>
                <a:effectLst/>
                <a:latin typeface="+mn-lt"/>
                <a:ea typeface="+mn-ea"/>
                <a:cs typeface="+mn-cs"/>
              </a:rPr>
              <a:t>for us</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 if </a:t>
            </a:r>
            <a:r>
              <a:rPr lang="en-US" sz="1200" i="1" kern="1200" dirty="0">
                <a:solidFill>
                  <a:schemeClr val="tx1"/>
                </a:solidFill>
                <a:effectLst/>
                <a:latin typeface="+mn-lt"/>
                <a:ea typeface="+mn-ea"/>
                <a:cs typeface="+mn-cs"/>
              </a:rPr>
              <a:t>we</a:t>
            </a:r>
            <a:r>
              <a:rPr lang="en-US" sz="1200" kern="1200" dirty="0">
                <a:solidFill>
                  <a:schemeClr val="tx1"/>
                </a:solidFill>
                <a:effectLst/>
                <a:latin typeface="+mn-lt"/>
                <a:ea typeface="+mn-ea"/>
                <a:cs typeface="+mn-cs"/>
              </a:rPr>
              <a:t> are puzzled about the next move in a chess game, we can be presented with a slip of paper or a whisper, and use the information “in” either signal to make the best move.  I put “in” in quotation marks because I think it’s misleading to suppose that the information is </a:t>
            </a:r>
            <a:r>
              <a:rPr lang="en-US" sz="1200" i="1" kern="1200" dirty="0">
                <a:solidFill>
                  <a:schemeClr val="tx1"/>
                </a:solidFill>
                <a:effectLst/>
                <a:latin typeface="+mn-lt"/>
                <a:ea typeface="+mn-ea"/>
                <a:cs typeface="+mn-cs"/>
              </a:rPr>
              <a:t>inside</a:t>
            </a:r>
            <a:r>
              <a:rPr lang="en-US" sz="1200" kern="1200" dirty="0">
                <a:solidFill>
                  <a:schemeClr val="tx1"/>
                </a:solidFill>
                <a:effectLst/>
                <a:latin typeface="+mn-lt"/>
                <a:ea typeface="+mn-ea"/>
                <a:cs typeface="+mn-cs"/>
              </a:rPr>
              <a:t> the signal, and all we are doing is extracting something that is has some existence independent of us.</a:t>
            </a:r>
          </a:p>
          <a:p>
            <a:endParaRPr lang="en-US" dirty="0"/>
          </a:p>
        </p:txBody>
      </p:sp>
      <p:sp>
        <p:nvSpPr>
          <p:cNvPr id="4" name="Slide Number Placeholder 3"/>
          <p:cNvSpPr>
            <a:spLocks noGrp="1"/>
          </p:cNvSpPr>
          <p:nvPr>
            <p:ph type="sldNum" sz="quarter" idx="10"/>
          </p:nvPr>
        </p:nvSpPr>
        <p:spPr/>
        <p:txBody>
          <a:bodyPr/>
          <a:lstStyle/>
          <a:p>
            <a:pPr>
              <a:defRPr/>
            </a:pPr>
            <a:fld id="{0ACA644B-9E2E-46BB-B00F-D59C06A03E25}" type="slidenum">
              <a:rPr lang="en-US" smtClean="0"/>
              <a:pPr>
                <a:defRPr/>
              </a:pPr>
              <a:t>22</a:t>
            </a:fld>
            <a:endParaRPr lang="en-US"/>
          </a:p>
        </p:txBody>
      </p:sp>
    </p:spTree>
    <p:extLst>
      <p:ext uri="{BB962C8B-B14F-4D97-AF65-F5344CB8AC3E}">
        <p14:creationId xmlns:p14="http://schemas.microsoft.com/office/powerpoint/2010/main" val="33469127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ACA644B-9E2E-46BB-B00F-D59C06A03E25}" type="slidenum">
              <a:rPr lang="en-US" smtClean="0"/>
              <a:pPr>
                <a:defRPr/>
              </a:pPr>
              <a:t>23</a:t>
            </a:fld>
            <a:endParaRPr lang="en-US"/>
          </a:p>
        </p:txBody>
      </p:sp>
    </p:spTree>
    <p:extLst>
      <p:ext uri="{BB962C8B-B14F-4D97-AF65-F5344CB8AC3E}">
        <p14:creationId xmlns:p14="http://schemas.microsoft.com/office/powerpoint/2010/main" val="2406269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But AS a perspective, it depends on US.  It is what happens when WE </a:t>
            </a:r>
            <a:r>
              <a:rPr lang="en-US" dirty="0">
                <a:latin typeface="Times New Roman" panose="02020603050405020304" pitchFamily="18" charset="0"/>
                <a:cs typeface="Times New Roman" panose="02020603050405020304" pitchFamily="18" charset="0"/>
              </a:rPr>
              <a:t>focus on abstract structure and function</a:t>
            </a:r>
            <a:endParaRPr lang="en-US" i="1"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 and when WE abstract </a:t>
            </a:r>
            <a:r>
              <a:rPr lang="en-US" i="1" dirty="0">
                <a:latin typeface="Times New Roman" panose="02020603050405020304" pitchFamily="18" charset="0"/>
                <a:cs typeface="Times New Roman" panose="02020603050405020304" pitchFamily="18" charset="0"/>
              </a:rPr>
              <a:t>away </a:t>
            </a:r>
            <a:r>
              <a:rPr lang="en-US" dirty="0">
                <a:latin typeface="Times New Roman" panose="02020603050405020304" pitchFamily="18" charset="0"/>
                <a:cs typeface="Times New Roman" panose="02020603050405020304" pitchFamily="18" charset="0"/>
              </a:rPr>
              <a:t>from particular implementations</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t>It allows us to pick out a (potentially) physically </a:t>
            </a:r>
            <a:r>
              <a:rPr lang="en-US" i="1" dirty="0"/>
              <a:t>disparate</a:t>
            </a:r>
            <a:r>
              <a:rPr lang="en-US" dirty="0"/>
              <a:t> group of causal difference-makers in virtue of their </a:t>
            </a:r>
            <a:r>
              <a:rPr lang="en-US" i="1" dirty="0"/>
              <a:t>same</a:t>
            </a:r>
            <a:r>
              <a:rPr lang="en-US" dirty="0"/>
              <a:t> functional role, </a:t>
            </a:r>
            <a:r>
              <a:rPr lang="en-US" i="1" dirty="0"/>
              <a:t>relative to our explanatory interests.  (For those of you familiar with Dennett’s three stances, this might remind you of them).</a:t>
            </a:r>
            <a:endParaRPr lang="en-US" dirty="0"/>
          </a:p>
          <a:p>
            <a:endParaRPr lang="en-US" dirty="0"/>
          </a:p>
          <a:p>
            <a:r>
              <a:rPr lang="en-US" dirty="0"/>
              <a:t>They can be valuable heuristically, but we shouldn’t mistake informational descriptions for metaphysical ground truth.</a:t>
            </a:r>
          </a:p>
        </p:txBody>
      </p:sp>
      <p:sp>
        <p:nvSpPr>
          <p:cNvPr id="4" name="Slide Number Placeholder 3"/>
          <p:cNvSpPr>
            <a:spLocks noGrp="1"/>
          </p:cNvSpPr>
          <p:nvPr>
            <p:ph type="sldNum" sz="quarter" idx="10"/>
          </p:nvPr>
        </p:nvSpPr>
        <p:spPr/>
        <p:txBody>
          <a:bodyPr/>
          <a:lstStyle/>
          <a:p>
            <a:pPr>
              <a:defRPr/>
            </a:pPr>
            <a:fld id="{0ACA644B-9E2E-46BB-B00F-D59C06A03E25}" type="slidenum">
              <a:rPr lang="en-US" smtClean="0"/>
              <a:pPr>
                <a:defRPr/>
              </a:pPr>
              <a:t>24</a:t>
            </a:fld>
            <a:endParaRPr lang="en-US"/>
          </a:p>
        </p:txBody>
      </p:sp>
    </p:spTree>
    <p:extLst>
      <p:ext uri="{BB962C8B-B14F-4D97-AF65-F5344CB8AC3E}">
        <p14:creationId xmlns:p14="http://schemas.microsoft.com/office/powerpoint/2010/main" val="31120492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Stolen from Meister’s </a:t>
            </a:r>
            <a:r>
              <a:rPr lang="en-US" dirty="0" err="1"/>
              <a:t>TedX</a:t>
            </a:r>
            <a:r>
              <a:rPr lang="en-US" dirty="0"/>
              <a:t> talk…</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So of course, from SOME perspective, the claim about vision makes perfect sense.  But the perspective itself needs to be spelled out explicitly, and this is rarely done so in neuroscience.  (Novel and expected … for whom?  Predictable or redundant – given what?  Do the receivers “remember” what happened last time? </a:t>
            </a:r>
            <a:r>
              <a:rPr lang="en-US" dirty="0" err="1"/>
              <a:t>etc</a:t>
            </a:r>
            <a:r>
              <a:rPr lang="en-US" dirty="0"/>
              <a:t>)</a:t>
            </a:r>
          </a:p>
          <a:p>
            <a:endParaRPr lang="en-US" dirty="0"/>
          </a:p>
        </p:txBody>
      </p:sp>
      <p:sp>
        <p:nvSpPr>
          <p:cNvPr id="4" name="Slide Number Placeholder 3"/>
          <p:cNvSpPr>
            <a:spLocks noGrp="1"/>
          </p:cNvSpPr>
          <p:nvPr>
            <p:ph type="sldNum" sz="quarter" idx="5"/>
          </p:nvPr>
        </p:nvSpPr>
        <p:spPr/>
        <p:txBody>
          <a:bodyPr/>
          <a:lstStyle/>
          <a:p>
            <a:pPr>
              <a:defRPr/>
            </a:pPr>
            <a:fld id="{0ACA644B-9E2E-46BB-B00F-D59C06A03E25}" type="slidenum">
              <a:rPr lang="en-US" smtClean="0"/>
              <a:pPr>
                <a:defRPr/>
              </a:pPr>
              <a:t>25</a:t>
            </a:fld>
            <a:endParaRPr lang="en-US"/>
          </a:p>
        </p:txBody>
      </p:sp>
    </p:spTree>
    <p:extLst>
      <p:ext uri="{BB962C8B-B14F-4D97-AF65-F5344CB8AC3E}">
        <p14:creationId xmlns:p14="http://schemas.microsoft.com/office/powerpoint/2010/main" val="15716767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0ACA644B-9E2E-46BB-B00F-D59C06A03E25}" type="slidenum">
              <a:rPr lang="en-US" smtClean="0"/>
              <a:pPr>
                <a:defRPr/>
              </a:pPr>
              <a:t>26</a:t>
            </a:fld>
            <a:endParaRPr lang="en-US"/>
          </a:p>
        </p:txBody>
      </p:sp>
    </p:spTree>
    <p:extLst>
      <p:ext uri="{BB962C8B-B14F-4D97-AF65-F5344CB8AC3E}">
        <p14:creationId xmlns:p14="http://schemas.microsoft.com/office/powerpoint/2010/main" val="29085311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helpful excerpts from Rieke et </a:t>
            </a:r>
            <a:r>
              <a:rPr lang="en-US" dirty="0" err="1"/>
              <a:t>al’s</a:t>
            </a:r>
            <a:r>
              <a:rPr lang="en-US" dirty="0"/>
              <a:t> book</a:t>
            </a:r>
          </a:p>
        </p:txBody>
      </p:sp>
      <p:sp>
        <p:nvSpPr>
          <p:cNvPr id="4" name="Slide Number Placeholder 3"/>
          <p:cNvSpPr>
            <a:spLocks noGrp="1"/>
          </p:cNvSpPr>
          <p:nvPr>
            <p:ph type="sldNum" sz="quarter" idx="5"/>
          </p:nvPr>
        </p:nvSpPr>
        <p:spPr/>
        <p:txBody>
          <a:bodyPr/>
          <a:lstStyle/>
          <a:p>
            <a:pPr>
              <a:defRPr/>
            </a:pPr>
            <a:fld id="{0ACA644B-9E2E-46BB-B00F-D59C06A03E25}" type="slidenum">
              <a:rPr lang="en-US" smtClean="0"/>
              <a:pPr>
                <a:defRPr/>
              </a:pPr>
              <a:t>27</a:t>
            </a:fld>
            <a:endParaRPr lang="en-US"/>
          </a:p>
        </p:txBody>
      </p:sp>
    </p:spTree>
    <p:extLst>
      <p:ext uri="{BB962C8B-B14F-4D97-AF65-F5344CB8AC3E}">
        <p14:creationId xmlns:p14="http://schemas.microsoft.com/office/powerpoint/2010/main" val="40097529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0ACA644B-9E2E-46BB-B00F-D59C06A03E25}" type="slidenum">
              <a:rPr lang="en-US" smtClean="0"/>
              <a:pPr>
                <a:defRPr/>
              </a:pPr>
              <a:t>28</a:t>
            </a:fld>
            <a:endParaRPr lang="en-US"/>
          </a:p>
        </p:txBody>
      </p:sp>
    </p:spTree>
    <p:extLst>
      <p:ext uri="{BB962C8B-B14F-4D97-AF65-F5344CB8AC3E}">
        <p14:creationId xmlns:p14="http://schemas.microsoft.com/office/powerpoint/2010/main" val="7807856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What information theory can and cannot do for neuroscience: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 – Given a few assumptions, it can tell us about the </a:t>
            </a:r>
            <a:r>
              <a:rPr lang="en-US" sz="1200" i="1" kern="1200" dirty="0">
                <a:solidFill>
                  <a:schemeClr val="tx1"/>
                </a:solidFill>
                <a:effectLst/>
                <a:latin typeface="+mn-lt"/>
                <a:ea typeface="+mn-ea"/>
                <a:cs typeface="+mn-cs"/>
              </a:rPr>
              <a:t>limits</a:t>
            </a:r>
            <a:r>
              <a:rPr lang="en-US" sz="1200" kern="1200" dirty="0">
                <a:solidFill>
                  <a:schemeClr val="tx1"/>
                </a:solidFill>
                <a:effectLst/>
                <a:latin typeface="+mn-lt"/>
                <a:ea typeface="+mn-ea"/>
                <a:cs typeface="+mn-cs"/>
              </a:rPr>
              <a:t> of how much information may be transferred using the patterns of spiking activity observed in particular regions.</a:t>
            </a:r>
          </a:p>
          <a:p>
            <a:r>
              <a:rPr lang="en-US" sz="1200" kern="1200" dirty="0">
                <a:solidFill>
                  <a:schemeClr val="tx1"/>
                </a:solidFill>
                <a:effectLst/>
                <a:latin typeface="+mn-lt"/>
                <a:ea typeface="+mn-ea"/>
                <a:cs typeface="+mn-cs"/>
              </a:rPr>
              <a:t>2 – Given many MORE assumptions, it can tell us about optimality constraints, and perhaps about more and less efficient ways of using particular spike </a:t>
            </a:r>
            <a:r>
              <a:rPr lang="en-US" sz="1200" kern="1200" dirty="0" err="1">
                <a:solidFill>
                  <a:schemeClr val="tx1"/>
                </a:solidFill>
                <a:effectLst/>
                <a:latin typeface="+mn-lt"/>
                <a:ea typeface="+mn-ea"/>
                <a:cs typeface="+mn-cs"/>
              </a:rPr>
              <a:t>pattenrs</a:t>
            </a:r>
            <a:r>
              <a:rPr lang="en-US" sz="1200" kern="1200" dirty="0">
                <a:solidFill>
                  <a:schemeClr val="tx1"/>
                </a:solidFill>
                <a:effectLst/>
                <a:latin typeface="+mn-lt"/>
                <a:ea typeface="+mn-ea"/>
                <a:cs typeface="+mn-cs"/>
              </a:rPr>
              <a:t> (including rate, timing, etc.) to convey </a:t>
            </a:r>
            <a:r>
              <a:rPr lang="en-US" sz="1200" kern="1200" dirty="0" err="1">
                <a:solidFill>
                  <a:schemeClr val="tx1"/>
                </a:solidFill>
                <a:effectLst/>
                <a:latin typeface="+mn-lt"/>
                <a:ea typeface="+mn-ea"/>
                <a:cs typeface="+mn-cs"/>
              </a:rPr>
              <a:t>infomraiton</a:t>
            </a:r>
            <a:r>
              <a:rPr lang="en-US" sz="1200" kern="1200" dirty="0">
                <a:solidFill>
                  <a:schemeClr val="tx1"/>
                </a:solidFill>
                <a:effectLst/>
                <a:latin typeface="+mn-lt"/>
                <a:ea typeface="+mn-ea"/>
                <a:cs typeface="+mn-cs"/>
              </a:rPr>
              <a:t>.  (but these </a:t>
            </a:r>
            <a:r>
              <a:rPr lang="en-US" sz="1200" kern="1200" dirty="0" err="1">
                <a:solidFill>
                  <a:schemeClr val="tx1"/>
                </a:solidFill>
                <a:effectLst/>
                <a:latin typeface="+mn-lt"/>
                <a:ea typeface="+mn-ea"/>
                <a:cs typeface="+mn-cs"/>
              </a:rPr>
              <a:t>assumptiosn</a:t>
            </a:r>
            <a:r>
              <a:rPr lang="en-US" sz="1200" kern="1200" dirty="0">
                <a:solidFill>
                  <a:schemeClr val="tx1"/>
                </a:solidFill>
                <a:effectLst/>
                <a:latin typeface="+mn-lt"/>
                <a:ea typeface="+mn-ea"/>
                <a:cs typeface="+mn-cs"/>
              </a:rPr>
              <a:t> themselves are doing lots of heavy lifting).</a:t>
            </a:r>
          </a:p>
          <a:p>
            <a:r>
              <a:rPr lang="en-US" sz="1200" kern="1200" dirty="0">
                <a:solidFill>
                  <a:schemeClr val="tx1"/>
                </a:solidFill>
                <a:effectLst/>
                <a:latin typeface="+mn-lt"/>
                <a:ea typeface="+mn-ea"/>
                <a:cs typeface="+mn-cs"/>
              </a:rPr>
              <a:t>2a – In particular, if we are strongly adaptationist (and it’s not clear we should be), we can assume optimality in order to specify the coding scheme.  (i.e. it’s always optimal – see Palmer, </a:t>
            </a:r>
            <a:r>
              <a:rPr lang="en-US" sz="1200" kern="1200" dirty="0" err="1">
                <a:solidFill>
                  <a:schemeClr val="tx1"/>
                </a:solidFill>
                <a:effectLst/>
                <a:latin typeface="+mn-lt"/>
                <a:ea typeface="+mn-ea"/>
                <a:cs typeface="+mn-cs"/>
              </a:rPr>
              <a:t>Chirimuuta</a:t>
            </a:r>
            <a:r>
              <a:rPr lang="en-US" sz="1200" kern="1200" dirty="0">
                <a:solidFill>
                  <a:schemeClr val="tx1"/>
                </a:solidFill>
                <a:effectLst/>
                <a:latin typeface="+mn-lt"/>
                <a:ea typeface="+mn-ea"/>
                <a:cs typeface="+mn-cs"/>
              </a:rPr>
              <a:t>, Bialek).</a:t>
            </a:r>
          </a:p>
          <a:p>
            <a:r>
              <a:rPr lang="en-US" sz="1200" kern="1200" dirty="0">
                <a:solidFill>
                  <a:schemeClr val="tx1"/>
                </a:solidFill>
                <a:effectLst/>
                <a:latin typeface="+mn-lt"/>
                <a:ea typeface="+mn-ea"/>
                <a:cs typeface="+mn-cs"/>
              </a:rPr>
              <a:t>3 – It can help us with data analysis and data collection, as a matter of engineering. </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pPr>
              <a:defRPr/>
            </a:pPr>
            <a:fld id="{0ACA644B-9E2E-46BB-B00F-D59C06A03E25}" type="slidenum">
              <a:rPr lang="en-US" smtClean="0"/>
              <a:pPr>
                <a:defRPr/>
              </a:pPr>
              <a:t>29</a:t>
            </a:fld>
            <a:endParaRPr lang="en-US"/>
          </a:p>
        </p:txBody>
      </p:sp>
    </p:spTree>
    <p:extLst>
      <p:ext uri="{BB962C8B-B14F-4D97-AF65-F5344CB8AC3E}">
        <p14:creationId xmlns:p14="http://schemas.microsoft.com/office/powerpoint/2010/main" val="17749260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What it CANNOT do: </a:t>
            </a:r>
          </a:p>
          <a:p>
            <a:r>
              <a:rPr lang="en-US" sz="1200" kern="1200" dirty="0">
                <a:solidFill>
                  <a:schemeClr val="tx1"/>
                </a:solidFill>
                <a:effectLst/>
                <a:latin typeface="+mn-lt"/>
                <a:ea typeface="+mn-ea"/>
                <a:cs typeface="+mn-cs"/>
              </a:rPr>
              <a:t>Any of the things that </a:t>
            </a:r>
            <a:r>
              <a:rPr lang="en-US" sz="1200" kern="1200" dirty="0" err="1">
                <a:solidFill>
                  <a:schemeClr val="tx1"/>
                </a:solidFill>
                <a:effectLst/>
                <a:latin typeface="+mn-lt"/>
                <a:ea typeface="+mn-ea"/>
                <a:cs typeface="+mn-cs"/>
              </a:rPr>
              <a:t>Tsachy</a:t>
            </a:r>
            <a:r>
              <a:rPr lang="en-US" sz="1200" kern="1200" dirty="0">
                <a:solidFill>
                  <a:schemeClr val="tx1"/>
                </a:solidFill>
                <a:effectLst/>
                <a:latin typeface="+mn-lt"/>
                <a:ea typeface="+mn-ea"/>
                <a:cs typeface="+mn-cs"/>
              </a:rPr>
              <a:t> promised you in the first class!  </a:t>
            </a:r>
          </a:p>
          <a:p>
            <a:r>
              <a:rPr lang="en-US" sz="1200" kern="1200" dirty="0">
                <a:solidFill>
                  <a:schemeClr val="tx1"/>
                </a:solidFill>
                <a:effectLst/>
                <a:latin typeface="+mn-lt"/>
                <a:ea typeface="+mn-ea"/>
                <a:cs typeface="+mn-cs"/>
              </a:rPr>
              <a:t>In particular, it does not explain MEANING, it does not tell you what the </a:t>
            </a:r>
            <a:r>
              <a:rPr lang="en-US" sz="1200" kern="1200" dirty="0" err="1">
                <a:solidFill>
                  <a:schemeClr val="tx1"/>
                </a:solidFill>
                <a:effectLst/>
                <a:latin typeface="+mn-lt"/>
                <a:ea typeface="+mn-ea"/>
                <a:cs typeface="+mn-cs"/>
              </a:rPr>
              <a:t>informaiton</a:t>
            </a:r>
            <a:r>
              <a:rPr lang="en-US" sz="1200" kern="1200" dirty="0">
                <a:solidFill>
                  <a:schemeClr val="tx1"/>
                </a:solidFill>
                <a:effectLst/>
                <a:latin typeface="+mn-lt"/>
                <a:ea typeface="+mn-ea"/>
                <a:cs typeface="+mn-cs"/>
              </a:rPr>
              <a:t> that is being passed is ABOUT, or how the brain makes USE of it.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Partly this is because we don’t know what the decoder is; there might be many </a:t>
            </a:r>
            <a:r>
              <a:rPr lang="en-US" sz="1200" kern="1200" dirty="0" err="1">
                <a:solidFill>
                  <a:schemeClr val="tx1"/>
                </a:solidFill>
                <a:effectLst/>
                <a:latin typeface="+mn-lt"/>
                <a:ea typeface="+mn-ea"/>
                <a:cs typeface="+mn-cs"/>
              </a:rPr>
              <a:t>decodings</a:t>
            </a:r>
            <a:r>
              <a:rPr lang="en-US" sz="1200" kern="1200" dirty="0">
                <a:solidFill>
                  <a:schemeClr val="tx1"/>
                </a:solidFill>
                <a:effectLst/>
                <a:latin typeface="+mn-lt"/>
                <a:ea typeface="+mn-ea"/>
                <a:cs typeface="+mn-cs"/>
              </a:rPr>
              <a:t> of the same signal.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WHY?  What is crucial in connecting info theory to things we actually care about are the CONVENTIONS – for example, the conventions that we use to connect the things we care about to these abstract representations in terms of 1s and 0s.   In systems we build, we stipulate these conventions, and they are embodied in the decoders that we design to handle the signals that we encode.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neuroscience, we are engaged in an enterprise of REVERSE ENGINEERING, and so the conventions are just as much of a mystery as the content that is conveyed using those conventions. </a:t>
            </a:r>
          </a:p>
          <a:p>
            <a:endParaRPr lang="en-US" dirty="0"/>
          </a:p>
        </p:txBody>
      </p:sp>
      <p:sp>
        <p:nvSpPr>
          <p:cNvPr id="4" name="Slide Number Placeholder 3"/>
          <p:cNvSpPr>
            <a:spLocks noGrp="1"/>
          </p:cNvSpPr>
          <p:nvPr>
            <p:ph type="sldNum" sz="quarter" idx="5"/>
          </p:nvPr>
        </p:nvSpPr>
        <p:spPr/>
        <p:txBody>
          <a:bodyPr/>
          <a:lstStyle/>
          <a:p>
            <a:pPr>
              <a:defRPr/>
            </a:pPr>
            <a:fld id="{0ACA644B-9E2E-46BB-B00F-D59C06A03E25}" type="slidenum">
              <a:rPr lang="en-US" smtClean="0"/>
              <a:pPr>
                <a:defRPr/>
              </a:pPr>
              <a:t>30</a:t>
            </a:fld>
            <a:endParaRPr lang="en-US"/>
          </a:p>
        </p:txBody>
      </p:sp>
    </p:spTree>
    <p:extLst>
      <p:ext uri="{BB962C8B-B14F-4D97-AF65-F5344CB8AC3E}">
        <p14:creationId xmlns:p14="http://schemas.microsoft.com/office/powerpoint/2010/main" val="12165703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TextEdit="1"/>
          </p:cNvSpPr>
          <p:nvPr>
            <p:ph type="sldImg"/>
          </p:nvPr>
        </p:nvSpPr>
        <p:spPr bwMode="auto">
          <a:noFill/>
          <a:ln>
            <a:solidFill>
              <a:srgbClr val="000000"/>
            </a:solidFill>
            <a:miter lim="800000"/>
            <a:headEnd/>
            <a:tailEnd/>
          </a:ln>
        </p:spPr>
      </p:sp>
      <p:sp>
        <p:nvSpPr>
          <p:cNvPr id="23555" name="Rectangle 3"/>
          <p:cNvSpPr>
            <a:spLocks noGrp="1"/>
          </p:cNvSpPr>
          <p:nvPr>
            <p:ph type="body" idx="1"/>
          </p:nvPr>
        </p:nvSpPr>
        <p:spPr bwMode="auto">
          <a:noFill/>
        </p:spPr>
        <p:txBody>
          <a:bodyPr wrap="square" numCol="1" anchor="t" anchorCtr="0" compatLnSpc="1">
            <a:prstTxWarp prst="textNoShape">
              <a:avLst/>
            </a:prstTxWarp>
          </a:bodyPr>
          <a:lstStyle/>
          <a:p>
            <a:r>
              <a:rPr lang="en-US" dirty="0"/>
              <a:t>Let’s take a step back now.  In posing these questions, I am supposing that information </a:t>
            </a:r>
            <a:r>
              <a:rPr lang="en-US" i="1" dirty="0"/>
              <a:t>is </a:t>
            </a:r>
            <a:r>
              <a:rPr lang="en-US" dirty="0"/>
              <a:t>a genuine resource for biological </a:t>
            </a:r>
            <a:r>
              <a:rPr lang="en-US" dirty="0" err="1"/>
              <a:t>systems,including</a:t>
            </a:r>
            <a:r>
              <a:rPr lang="en-US" dirty="0"/>
              <a:t> </a:t>
            </a:r>
            <a:r>
              <a:rPr lang="en-US" dirty="0" err="1"/>
              <a:t>orgnaisms</a:t>
            </a:r>
            <a:r>
              <a:rPr lang="en-US" dirty="0"/>
              <a:t>, but also </a:t>
            </a:r>
            <a:r>
              <a:rPr lang="en-US" dirty="0" err="1"/>
              <a:t>congitive</a:t>
            </a:r>
            <a:r>
              <a:rPr lang="en-US" dirty="0"/>
              <a:t> systems.  I say biological, but you could apply this account to any system where you feel justified in saying that it is a system with AIMS, or function, and that can do well or poorly with respect to those aims.   </a:t>
            </a:r>
          </a:p>
          <a:p>
            <a:r>
              <a:rPr lang="en-US" sz="1100" dirty="0"/>
              <a:t>As with other resources, information may be sought, stored, consumed, lost.  But how is it UNLIKE other resources?</a:t>
            </a:r>
          </a:p>
          <a:p>
            <a:r>
              <a:rPr lang="en-US" sz="1100" dirty="0"/>
              <a:t>Epistemic: I’m supposing that there is a special NEED to appeal to information in some explanations, again, in biology but also in other sciences dealing with goal-oriented systems.</a:t>
            </a:r>
          </a:p>
          <a:p>
            <a:r>
              <a:rPr lang="en-US" sz="1100" dirty="0"/>
              <a:t>So I’m going to try to address these questions.  And to make the job easier, I’m going to consider the information in SIGNALS:  that is, in intermediaries either between parts of the same system, or between different individuals.  I won’t be talking about other kinds of information (e.g. structural or physical information).</a:t>
            </a:r>
          </a:p>
          <a:p>
            <a:r>
              <a:rPr lang="en-US" dirty="0"/>
              <a:t>And to distinguish, you might think of the kind of information I’m interested in as minimally semantic natural information – correlational </a:t>
            </a:r>
            <a:r>
              <a:rPr lang="en-US" dirty="0" err="1"/>
              <a:t>infromation</a:t>
            </a:r>
            <a:r>
              <a:rPr lang="en-US" dirty="0"/>
              <a:t> between a signal and some state of affairs, where the information </a:t>
            </a:r>
            <a:r>
              <a:rPr lang="en-US" dirty="0" err="1"/>
              <a:t>carreid</a:t>
            </a:r>
            <a:r>
              <a:rPr lang="en-US" dirty="0"/>
              <a:t> by the signal is ABOUT that *other* state of affairs.   And I’ll distinguish between signal vehicles - the physical stuff of the signal, and signal CONTENTS – the information carried by the </a:t>
            </a:r>
            <a:r>
              <a:rPr lang="en-US" dirty="0" err="1"/>
              <a:t>sginal</a:t>
            </a:r>
            <a:r>
              <a:rPr lang="en-US" dirty="0"/>
              <a:t>.</a:t>
            </a:r>
          </a:p>
        </p:txBody>
      </p:sp>
    </p:spTree>
    <p:extLst>
      <p:ext uri="{BB962C8B-B14F-4D97-AF65-F5344CB8AC3E}">
        <p14:creationId xmlns:p14="http://schemas.microsoft.com/office/powerpoint/2010/main" val="39541101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TextEdit="1"/>
          </p:cNvSpPr>
          <p:nvPr>
            <p:ph type="sldImg"/>
          </p:nvPr>
        </p:nvSpPr>
        <p:spPr bwMode="auto">
          <a:noFill/>
          <a:ln>
            <a:solidFill>
              <a:srgbClr val="000000"/>
            </a:solidFill>
            <a:miter lim="800000"/>
            <a:headEnd/>
            <a:tailEnd/>
          </a:ln>
        </p:spPr>
      </p:sp>
      <p:sp>
        <p:nvSpPr>
          <p:cNvPr id="28675" name="Rectangle 3"/>
          <p:cNvSpPr>
            <a:spLocks noGrp="1"/>
          </p:cNvSpPr>
          <p:nvPr>
            <p:ph type="body" idx="1"/>
          </p:nvPr>
        </p:nvSpPr>
        <p:spPr bwMode="auto">
          <a:noFill/>
        </p:spPr>
        <p:txBody>
          <a:bodyPr wrap="square" numCol="1" anchor="t" anchorCtr="0" compatLnSpc="1">
            <a:prstTxWarp prst="textNoShape">
              <a:avLst/>
            </a:prstTxWarp>
          </a:bodyPr>
          <a:lstStyle/>
          <a:p>
            <a:r>
              <a:rPr lang="en-US" dirty="0"/>
              <a:t>There are different behaviors or actions appropriate to different states of the world.  How does the system know which one to execute?  How does it match up the right action with the </a:t>
            </a:r>
            <a:r>
              <a:rPr lang="en-US" dirty="0" err="1"/>
              <a:t>sitaution</a:t>
            </a:r>
            <a:r>
              <a:rPr lang="en-US" dirty="0"/>
              <a:t> it’s in? </a:t>
            </a:r>
          </a:p>
          <a:p>
            <a:endParaRPr lang="en-US" dirty="0"/>
          </a:p>
          <a:p>
            <a:r>
              <a:rPr lang="en-US" dirty="0"/>
              <a:t>So quite </a:t>
            </a:r>
            <a:r>
              <a:rPr lang="en-US" dirty="0" err="1"/>
              <a:t>naturlaly</a:t>
            </a:r>
            <a:r>
              <a:rPr lang="en-US" dirty="0"/>
              <a:t>, the theorist adverts to information when explaining how certain coordination problems are solved – including, and especially, the problem of communication.  I’m supposing here that </a:t>
            </a:r>
            <a:r>
              <a:rPr lang="en-US" dirty="0" err="1"/>
              <a:t>represntaitonal</a:t>
            </a:r>
            <a:r>
              <a:rPr lang="en-US" dirty="0"/>
              <a:t> </a:t>
            </a:r>
            <a:r>
              <a:rPr lang="en-US" dirty="0" err="1"/>
              <a:t>explanaitons</a:t>
            </a:r>
            <a:r>
              <a:rPr lang="en-US" dirty="0"/>
              <a:t> are a kind of informational </a:t>
            </a:r>
            <a:r>
              <a:rPr lang="en-US" dirty="0" err="1"/>
              <a:t>explanaiton</a:t>
            </a:r>
            <a:r>
              <a:rPr lang="en-US" dirty="0"/>
              <a:t>, but may have further </a:t>
            </a:r>
            <a:r>
              <a:rPr lang="en-US" dirty="0" err="1"/>
              <a:t>requriemetns</a:t>
            </a:r>
            <a:r>
              <a:rPr lang="en-US" dirty="0"/>
              <a:t>. </a:t>
            </a:r>
          </a:p>
        </p:txBody>
      </p:sp>
    </p:spTree>
    <p:extLst>
      <p:ext uri="{BB962C8B-B14F-4D97-AF65-F5344CB8AC3E}">
        <p14:creationId xmlns:p14="http://schemas.microsoft.com/office/powerpoint/2010/main" val="9665870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TextEdit="1"/>
          </p:cNvSpPr>
          <p:nvPr>
            <p:ph type="sldImg"/>
          </p:nvPr>
        </p:nvSpPr>
        <p:spPr bwMode="auto">
          <a:noFill/>
          <a:ln>
            <a:solidFill>
              <a:srgbClr val="000000"/>
            </a:solidFill>
            <a:miter lim="800000"/>
            <a:headEnd/>
            <a:tailEnd/>
          </a:ln>
        </p:spPr>
      </p:sp>
      <p:sp>
        <p:nvSpPr>
          <p:cNvPr id="26627" name="Rectangle 3"/>
          <p:cNvSpPr>
            <a:spLocks noGrp="1"/>
          </p:cNvSpPr>
          <p:nvPr>
            <p:ph type="body" idx="1"/>
          </p:nvPr>
        </p:nvSpPr>
        <p:spPr bwMode="auto">
          <a:noFill/>
        </p:spPr>
        <p:txBody>
          <a:bodyPr wrap="square" numCol="1" anchor="t" anchorCtr="0" compatLnSpc="1">
            <a:prstTxWarp prst="textNoShape">
              <a:avLst/>
            </a:prstTxWarp>
          </a:bodyPr>
          <a:lstStyle/>
          <a:p>
            <a:r>
              <a:rPr lang="en-US" dirty="0"/>
              <a:t>So for </a:t>
            </a:r>
            <a:r>
              <a:rPr lang="en-US" dirty="0" err="1"/>
              <a:t>exmaple</a:t>
            </a:r>
            <a:r>
              <a:rPr lang="en-US" dirty="0"/>
              <a:t>, food is not like this. Clothing is not like this.  </a:t>
            </a:r>
          </a:p>
          <a:p>
            <a:r>
              <a:rPr lang="en-US" dirty="0"/>
              <a:t>Other ways to solve coordination problems can be non-informational.  </a:t>
            </a:r>
          </a:p>
        </p:txBody>
      </p:sp>
    </p:spTree>
    <p:extLst>
      <p:ext uri="{BB962C8B-B14F-4D97-AF65-F5344CB8AC3E}">
        <p14:creationId xmlns:p14="http://schemas.microsoft.com/office/powerpoint/2010/main" val="42258861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r>
              <a:rPr lang="en-US"/>
              <a:t>So when as theorists we invoke information, we are trying to give an explaantion that is more genreal than one that appeals to physical features of the vehicle.</a:t>
            </a:r>
          </a:p>
          <a:p>
            <a:r>
              <a:rPr lang="en-US"/>
              <a:t>Informational explanations thus match the phenomena:  they are ROBUST to changes in the vehicle, but sensitive ot hcanges in correlaitonal facts.</a:t>
            </a:r>
          </a:p>
          <a:p>
            <a:r>
              <a:rPr lang="en-US"/>
              <a:t> if the vhicle in the system changed, the explanatio nwould still be valid. But if the correlational facts changed, it would not.</a:t>
            </a:r>
          </a:p>
          <a:p>
            <a:r>
              <a:rPr lang="en-US"/>
              <a:t>The very idea of a vehicle content distinction requires that we think of information as something that could be carried in many dfiferent vehicles. And once we have given an informatiaonal explanation, the inference to “and thus this system is multiply realizable” is often automatic. (espeically in philosophy of mind).   I think this inference will only be valid if we are judicious in applying informational explanation to systems with MR functions in the first place.</a:t>
            </a:r>
          </a:p>
          <a:p>
            <a:endParaRPr lang="en-US"/>
          </a:p>
        </p:txBody>
      </p:sp>
    </p:spTree>
    <p:extLst>
      <p:ext uri="{BB962C8B-B14F-4D97-AF65-F5344CB8AC3E}">
        <p14:creationId xmlns:p14="http://schemas.microsoft.com/office/powerpoint/2010/main" val="35706125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TextEdit="1"/>
          </p:cNvSpPr>
          <p:nvPr>
            <p:ph type="sldImg"/>
          </p:nvPr>
        </p:nvSpPr>
        <p:spPr bwMode="auto">
          <a:noFill/>
          <a:ln>
            <a:solidFill>
              <a:srgbClr val="000000"/>
            </a:solidFill>
            <a:miter lim="800000"/>
            <a:headEnd/>
            <a:tailEnd/>
          </a:ln>
        </p:spPr>
      </p:sp>
      <p:sp>
        <p:nvSpPr>
          <p:cNvPr id="104451" name="Rectangle 3"/>
          <p:cNvSpPr>
            <a:spLocks noGrp="1"/>
          </p:cNvSpPr>
          <p:nvPr>
            <p:ph type="body" idx="1"/>
          </p:nvPr>
        </p:nvSpPr>
        <p:spPr bwMode="auto">
          <a:noFill/>
        </p:spPr>
        <p:txBody>
          <a:bodyPr wrap="square" numCol="1" anchor="t" anchorCtr="0" compatLnSpc="1">
            <a:prstTxWarp prst="textNoShape">
              <a:avLst/>
            </a:prstTxWarp>
          </a:bodyPr>
          <a:lstStyle/>
          <a:p>
            <a:r>
              <a:rPr lang="en-US" dirty="0"/>
              <a:t>So to bring our two questions together: what kinds of systems call out for </a:t>
            </a:r>
            <a:r>
              <a:rPr lang="en-US" dirty="0" err="1"/>
              <a:t>informatiaon</a:t>
            </a:r>
            <a:r>
              <a:rPr lang="en-US" dirty="0"/>
              <a:t> </a:t>
            </a:r>
            <a:r>
              <a:rPr lang="en-US" dirty="0" err="1"/>
              <a:t>explantion</a:t>
            </a:r>
            <a:r>
              <a:rPr lang="en-US" dirty="0"/>
              <a:t>?  Only those systems that a) solve a coordination problem b) via an MR mechanism that exploits correlations between </a:t>
            </a:r>
            <a:r>
              <a:rPr lang="en-US" dirty="0" err="1"/>
              <a:t>vheicles</a:t>
            </a:r>
            <a:r>
              <a:rPr lang="en-US" dirty="0"/>
              <a:t> and states of affairs.   These correlations may be directive, in the sense of program information.  The presence of a vehicle can make a future state of affairs more likely, by setting into effect a causal chain of events that changes the probability of a particular outcome.</a:t>
            </a:r>
          </a:p>
          <a:p>
            <a:endParaRPr lang="en-US" dirty="0"/>
          </a:p>
          <a:p>
            <a:endParaRPr lang="en-US" dirty="0"/>
          </a:p>
        </p:txBody>
      </p:sp>
    </p:spTree>
    <p:extLst>
      <p:ext uri="{BB962C8B-B14F-4D97-AF65-F5344CB8AC3E}">
        <p14:creationId xmlns:p14="http://schemas.microsoft.com/office/powerpoint/2010/main" val="21851128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Rieke </a:t>
            </a:r>
            <a:r>
              <a:rPr lang="en-US" dirty="0" err="1"/>
              <a:t>ch</a:t>
            </a:r>
            <a:r>
              <a:rPr lang="en-US" dirty="0"/>
              <a:t> 3.1</a:t>
            </a:r>
          </a:p>
        </p:txBody>
      </p:sp>
      <p:sp>
        <p:nvSpPr>
          <p:cNvPr id="4" name="Slide Number Placeholder 3"/>
          <p:cNvSpPr>
            <a:spLocks noGrp="1"/>
          </p:cNvSpPr>
          <p:nvPr>
            <p:ph type="sldNum" sz="quarter" idx="5"/>
          </p:nvPr>
        </p:nvSpPr>
        <p:spPr/>
        <p:txBody>
          <a:bodyPr/>
          <a:lstStyle/>
          <a:p>
            <a:pPr>
              <a:defRPr/>
            </a:pPr>
            <a:fld id="{0ACA644B-9E2E-46BB-B00F-D59C06A03E25}" type="slidenum">
              <a:rPr lang="en-US" smtClean="0"/>
              <a:pPr>
                <a:defRPr/>
              </a:pPr>
              <a:t>36</a:t>
            </a:fld>
            <a:endParaRPr lang="en-US"/>
          </a:p>
        </p:txBody>
      </p:sp>
    </p:spTree>
    <p:extLst>
      <p:ext uri="{BB962C8B-B14F-4D97-AF65-F5344CB8AC3E}">
        <p14:creationId xmlns:p14="http://schemas.microsoft.com/office/powerpoint/2010/main" val="15995341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BE99850C-0E88-4630-91B9-8B3DB8510EBC}"/>
              </a:ext>
            </a:extLst>
          </p:cNvPr>
          <p:cNvSpPr>
            <a:spLocks noGrp="1" noRot="1" noChangeAspect="1" noChangeArrowheads="1" noTextEdit="1"/>
          </p:cNvSpPr>
          <p:nvPr>
            <p:ph type="sldImg"/>
          </p:nvPr>
        </p:nvSpPr>
        <p:spPr>
          <a:ln/>
        </p:spPr>
      </p:sp>
      <p:sp>
        <p:nvSpPr>
          <p:cNvPr id="28675" name="Notes Placeholder 2">
            <a:extLst>
              <a:ext uri="{FF2B5EF4-FFF2-40B4-BE49-F238E27FC236}">
                <a16:creationId xmlns:a16="http://schemas.microsoft.com/office/drawing/2014/main" id="{EE884510-6D31-496D-97B0-9CE8DE83F481}"/>
              </a:ext>
            </a:extLst>
          </p:cNvPr>
          <p:cNvSpPr>
            <a:spLocks noGrp="1" noChangeArrowheads="1"/>
          </p:cNvSpPr>
          <p:nvPr>
            <p:ph type="body" idx="1"/>
          </p:nvPr>
        </p:nvSpPr>
        <p:spPr>
          <a:noFill/>
        </p:spPr>
        <p:txBody>
          <a:bodyPr/>
          <a:lstStyle/>
          <a:p>
            <a:pPr eaLnBrk="1" hangingPunct="1"/>
            <a:r>
              <a:rPr lang="en-US" altLang="en-US" dirty="0"/>
              <a:t>Normalization can serve as a means of gain control – here we see maintained sensitivity to contrast under different background light intensities.  This allows for maximum sensitivity and invariance to certain features (in this case, light intensity).  It is also a mechanism for “winner-take-all” effects, as you can see below.  (2</a:t>
            </a:r>
            <a:r>
              <a:rPr lang="en-US" altLang="en-US" baseline="30000" dirty="0"/>
              <a:t>nd</a:t>
            </a:r>
            <a:r>
              <a:rPr lang="en-US" altLang="en-US" dirty="0"/>
              <a:t> and 3</a:t>
            </a:r>
            <a:r>
              <a:rPr lang="en-US" altLang="en-US" baseline="30000" dirty="0"/>
              <a:t>rd</a:t>
            </a:r>
            <a:r>
              <a:rPr lang="en-US" altLang="en-US" dirty="0"/>
              <a:t> panels).</a:t>
            </a:r>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p:txBody>
      </p:sp>
      <p:sp>
        <p:nvSpPr>
          <p:cNvPr id="28676" name="Slide Number Placeholder 3">
            <a:extLst>
              <a:ext uri="{FF2B5EF4-FFF2-40B4-BE49-F238E27FC236}">
                <a16:creationId xmlns:a16="http://schemas.microsoft.com/office/drawing/2014/main" id="{30B4DA63-072B-407D-8A2E-AFF9C1EB0D74}"/>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9AD6CD-77AB-46DA-9536-4CEBA78297A3}" type="slidenum">
              <a:rPr lang="en-US" altLang="en-US" smtClean="0"/>
              <a:pPr/>
              <a:t>38</a:t>
            </a:fld>
            <a:endParaRPr lang="en-US" altLang="en-US"/>
          </a:p>
        </p:txBody>
      </p:sp>
    </p:spTree>
    <p:extLst>
      <p:ext uri="{BB962C8B-B14F-4D97-AF65-F5344CB8AC3E}">
        <p14:creationId xmlns:p14="http://schemas.microsoft.com/office/powerpoint/2010/main" val="9600889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505BEC63-20E7-4B4E-8EC3-54556500981C}"/>
              </a:ext>
            </a:extLst>
          </p:cNvPr>
          <p:cNvSpPr>
            <a:spLocks noGrp="1" noRot="1" noChangeAspect="1" noChangeArrowheads="1" noTextEdit="1"/>
          </p:cNvSpPr>
          <p:nvPr>
            <p:ph type="sldImg"/>
          </p:nvPr>
        </p:nvSpPr>
        <p:spPr>
          <a:ln/>
        </p:spPr>
      </p:sp>
      <p:sp>
        <p:nvSpPr>
          <p:cNvPr id="30723" name="Notes Placeholder 2">
            <a:extLst>
              <a:ext uri="{FF2B5EF4-FFF2-40B4-BE49-F238E27FC236}">
                <a16:creationId xmlns:a16="http://schemas.microsoft.com/office/drawing/2014/main" id="{33E5364A-9AB2-4E83-B5F6-29727237BE4A}"/>
              </a:ext>
            </a:extLst>
          </p:cNvPr>
          <p:cNvSpPr>
            <a:spLocks noGrp="1" noChangeArrowheads="1"/>
          </p:cNvSpPr>
          <p:nvPr>
            <p:ph type="body" idx="1"/>
          </p:nvPr>
        </p:nvSpPr>
        <p:spPr>
          <a:noFill/>
        </p:spPr>
        <p:txBody>
          <a:bodyPr/>
          <a:lstStyle/>
          <a:p>
            <a:pPr eaLnBrk="1" hangingPunct="1"/>
            <a:r>
              <a:rPr lang="en-US" altLang="en-US"/>
              <a:t>Two things to note. The drive is measured as stimulus intensity (potentially), or spikes from an upstream neuron.</a:t>
            </a:r>
          </a:p>
          <a:p>
            <a:pPr eaLnBrk="1" hangingPunct="1"/>
            <a:r>
              <a:rPr lang="en-US" altLang="en-US"/>
              <a:t>The response is measured in the firing rate of the cell.   The same holds for the other canonical computations – linear filtering and exponentiation.</a:t>
            </a:r>
          </a:p>
        </p:txBody>
      </p:sp>
      <p:sp>
        <p:nvSpPr>
          <p:cNvPr id="30724" name="Slide Number Placeholder 3">
            <a:extLst>
              <a:ext uri="{FF2B5EF4-FFF2-40B4-BE49-F238E27FC236}">
                <a16:creationId xmlns:a16="http://schemas.microsoft.com/office/drawing/2014/main" id="{94DD33BD-64AC-4DD3-BC4F-A47B9D028BEB}"/>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2C1F78F-9894-4675-81C4-889E1F9A6EF0}" type="slidenum">
              <a:rPr lang="en-US" altLang="en-US" smtClean="0"/>
              <a:pPr/>
              <a:t>39</a:t>
            </a:fld>
            <a:endParaRPr lang="en-US" altLang="en-US"/>
          </a:p>
        </p:txBody>
      </p:sp>
    </p:spTree>
    <p:extLst>
      <p:ext uri="{BB962C8B-B14F-4D97-AF65-F5344CB8AC3E}">
        <p14:creationId xmlns:p14="http://schemas.microsoft.com/office/powerpoint/2010/main" val="9033179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instead we want to say something more restrictive: that the brain processes SEMANTIC information.  Recall that semantic information is information ABOUT something.</a:t>
            </a:r>
          </a:p>
          <a:p>
            <a:r>
              <a:rPr lang="en-US" dirty="0"/>
              <a:t>Why would we think that?   Two reasons.  Top down and bottom up.</a:t>
            </a:r>
          </a:p>
          <a:p>
            <a:r>
              <a:rPr lang="en-US" dirty="0"/>
              <a:t>Top-down .. As Marr says.  A computational problem is the problem of performing some task, or solving some PROBLEM. </a:t>
            </a:r>
          </a:p>
          <a:p>
            <a:r>
              <a:rPr lang="en-US" dirty="0"/>
              <a:t>Bottom-up  … neurons and their stimulus evoked activities REPRESENT the </a:t>
            </a:r>
            <a:r>
              <a:rPr lang="en-US" dirty="0" err="1"/>
              <a:t>thigns</a:t>
            </a:r>
            <a:r>
              <a:rPr lang="en-US" dirty="0"/>
              <a:t>-in-the-world that caused them to respond.</a:t>
            </a:r>
          </a:p>
          <a:p>
            <a:endParaRPr lang="en-US" dirty="0"/>
          </a:p>
          <a:p>
            <a:r>
              <a:rPr lang="en-US" dirty="0"/>
              <a:t>Do these meet up in the middle?  Well, sometimes.  (</a:t>
            </a:r>
            <a:r>
              <a:rPr lang="en-US" dirty="0" err="1"/>
              <a:t>newsom</a:t>
            </a:r>
            <a:r>
              <a:rPr lang="en-US" dirty="0"/>
              <a:t>).</a:t>
            </a:r>
          </a:p>
          <a:p>
            <a:r>
              <a:rPr lang="en-US" dirty="0"/>
              <a:t>But even if they DO meet up in the middle, it’s not SUFFIIENT .. Is it?   </a:t>
            </a:r>
            <a:r>
              <a:rPr lang="en-US" dirty="0" err="1"/>
              <a:t>Bceause</a:t>
            </a:r>
            <a:r>
              <a:rPr lang="en-US" dirty="0"/>
              <a:t> we can tell this same story about </a:t>
            </a:r>
            <a:r>
              <a:rPr lang="en-US" dirty="0" err="1"/>
              <a:t>plaents</a:t>
            </a:r>
            <a:r>
              <a:rPr lang="en-US" dirty="0"/>
              <a:t>.</a:t>
            </a:r>
          </a:p>
          <a:p>
            <a:r>
              <a:rPr lang="en-US" dirty="0"/>
              <a:t>What makes it GENUINE </a:t>
            </a:r>
            <a:r>
              <a:rPr lang="en-US" dirty="0" err="1"/>
              <a:t>repesntaiton</a:t>
            </a:r>
            <a:r>
              <a:rPr lang="en-US" dirty="0"/>
              <a:t>?  (well, does it have to feel like something?  Does there have to be something that I’s like, some </a:t>
            </a:r>
            <a:r>
              <a:rPr lang="en-US" dirty="0" err="1"/>
              <a:t>intenral</a:t>
            </a:r>
            <a:r>
              <a:rPr lang="en-US" dirty="0"/>
              <a:t> IMAGERY that makes it </a:t>
            </a:r>
            <a:r>
              <a:rPr lang="en-US" dirty="0" err="1"/>
              <a:t>represntaiton</a:t>
            </a:r>
            <a:r>
              <a:rPr lang="en-US" dirty="0"/>
              <a:t>?  Does it just have to be in US?)</a:t>
            </a:r>
          </a:p>
        </p:txBody>
      </p:sp>
      <p:sp>
        <p:nvSpPr>
          <p:cNvPr id="4" name="Slide Number Placeholder 3"/>
          <p:cNvSpPr>
            <a:spLocks noGrp="1"/>
          </p:cNvSpPr>
          <p:nvPr>
            <p:ph type="sldNum" sz="quarter" idx="10"/>
          </p:nvPr>
        </p:nvSpPr>
        <p:spPr/>
        <p:txBody>
          <a:bodyPr/>
          <a:lstStyle/>
          <a:p>
            <a:pPr>
              <a:defRPr/>
            </a:pPr>
            <a:fld id="{0ACA644B-9E2E-46BB-B00F-D59C06A03E25}" type="slidenum">
              <a:rPr lang="en-US" smtClean="0"/>
              <a:pPr>
                <a:defRPr/>
              </a:pPr>
              <a:t>40</a:t>
            </a:fld>
            <a:endParaRPr lang="en-US"/>
          </a:p>
        </p:txBody>
      </p:sp>
    </p:spTree>
    <p:extLst>
      <p:ext uri="{BB962C8B-B14F-4D97-AF65-F5344CB8AC3E}">
        <p14:creationId xmlns:p14="http://schemas.microsoft.com/office/powerpoint/2010/main" val="26535865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from a </a:t>
            </a:r>
            <a:r>
              <a:rPr lang="en-US" dirty="0" err="1"/>
              <a:t>bloggingheads</a:t>
            </a:r>
            <a:r>
              <a:rPr lang="en-US" dirty="0"/>
              <a:t> debate a few years back … </a:t>
            </a:r>
          </a:p>
          <a:p>
            <a:r>
              <a:rPr lang="en-US" sz="1200" b="0" i="0" kern="1200" dirty="0">
                <a:solidFill>
                  <a:schemeClr val="tx1"/>
                </a:solidFill>
                <a:effectLst/>
                <a:latin typeface="+mn-lt"/>
                <a:ea typeface="+mn-ea"/>
                <a:cs typeface="+mn-cs"/>
              </a:rPr>
              <a:t>A computer can simulate the formal properties of the sequence of chemical and electrical phenomena in the production of thirst just as much as it can simulate the formal properties of anything else—we can simulate thirst just as we can simulate hurricanes, rainstorms, five-alarms fires, internal combustion engines, photosynthesis, lactation, or the flow of currency in a depressed economy. But no one in his right mind thinks that a computer simulation of a five-alarm fire will burn down the neighborhood, or that a computer simulation of an internal combustion engine will power a car or that computer simulations of lactation and photosynthesis will produce milk and sugar. To my amazement, however, I have found that a large number of people suppose that computer simulations of mental phenomena, whether at the level of brain processes or not, literally produce mental phenomena.</a:t>
            </a:r>
            <a:endParaRPr lang="en-US" dirty="0"/>
          </a:p>
        </p:txBody>
      </p:sp>
      <p:sp>
        <p:nvSpPr>
          <p:cNvPr id="4" name="Slide Number Placeholder 3"/>
          <p:cNvSpPr>
            <a:spLocks noGrp="1"/>
          </p:cNvSpPr>
          <p:nvPr>
            <p:ph type="sldNum" sz="quarter" idx="10"/>
          </p:nvPr>
        </p:nvSpPr>
        <p:spPr/>
        <p:txBody>
          <a:bodyPr/>
          <a:lstStyle/>
          <a:p>
            <a:pPr>
              <a:defRPr/>
            </a:pPr>
            <a:fld id="{0ACA644B-9E2E-46BB-B00F-D59C06A03E25}" type="slidenum">
              <a:rPr lang="en-US" smtClean="0"/>
              <a:pPr>
                <a:defRPr/>
              </a:pPr>
              <a:t>41</a:t>
            </a:fld>
            <a:endParaRPr lang="en-US"/>
          </a:p>
        </p:txBody>
      </p:sp>
    </p:spTree>
    <p:extLst>
      <p:ext uri="{BB962C8B-B14F-4D97-AF65-F5344CB8AC3E}">
        <p14:creationId xmlns:p14="http://schemas.microsoft.com/office/powerpoint/2010/main" val="14967600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Tunes, ideas, catchphrases, way of making canoes … </a:t>
            </a:r>
          </a:p>
          <a:p>
            <a:r>
              <a:rPr lang="en-US" dirty="0"/>
              <a:t>Anyone know what this cat is watching?</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How do we identify memes?  How do we pick them out, when they have nothing in common BUT their information?  They’re like snippets of information.</a:t>
            </a:r>
          </a:p>
          <a:p>
            <a:endParaRPr lang="en-US" dirty="0"/>
          </a:p>
        </p:txBody>
      </p:sp>
      <p:sp>
        <p:nvSpPr>
          <p:cNvPr id="4" name="Slide Number Placeholder 3"/>
          <p:cNvSpPr>
            <a:spLocks noGrp="1"/>
          </p:cNvSpPr>
          <p:nvPr>
            <p:ph type="sldNum" sz="quarter" idx="10"/>
          </p:nvPr>
        </p:nvSpPr>
        <p:spPr/>
        <p:txBody>
          <a:bodyPr/>
          <a:lstStyle/>
          <a:p>
            <a:pPr>
              <a:defRPr/>
            </a:pPr>
            <a:fld id="{0ACA644B-9E2E-46BB-B00F-D59C06A03E25}" type="slidenum">
              <a:rPr lang="en-US" smtClean="0"/>
              <a:pPr>
                <a:defRPr/>
              </a:pPr>
              <a:t>43</a:t>
            </a:fld>
            <a:endParaRPr lang="en-US"/>
          </a:p>
        </p:txBody>
      </p:sp>
    </p:spTree>
    <p:extLst>
      <p:ext uri="{BB962C8B-B14F-4D97-AF65-F5344CB8AC3E}">
        <p14:creationId xmlns:p14="http://schemas.microsoft.com/office/powerpoint/2010/main" val="40456836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if evolutionary processes involving memes are the answer – what is the question? Is it the spread and distribution of memes?  Their relative prevalence?  …  There are ambitious proposals:  the evolution of tools, and LANGUAGE as a particular kind of cognitive tool.     Less ambitiously … </a:t>
            </a:r>
          </a:p>
          <a:p>
            <a:r>
              <a:rPr lang="en-US" dirty="0"/>
              <a:t>But now I’m getting to the worry:  Compare memetic explanation with regular evolutionary </a:t>
            </a:r>
            <a:r>
              <a:rPr lang="en-US" dirty="0" err="1"/>
              <a:t>explanations,w</a:t>
            </a:r>
            <a:r>
              <a:rPr lang="en-US" dirty="0"/>
              <a:t> </a:t>
            </a:r>
            <a:r>
              <a:rPr lang="en-US" dirty="0" err="1"/>
              <a:t>hich</a:t>
            </a:r>
            <a:r>
              <a:rPr lang="en-US" dirty="0"/>
              <a:t> are supposed to tell us WHY there’s a higher prevalence of sickle cell anemia in areas where malaria is endemic.  Evolutionary </a:t>
            </a:r>
            <a:r>
              <a:rPr lang="en-US" dirty="0" err="1"/>
              <a:t>eplxanations</a:t>
            </a:r>
            <a:r>
              <a:rPr lang="en-US" dirty="0"/>
              <a:t> demystify facts about evolved creatures by appealing to facts about their selective environments.</a:t>
            </a:r>
          </a:p>
          <a:p>
            <a:r>
              <a:rPr lang="en-US" dirty="0"/>
              <a:t>But then, if we want to explain why memes are </a:t>
            </a:r>
            <a:r>
              <a:rPr lang="en-US" dirty="0" err="1"/>
              <a:t>distrubited</a:t>
            </a:r>
            <a:r>
              <a:rPr lang="en-US" dirty="0"/>
              <a:t> or </a:t>
            </a:r>
            <a:r>
              <a:rPr lang="en-US" dirty="0" err="1"/>
              <a:t>hae</a:t>
            </a:r>
            <a:r>
              <a:rPr lang="en-US" dirty="0"/>
              <a:t> the features that THEY do, </a:t>
            </a:r>
            <a:r>
              <a:rPr lang="en-US" dirty="0" err="1"/>
              <a:t>ew</a:t>
            </a:r>
            <a:r>
              <a:rPr lang="en-US" dirty="0"/>
              <a:t> </a:t>
            </a:r>
            <a:r>
              <a:rPr lang="en-US" dirty="0" err="1"/>
              <a:t>haveto</a:t>
            </a:r>
            <a:r>
              <a:rPr lang="en-US" dirty="0"/>
              <a:t> appeal to features of THEIR selective environments.  And their selective </a:t>
            </a:r>
            <a:r>
              <a:rPr lang="en-US" dirty="0" err="1"/>
              <a:t>enviroemnts</a:t>
            </a:r>
            <a:r>
              <a:rPr lang="en-US" dirty="0"/>
              <a:t> … are us.  are our cognitive systems and our behavioral profiles.</a:t>
            </a:r>
          </a:p>
          <a:p>
            <a:r>
              <a:rPr lang="en-US" dirty="0"/>
              <a:t>So we can certainly appeal to those to explain the </a:t>
            </a:r>
            <a:r>
              <a:rPr lang="en-US" dirty="0" err="1"/>
              <a:t>distrubtion</a:t>
            </a:r>
            <a:r>
              <a:rPr lang="en-US" dirty="0"/>
              <a:t> of various things.  (we find cats cute because their faces are babylike, and therefore the internet is overrun by cat pictures …) </a:t>
            </a:r>
          </a:p>
          <a:p>
            <a:r>
              <a:rPr lang="en-US" dirty="0"/>
              <a:t> but it then we have to be CAREFUL if we turn around and try to explain our cognitive systems and profiles in turn by appealing to MEMES.   (co-evolutionary stories are okay as long as they are spirals, and not circles  … )</a:t>
            </a:r>
          </a:p>
          <a:p>
            <a:endParaRPr lang="en-US" dirty="0"/>
          </a:p>
          <a:p>
            <a:r>
              <a:rPr lang="en-US" dirty="0"/>
              <a:t>https://www.sciencedirect.com/science/article/pii/S0305440301906818</a:t>
            </a:r>
          </a:p>
        </p:txBody>
      </p:sp>
      <p:sp>
        <p:nvSpPr>
          <p:cNvPr id="4" name="Slide Number Placeholder 3"/>
          <p:cNvSpPr>
            <a:spLocks noGrp="1"/>
          </p:cNvSpPr>
          <p:nvPr>
            <p:ph type="sldNum" sz="quarter" idx="10"/>
          </p:nvPr>
        </p:nvSpPr>
        <p:spPr/>
        <p:txBody>
          <a:bodyPr/>
          <a:lstStyle/>
          <a:p>
            <a:pPr>
              <a:defRPr/>
            </a:pPr>
            <a:fld id="{0ACA644B-9E2E-46BB-B00F-D59C06A03E25}" type="slidenum">
              <a:rPr lang="en-US" smtClean="0"/>
              <a:pPr>
                <a:defRPr/>
              </a:pPr>
              <a:t>44</a:t>
            </a:fld>
            <a:endParaRPr lang="en-US"/>
          </a:p>
        </p:txBody>
      </p:sp>
    </p:spTree>
    <p:extLst>
      <p:ext uri="{BB962C8B-B14F-4D97-AF65-F5344CB8AC3E}">
        <p14:creationId xmlns:p14="http://schemas.microsoft.com/office/powerpoint/2010/main" val="31664301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TextEdit="1"/>
          </p:cNvSpPr>
          <p:nvPr>
            <p:ph type="sldImg"/>
          </p:nvPr>
        </p:nvSpPr>
        <p:spPr bwMode="auto">
          <a:xfrm>
            <a:off x="1144588" y="685800"/>
            <a:ext cx="4572000" cy="3429000"/>
          </a:xfrm>
          <a:noFill/>
          <a:ln>
            <a:solidFill>
              <a:srgbClr val="000000"/>
            </a:solidFill>
            <a:miter lim="800000"/>
            <a:headEnd/>
            <a:tailEnd/>
          </a:ln>
        </p:spPr>
      </p:sp>
      <p:sp>
        <p:nvSpPr>
          <p:cNvPr id="70659" name="Rectangle 3"/>
          <p:cNvSpPr>
            <a:spLocks noGrp="1"/>
          </p:cNvSpPr>
          <p:nvPr>
            <p:ph type="body" idx="1"/>
          </p:nvPr>
        </p:nvSpPr>
        <p:spPr bwMode="auto">
          <a:xfrm>
            <a:off x="685800" y="4343400"/>
            <a:ext cx="5486400" cy="4114800"/>
          </a:xfrm>
          <a:noFill/>
        </p:spPr>
        <p:txBody>
          <a:bodyPr wrap="square" lIns="91432" tIns="45716" rIns="91432" bIns="45716" numCol="1" anchor="t" anchorCtr="0" compatLnSpc="1">
            <a:prstTxWarp prst="textNoShape">
              <a:avLst/>
            </a:prstTxWarp>
          </a:bodyPr>
          <a:lstStyle/>
          <a:p>
            <a:r>
              <a:rPr lang="en-US" dirty="0"/>
              <a:t>I’ll also note here that many evolved systems tend towards </a:t>
            </a:r>
            <a:r>
              <a:rPr lang="en-US" dirty="0" err="1"/>
              <a:t>pleitropic</a:t>
            </a:r>
            <a:r>
              <a:rPr lang="en-US" dirty="0"/>
              <a:t> non-modularity in the absence of specific selection FOR modularity because of what Wimsatt calls generative entrenchment.  When some infrastructure is always present, it can get co-opted for multiple functions. </a:t>
            </a:r>
          </a:p>
          <a:p>
            <a:r>
              <a:rPr lang="en-US" dirty="0"/>
              <a:t>Evolutionary or developmental processes produce </a:t>
            </a:r>
            <a:r>
              <a:rPr lang="en-US" dirty="0" err="1"/>
              <a:t>characterisitic</a:t>
            </a:r>
            <a:r>
              <a:rPr lang="en-US" dirty="0"/>
              <a:t> </a:t>
            </a:r>
            <a:r>
              <a:rPr lang="en-US" dirty="0" err="1"/>
              <a:t>deependencies</a:t>
            </a:r>
            <a:r>
              <a:rPr lang="en-US" dirty="0"/>
              <a:t> of a kind described by Wimsatt as GENERATIVE ENTRENCHMENT. </a:t>
            </a:r>
          </a:p>
          <a:p>
            <a:r>
              <a:rPr lang="en-US" dirty="0"/>
              <a:t>If even one interface molecule (responsible for signaling between components) plays a dual purpose, that serves to lock down variation in the realization substrate of the components on either end.  Those components are now </a:t>
            </a:r>
            <a:r>
              <a:rPr lang="en-US" dirty="0" err="1"/>
              <a:t>constrainted</a:t>
            </a:r>
            <a:r>
              <a:rPr lang="en-US" dirty="0"/>
              <a:t> to respond o the interface molecule.  And they have to respond in two or more ways at once. </a:t>
            </a:r>
          </a:p>
          <a:p>
            <a:r>
              <a:rPr lang="en-US" altLang="en-US" dirty="0"/>
              <a:t>(So one </a:t>
            </a:r>
            <a:r>
              <a:rPr lang="en-US" altLang="en-US" dirty="0" err="1"/>
              <a:t>implciaiton</a:t>
            </a:r>
            <a:r>
              <a:rPr lang="en-US" altLang="en-US" dirty="0"/>
              <a:t> is that cue </a:t>
            </a:r>
            <a:r>
              <a:rPr lang="en-US" altLang="en-US" dirty="0" err="1"/>
              <a:t>sensitivty</a:t>
            </a:r>
            <a:r>
              <a:rPr lang="en-US" altLang="en-US" dirty="0"/>
              <a:t> may not be as highly </a:t>
            </a:r>
            <a:r>
              <a:rPr lang="en-US" altLang="en-US" dirty="0" err="1"/>
              <a:t>sepcialized</a:t>
            </a:r>
            <a:r>
              <a:rPr lang="en-US" altLang="en-US" dirty="0"/>
              <a:t> as signal sensitivity)</a:t>
            </a:r>
          </a:p>
          <a:p>
            <a:r>
              <a:rPr lang="en-US" altLang="en-US" dirty="0"/>
              <a:t>w</a:t>
            </a:r>
          </a:p>
        </p:txBody>
      </p:sp>
    </p:spTree>
    <p:extLst>
      <p:ext uri="{BB962C8B-B14F-4D97-AF65-F5344CB8AC3E}">
        <p14:creationId xmlns:p14="http://schemas.microsoft.com/office/powerpoint/2010/main" val="18867203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TextEdit="1"/>
          </p:cNvSpPr>
          <p:nvPr>
            <p:ph type="sldImg"/>
          </p:nvPr>
        </p:nvSpPr>
        <p:spPr bwMode="auto">
          <a:noFill/>
          <a:ln>
            <a:solidFill>
              <a:srgbClr val="000000"/>
            </a:solidFill>
            <a:miter lim="800000"/>
            <a:headEnd/>
            <a:tailEnd/>
          </a:ln>
        </p:spPr>
      </p:sp>
      <p:sp>
        <p:nvSpPr>
          <p:cNvPr id="28675" name="Rectangle 3"/>
          <p:cNvSpPr>
            <a:spLocks noGrp="1"/>
          </p:cNvSpPr>
          <p:nvPr>
            <p:ph type="body" idx="1"/>
          </p:nvPr>
        </p:nvSpPr>
        <p:spPr bwMode="auto">
          <a:noFill/>
        </p:spPr>
        <p:txBody>
          <a:bodyPr wrap="square" numCol="1" anchor="t" anchorCtr="0" compatLnSpc="1">
            <a:prstTxWarp prst="textNoShape">
              <a:avLst/>
            </a:prstTxWarp>
          </a:bodyPr>
          <a:lstStyle/>
          <a:p>
            <a:r>
              <a:rPr lang="en-US"/>
              <a:t>There are different behaviors or actions appropriate to different states of the world.  How does the system know which one to execute?  How does it match up the right action with the sitaution it’s in? </a:t>
            </a:r>
          </a:p>
          <a:p>
            <a:endParaRPr lang="en-US"/>
          </a:p>
          <a:p>
            <a:r>
              <a:rPr lang="en-US"/>
              <a:t>So quite naturlaly, the theorist adverts to information when explaining how certain coordination problems are solved.  I’m supposing here that represntaitonal explanaitons are a kind of informational explanaiton, but may have further requriemetns. </a:t>
            </a:r>
          </a:p>
        </p:txBody>
      </p:sp>
    </p:spTree>
    <p:extLst>
      <p:ext uri="{BB962C8B-B14F-4D97-AF65-F5344CB8AC3E}">
        <p14:creationId xmlns:p14="http://schemas.microsoft.com/office/powerpoint/2010/main" val="42480632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these contexts, the circularity isn’t’ an issue, since we aren’t ASSUMING what is to be </a:t>
            </a:r>
            <a:r>
              <a:rPr lang="en-US" dirty="0" err="1"/>
              <a:t>eplxained</a:t>
            </a:r>
            <a:r>
              <a:rPr lang="en-US" dirty="0"/>
              <a:t>. </a:t>
            </a:r>
          </a:p>
          <a:p>
            <a:endParaRPr lang="en-US" dirty="0"/>
          </a:p>
        </p:txBody>
      </p:sp>
      <p:sp>
        <p:nvSpPr>
          <p:cNvPr id="4" name="Slide Number Placeholder 3"/>
          <p:cNvSpPr>
            <a:spLocks noGrp="1"/>
          </p:cNvSpPr>
          <p:nvPr>
            <p:ph type="sldNum" sz="quarter" idx="10"/>
          </p:nvPr>
        </p:nvSpPr>
        <p:spPr/>
        <p:txBody>
          <a:bodyPr/>
          <a:lstStyle/>
          <a:p>
            <a:pPr>
              <a:defRPr/>
            </a:pPr>
            <a:fld id="{0ACA644B-9E2E-46BB-B00F-D59C06A03E25}" type="slidenum">
              <a:rPr lang="en-US" smtClean="0"/>
              <a:pPr>
                <a:defRPr/>
              </a:pPr>
              <a:t>50</a:t>
            </a:fld>
            <a:endParaRPr lang="en-US"/>
          </a:p>
        </p:txBody>
      </p:sp>
    </p:spTree>
    <p:extLst>
      <p:ext uri="{BB962C8B-B14F-4D97-AF65-F5344CB8AC3E}">
        <p14:creationId xmlns:p14="http://schemas.microsoft.com/office/powerpoint/2010/main" val="25820258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TextEdit="1"/>
          </p:cNvSpPr>
          <p:nvPr>
            <p:ph type="sldImg"/>
          </p:nvPr>
        </p:nvSpPr>
        <p:spPr bwMode="auto">
          <a:noFill/>
          <a:ln>
            <a:solidFill>
              <a:srgbClr val="000000"/>
            </a:solidFill>
            <a:miter lim="800000"/>
            <a:headEnd/>
            <a:tailEnd/>
          </a:ln>
        </p:spPr>
      </p:sp>
      <p:sp>
        <p:nvSpPr>
          <p:cNvPr id="115715" name="Rectangle 3"/>
          <p:cNvSpPr>
            <a:spLocks noGrp="1"/>
          </p:cNvSpPr>
          <p:nvPr>
            <p:ph type="body" idx="1"/>
          </p:nvPr>
        </p:nvSpPr>
        <p:spPr bwMode="auto">
          <a:noFill/>
        </p:spPr>
        <p:txBody>
          <a:bodyPr wrap="square" numCol="1" anchor="t" anchorCtr="0" compatLnSpc="1">
            <a:prstTxWarp prst="textNoShape">
              <a:avLst/>
            </a:prstTxWarp>
          </a:bodyPr>
          <a:lstStyle/>
          <a:p>
            <a:r>
              <a:rPr lang="en-US"/>
              <a:t>Although there seems to be enough flexibility/variation/vagueness in information language so that it can and is imposed just about anywhere, I want to argue that it does the most honest work when following conditions apply. </a:t>
            </a:r>
            <a:endParaRPr lang="en-US" b="1"/>
          </a:p>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TextEdit="1"/>
          </p:cNvSpPr>
          <p:nvPr>
            <p:ph type="sldImg"/>
          </p:nvPr>
        </p:nvSpPr>
        <p:spPr bwMode="auto">
          <a:noFill/>
          <a:ln>
            <a:solidFill>
              <a:srgbClr val="000000"/>
            </a:solidFill>
            <a:miter lim="800000"/>
            <a:headEnd/>
            <a:tailEnd/>
          </a:ln>
        </p:spPr>
      </p:sp>
      <p:sp>
        <p:nvSpPr>
          <p:cNvPr id="102403" name="Rectangle 3"/>
          <p:cNvSpPr>
            <a:spLocks noGrp="1"/>
          </p:cNvSpPr>
          <p:nvPr>
            <p:ph type="body" idx="1"/>
          </p:nvPr>
        </p:nvSpPr>
        <p:spPr bwMode="auto">
          <a:noFill/>
        </p:spPr>
        <p:txBody>
          <a:bodyPr wrap="square" numCol="1" anchor="t" anchorCtr="0" compatLnSpc="1">
            <a:prstTxWarp prst="textNoShape">
              <a:avLst/>
            </a:prstTxWarp>
          </a:bodyPr>
          <a:lstStyle/>
          <a:p>
            <a:r>
              <a:rPr lang="en-US"/>
              <a:t>Here are two tests: and my proposal is that when the signal seems likely to pass these tests, the theorist adverts to information to describe the signal’s contirbution to the functioning of the system.</a:t>
            </a:r>
          </a:p>
          <a:p>
            <a:r>
              <a:rPr lang="en-US"/>
              <a:t>For the counterfactual test, we would also need to provide a transducer to allow the new signal vehicle the ability to interface appropraitely with its receiver.</a:t>
            </a:r>
          </a:p>
          <a:p>
            <a:r>
              <a:rPr lang="en-US"/>
              <a:t>For Shea’s test, we’re holding everything else constant, not increasing false positives or false negatives, and supposing no ceiling effects.</a:t>
            </a:r>
          </a:p>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TextEdit="1"/>
          </p:cNvSpPr>
          <p:nvPr>
            <p:ph type="sldImg"/>
          </p:nvPr>
        </p:nvSpPr>
        <p:spPr bwMode="auto">
          <a:noFill/>
          <a:ln>
            <a:solidFill>
              <a:srgbClr val="000000"/>
            </a:solidFill>
            <a:miter lim="800000"/>
            <a:headEnd/>
            <a:tailEnd/>
          </a:ln>
        </p:spPr>
      </p:sp>
      <p:sp>
        <p:nvSpPr>
          <p:cNvPr id="64515" name="Rectangle 3"/>
          <p:cNvSpPr>
            <a:spLocks noGrp="1"/>
          </p:cNvSpPr>
          <p:nvPr>
            <p:ph type="body" idx="1"/>
          </p:nvPr>
        </p:nvSpPr>
        <p:spPr bwMode="auto">
          <a:noFill/>
        </p:spPr>
        <p:txBody>
          <a:bodyPr wrap="square" numCol="1" anchor="t" anchorCtr="0" compatLnSpc="1">
            <a:prstTxWarp prst="textNoShape">
              <a:avLst/>
            </a:prstTxWarp>
          </a:bodyPr>
          <a:lstStyle/>
          <a:p>
            <a:r>
              <a:rPr lang="en-US" sz="1000"/>
              <a:t>Substrate independence comes in degrees. But here are some condiitons which make it easier to for a function to be multiply realized (and thus for the signal vehicels involved in performing that function to be substrate independent).</a:t>
            </a:r>
          </a:p>
          <a:p>
            <a:r>
              <a:rPr lang="en-US" sz="1000"/>
              <a:t>Let me start with something obvious – functions impose constraints on realizers.  You can’t make a skating rink out of just anything. But it IS supposed to be the case that you CAN make an info vehicle out of anything – so long as the info channel nad receiver together are appropriate.</a:t>
            </a:r>
          </a:p>
          <a:p>
            <a:r>
              <a:rPr lang="en-US" sz="1000"/>
              <a:t>Some functional architectures impose more constraints on what physical components can realize functional roles within those architectures than others. </a:t>
            </a:r>
          </a:p>
          <a:p>
            <a:r>
              <a:rPr lang="en-US" sz="1000"/>
              <a:t>When the functional organization of a system is </a:t>
            </a:r>
            <a:r>
              <a:rPr lang="en-US" sz="1000" i="1"/>
              <a:t>modular</a:t>
            </a:r>
            <a:r>
              <a:rPr lang="en-US" sz="1000"/>
              <a:t>, each module is replaceable – lal you need to worry about is that your replacement is faithful to the interactions across the interface.</a:t>
            </a:r>
          </a:p>
          <a:p>
            <a:r>
              <a:rPr lang="en-US" sz="1000"/>
              <a:t>The nature of the interactions across that interface will also matter. When interactions between components are </a:t>
            </a:r>
            <a:r>
              <a:rPr lang="en-US" sz="1000" i="1"/>
              <a:t>dense</a:t>
            </a:r>
            <a:r>
              <a:rPr lang="en-US" sz="1000"/>
              <a:t> and </a:t>
            </a:r>
            <a:r>
              <a:rPr lang="en-US" sz="1000" i="1"/>
              <a:t>varied</a:t>
            </a:r>
            <a:r>
              <a:rPr lang="en-US" sz="1000"/>
              <a:t>, more constraints are imposed.</a:t>
            </a:r>
          </a:p>
          <a:p>
            <a:r>
              <a:rPr lang="en-US" sz="1000"/>
              <a:t>By dense I mean numerous, and by varied, I mean that a variety of mediums of exchange are employed.  If we are allowed only to signal to each other using a </a:t>
            </a:r>
            <a:r>
              <a:rPr lang="en-US" sz="1000" i="1"/>
              <a:t>single </a:t>
            </a:r>
            <a:r>
              <a:rPr lang="en-US" sz="1000"/>
              <a:t>medium, be it currency or electrons, then we only need one kind of transducer.  If the interactions are localized to an interface that is a small part of the component, then again, that frees up the rest of the component to be made of other things.</a:t>
            </a:r>
          </a:p>
          <a:p>
            <a:r>
              <a:rPr lang="en-US" sz="1000"/>
              <a:t>Modularity is a matter of degree – and depending on what you are interested in, which of the innumerable actual physical interactions across a boundary are the important ones will vary.  </a:t>
            </a:r>
          </a:p>
          <a:p>
            <a:endParaRPr lang="en-US" sz="100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TextEdit="1"/>
          </p:cNvSpPr>
          <p:nvPr>
            <p:ph type="sldImg"/>
          </p:nvPr>
        </p:nvSpPr>
        <p:spPr bwMode="auto">
          <a:xfrm>
            <a:off x="1144588" y="685800"/>
            <a:ext cx="4572000" cy="3429000"/>
          </a:xfrm>
          <a:noFill/>
          <a:ln>
            <a:solidFill>
              <a:srgbClr val="000000"/>
            </a:solidFill>
            <a:miter lim="800000"/>
            <a:headEnd/>
            <a:tailEnd/>
          </a:ln>
        </p:spPr>
      </p:sp>
      <p:sp>
        <p:nvSpPr>
          <p:cNvPr id="70659" name="Rectangle 3"/>
          <p:cNvSpPr>
            <a:spLocks noGrp="1"/>
          </p:cNvSpPr>
          <p:nvPr>
            <p:ph type="body" idx="1"/>
          </p:nvPr>
        </p:nvSpPr>
        <p:spPr bwMode="auto">
          <a:xfrm>
            <a:off x="685800" y="4343400"/>
            <a:ext cx="5486400" cy="4114800"/>
          </a:xfrm>
          <a:noFill/>
        </p:spPr>
        <p:txBody>
          <a:bodyPr wrap="square" lIns="91432" tIns="45716" rIns="91432" bIns="45716" numCol="1" anchor="t" anchorCtr="0" compatLnSpc="1">
            <a:prstTxWarp prst="textNoShape">
              <a:avLst/>
            </a:prstTxWarp>
          </a:bodyPr>
          <a:lstStyle/>
          <a:p>
            <a:r>
              <a:rPr lang="en-US"/>
              <a:t>I’ll also note here that many evolved systems tend towards pleitropic non-modularity in the absence of specific selection FOR modularity because of what Wimsatt calls generative entrenchment.  When some infrastructure is always present, it can get co-opted for multiple functions. </a:t>
            </a:r>
          </a:p>
          <a:p>
            <a:r>
              <a:rPr lang="en-US"/>
              <a:t>Evolutionary or developmental processes produce characterisitic deependencies of a kind described by Wimsatt as GENERATIVE ENTRENCHMENT. </a:t>
            </a:r>
          </a:p>
          <a:p>
            <a:r>
              <a:rPr lang="en-US"/>
              <a:t>If even one interface molecule (responsible for signaling between components) plays a dual purpose, that serves to lock down variation in the realization substrate of the components on either end.  Those components are now constrainted to respond o the interface molecule.  And they have to respond in two or more ways at once. </a:t>
            </a:r>
          </a:p>
          <a:p>
            <a:r>
              <a:rPr lang="en-US" altLang="en-US"/>
              <a:t>(So one implciaiton is that cue sensitivty may not be as highly sepcialized as signal sensitivity)</a:t>
            </a:r>
          </a:p>
          <a:p>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TextEdit="1"/>
          </p:cNvSpPr>
          <p:nvPr>
            <p:ph type="sldImg"/>
          </p:nvPr>
        </p:nvSpPr>
        <p:spPr bwMode="auto">
          <a:xfrm>
            <a:off x="1144588" y="685800"/>
            <a:ext cx="4572000" cy="3429000"/>
          </a:xfrm>
          <a:noFill/>
          <a:ln>
            <a:solidFill>
              <a:srgbClr val="000000"/>
            </a:solidFill>
            <a:miter lim="800000"/>
            <a:headEnd/>
            <a:tailEnd/>
          </a:ln>
        </p:spPr>
      </p:sp>
      <p:sp>
        <p:nvSpPr>
          <p:cNvPr id="72707" name="Rectangle 3"/>
          <p:cNvSpPr>
            <a:spLocks noGrp="1"/>
          </p:cNvSpPr>
          <p:nvPr>
            <p:ph type="body" idx="1"/>
          </p:nvPr>
        </p:nvSpPr>
        <p:spPr bwMode="auto">
          <a:xfrm>
            <a:off x="685800" y="4343400"/>
            <a:ext cx="5486400" cy="4114800"/>
          </a:xfrm>
          <a:noFill/>
        </p:spPr>
        <p:txBody>
          <a:bodyPr wrap="square" lIns="91432" tIns="45716" rIns="91432" bIns="45716" numCol="1" anchor="t" anchorCtr="0" compatLnSpc="1">
            <a:prstTxWarp prst="textNoShape">
              <a:avLst/>
            </a:prstTxWarp>
          </a:bodyPr>
          <a:lstStyle/>
          <a:p>
            <a:r>
              <a:rPr lang="en-US" sz="1000"/>
              <a:t>The multiple uses of ATP within the system illustrate a case of generative entrenchment.  One example of pleitropy.  Lots of others.  Oxytocin, etc.</a:t>
            </a:r>
          </a:p>
          <a:p>
            <a:r>
              <a:rPr lang="en-US" sz="1000"/>
              <a:t>Here are some more functional interactions that seem to be substrate dependent.  </a:t>
            </a:r>
          </a:p>
          <a:p>
            <a:r>
              <a:rPr lang="en-US" sz="1000"/>
              <a:t> ATP (adenosine triphosphate) is commonly described as the energy currency of the cell. In the brain, as elsewhere in the body, ATP is the high energy product of cellular respiration, and is trafficked around the cell and used as the mobile power source for ion pumps, protein regulation, and synthesis. These functions appear entirely biological, and one might suppose that they play no role in causal economy of the brain that gives rise to mental states. However, ATP also plays an role in intercellular signaling in the brain. Astrocytic calcium waves, which have been shown to modulate neural activity, propagate via ATP. ATP is also degraded in the extracellular space into adenosine, which inhibits neural activity. Within neurons, ATP hydrolysis is one of the sources of cyclic AMP, which is involved in numerous signaling pathways within the cell, including those that modulate the effects of several neurotransmitters producing effects on the neuronal response to subsequent stimuli in less than a second. Cyclic AMP is also involved in the regulation of intracellular calcium concentrations from internal stores, which can have immediate and large effects on the efficacy of neurotransmitter release from a pre-synaptic neuron.</a:t>
            </a:r>
          </a:p>
          <a:p>
            <a:r>
              <a:rPr lang="en-US" sz="1000"/>
              <a:t>Astrocyte-derived signals act both presynaptically and postsynaptically to regulate synaptic transmission. The release of glutamate, D-serine, and ATP from astrocytes has a diversity of synaptic actions. Presynaptically, glutamate can access metabotropic glutamate receptors (</a:t>
            </a:r>
            <a:r>
              <a:rPr lang="en-US" sz="1000">
                <a:hlinkClick r:id="rId3"/>
              </a:rPr>
              <a:t>58</a:t>
            </a:r>
            <a:r>
              <a:rPr lang="en-US" sz="1000"/>
              <a:t>) and kainate receptors (</a:t>
            </a:r>
            <a:r>
              <a:rPr lang="en-US" sz="1000">
                <a:hlinkClick r:id="rId3"/>
              </a:rPr>
              <a:t>120</a:t>
            </a:r>
            <a:r>
              <a:rPr lang="en-US" sz="1000"/>
              <a:t>) to enhance synaptic transmission. Postsynaptically, glutamate can act on extrasynaptic NMDA receptors to depolarize the neuronal membrane and promotes neuronal synchrony (</a:t>
            </a:r>
            <a:r>
              <a:rPr lang="en-US" sz="1000">
                <a:hlinkClick r:id="rId3"/>
              </a:rPr>
              <a:t>54</a:t>
            </a:r>
            <a:r>
              <a:rPr lang="en-US" sz="1000"/>
              <a:t>), while D-serine acts on the glycine-binding site of NMDA receptors and can regulate synaptic plasticity (</a:t>
            </a:r>
            <a:r>
              <a:rPr lang="en-US" sz="1000">
                <a:hlinkClick r:id="rId3"/>
              </a:rPr>
              <a:t>159</a:t>
            </a:r>
            <a:r>
              <a:rPr lang="en-US" sz="1000"/>
              <a:t>). ATP may also act postsynaptically on P2X receptors to depolarize the neuronal membrane and regulate the insertion of postsynaptic AMPA receptors (</a:t>
            </a:r>
            <a:r>
              <a:rPr lang="en-US" sz="1000">
                <a:hlinkClick r:id="rId3"/>
              </a:rPr>
              <a:t>68</a:t>
            </a:r>
            <a:r>
              <a:rPr lang="en-US" sz="1000"/>
              <a:t>). After hydrolysis by ectonucleotidases to adenosine, ATP can have distant action on presynaptic A1 receptors to cause heterosynaptic depression of excitatory synaptic transmission (</a:t>
            </a:r>
            <a:r>
              <a:rPr lang="en-US" sz="1000">
                <a:hlinkClick r:id="rId3"/>
              </a:rPr>
              <a:t>164</a:t>
            </a:r>
            <a:r>
              <a:rPr lang="en-US" sz="1000"/>
              <a:t>). </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TextEdit="1"/>
          </p:cNvSpPr>
          <p:nvPr>
            <p:ph type="sldImg"/>
          </p:nvPr>
        </p:nvSpPr>
        <p:spPr bwMode="auto">
          <a:noFill/>
          <a:ln>
            <a:solidFill>
              <a:srgbClr val="000000"/>
            </a:solidFill>
            <a:miter lim="800000"/>
            <a:headEnd/>
            <a:tailEnd/>
          </a:ln>
        </p:spPr>
      </p:sp>
      <p:sp>
        <p:nvSpPr>
          <p:cNvPr id="57347" name="Rectangle 3"/>
          <p:cNvSpPr>
            <a:spLocks noGrp="1"/>
          </p:cNvSpPr>
          <p:nvPr>
            <p:ph type="body" idx="1"/>
          </p:nvPr>
        </p:nvSpPr>
        <p:spPr bwMode="auto">
          <a:noFill/>
        </p:spPr>
        <p:txBody>
          <a:bodyPr wrap="square" numCol="1" anchor="t" anchorCtr="0" compatLnSpc="1">
            <a:prstTxWarp prst="textNoShape">
              <a:avLst/>
            </a:prstTxWarp>
          </a:bodyPr>
          <a:lstStyle/>
          <a:p>
            <a:r>
              <a:rPr lang="en-US"/>
              <a:t>Here’s a fascinating example from Anderson and McShea, showing some concomitants of functional specialization.  Complex ant societies exhibit higher degrees of functional specialization.</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TextEdit="1"/>
          </p:cNvSpPr>
          <p:nvPr>
            <p:ph type="sldImg"/>
          </p:nvPr>
        </p:nvSpPr>
        <p:spPr bwMode="auto">
          <a:noFill/>
          <a:ln>
            <a:solidFill>
              <a:srgbClr val="000000"/>
            </a:solidFill>
            <a:miter lim="800000"/>
            <a:headEnd/>
            <a:tailEnd/>
          </a:ln>
        </p:spPr>
      </p:sp>
      <p:sp>
        <p:nvSpPr>
          <p:cNvPr id="73731" name="Rectangle 3"/>
          <p:cNvSpPr>
            <a:spLocks noGrp="1"/>
          </p:cNvSpPr>
          <p:nvPr>
            <p:ph type="body" idx="1"/>
          </p:nvPr>
        </p:nvSpPr>
        <p:spPr bwMode="auto">
          <a:noFill/>
        </p:spPr>
        <p:txBody>
          <a:bodyPr wrap="square" numCol="1" anchor="t" anchorCtr="0" compatLnSpc="1">
            <a:prstTxWarp prst="textNoShape">
              <a:avLst/>
            </a:prstTxWarp>
          </a:bodyPr>
          <a:lstStyle/>
          <a:p>
            <a:r>
              <a:rPr lang="en-US"/>
              <a:t>As you can see:  and all of these contribute to easier multiple realizability of the ocmpoentns.</a:t>
            </a:r>
          </a:p>
          <a:p>
            <a:r>
              <a:rPr lang="en-US"/>
              <a:t>Complex colonies show more use of signals and cues (that we might presume are exploited for their informational content).  And at the same time exhibit the orgnaizational features of functional sepcialziaiton that make multipel realizability more likely (and thus informatioanl explantion more appealing).</a:t>
            </a:r>
          </a:p>
          <a:p>
            <a:endParaRPr lang="en-US"/>
          </a:p>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TextEdit="1"/>
          </p:cNvSpPr>
          <p:nvPr>
            <p:ph type="sldImg"/>
          </p:nvPr>
        </p:nvSpPr>
        <p:spPr bwMode="auto">
          <a:noFill/>
          <a:ln>
            <a:solidFill>
              <a:srgbClr val="000000"/>
            </a:solidFill>
            <a:miter lim="800000"/>
            <a:headEnd/>
            <a:tailEnd/>
          </a:ln>
        </p:spPr>
      </p:sp>
      <p:sp>
        <p:nvSpPr>
          <p:cNvPr id="74755" name="Rectangle 3"/>
          <p:cNvSpPr>
            <a:spLocks noGrp="1"/>
          </p:cNvSpPr>
          <p:nvPr>
            <p:ph type="body" idx="1"/>
          </p:nvPr>
        </p:nvSpPr>
        <p:spPr bwMode="auto">
          <a:noFill/>
        </p:spPr>
        <p:txBody>
          <a:bodyPr wrap="square" numCol="1" anchor="t" anchorCtr="0" compatLnSpc="1">
            <a:prstTxWarp prst="textNoShape">
              <a:avLst/>
            </a:prstTxWarp>
          </a:bodyPr>
          <a:lstStyle/>
          <a:p>
            <a:r>
              <a:rPr lang="en-US"/>
              <a:t>I’ll go through a couple of more examples, trying to show that modularity and a general purpose informational mehcanism makes the ifnormation ascrtipion look more apt.</a:t>
            </a:r>
          </a:p>
          <a:p>
            <a:r>
              <a:rPr lang="en-US"/>
              <a:t>Only those systems that a) solve a coordination problem b) via an MR mechanism that exploits correlations between vheicles and states of affairs.</a:t>
            </a:r>
          </a:p>
          <a:p>
            <a:endParaRPr lang="en-US"/>
          </a:p>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TextEdit="1"/>
          </p:cNvSpPr>
          <p:nvPr>
            <p:ph type="sldImg"/>
          </p:nvPr>
        </p:nvSpPr>
        <p:spPr bwMode="auto">
          <a:noFill/>
          <a:ln>
            <a:solidFill>
              <a:srgbClr val="000000"/>
            </a:solidFill>
            <a:miter lim="800000"/>
            <a:headEnd/>
            <a:tailEnd/>
          </a:ln>
        </p:spPr>
      </p:sp>
      <p:sp>
        <p:nvSpPr>
          <p:cNvPr id="45059" name="Rectangle 3"/>
          <p:cNvSpPr>
            <a:spLocks noGrp="1"/>
          </p:cNvSpPr>
          <p:nvPr>
            <p:ph type="body" idx="1"/>
          </p:nvPr>
        </p:nvSpPr>
        <p:spPr bwMode="auto">
          <a:noFill/>
        </p:spPr>
        <p:txBody>
          <a:bodyPr wrap="square" numCol="1" anchor="t" anchorCtr="0" compatLnSpc="1">
            <a:prstTxWarp prst="textNoShape">
              <a:avLst/>
            </a:prstTxWarp>
          </a:bodyPr>
          <a:lstStyle/>
          <a:p>
            <a:r>
              <a:rPr lang="en-US"/>
              <a:t>Dennett thinks that this exmaple demonstrates that the transmission of genes is essentially informational. Why?  Because it seems that the vehicle carrying DNA information doesn’t’ matter.  It could be replaced, so long as we transduce the answer back into a form (actual DNA molecule) that can be used to generate a baby.</a:t>
            </a:r>
          </a:p>
          <a:p>
            <a:r>
              <a:rPr lang="en-US"/>
              <a:t>I’m not sure this example works – I imagine there are a lot of biological details (histones, configutaiton of the genome etc.) that go into determining the “DNA implemetnation” that would be lost if we tried to do thing sthis way.  (ie. Dnenett’s codon by codon constructoin might not work).  But if it doesn’t work, it will be because modularity was violated – it turns out that the DNA implementation is successful not jus tbecause it correlates well with the DNA of the parents, but also because the vehicle has a paritcular shape, and kinetic dispositions.</a:t>
            </a:r>
          </a:p>
          <a:p>
            <a:r>
              <a:rPr lang="en-US"/>
              <a:t>AND, if it does work, it will be because they system is MODULAR in an interesting way.</a:t>
            </a:r>
          </a:p>
          <a:p>
            <a:r>
              <a:rPr lang="en-US"/>
              <a:t>(also, I realize this isn’t obviously best interpreted coordination problem, although it does require the system to bridge a gap in space and tiem.  (it could be that Hal needs to coordnate with the enviroment and does so best by this eemcahnism). But that might be a othe rreason to think that info eplxn is not apt here). </a:t>
            </a:r>
          </a:p>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7891" name="Rectangle 3"/>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r>
              <a:rPr lang="en-US"/>
              <a:t>So this is a machien that solves a coordination problem.  Keeping the flow of steam steady.  There are strong correlations throughout the system between the amount of steam coming out, the angle of the arms, the throttle valve, etc.  But it is contentious whether this system is best given an informational description, or rather a dynamical/mechanical one. For one thing, there is no clear SPECIALIZED portion for acting as a signal – each physical compoent whose state carries infromatio nabout the steam pressure, for example, is also directly invovled in action.  There is no separation between signal and receiver.</a:t>
            </a:r>
          </a:p>
          <a:p>
            <a:r>
              <a:rPr lang="en-US"/>
              <a:t>At this point I should note that an informatiaonl desceirption is almost always available.  But it is not always obviously better than the non-informational alternatives. </a:t>
            </a:r>
          </a:p>
          <a:p>
            <a:r>
              <a:rPr lang="en-US"/>
              <a:t>Although the angle of the arms correlates with speed of the engine (input) and controlled the steam pressure (output), van gelder argued that that there was no gain in explanatory utility from attributing representational content to the arm angles, as opposed to describing all the parts and how they interfaced with each other to produce the desired output – without any reference to representaitons.</a:t>
            </a:r>
          </a:p>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77827" name="Rectangle 3"/>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r>
              <a:rPr lang="en-US"/>
              <a:t>On the other hand, a steam governor designed in this way might look more informational.  Notice the modularity of the design. And notice the functional specialization of the parts.   If you think this is an apt descirption of the original governor, then you should think that an informational explanation is approrpaite.  If instead you think that there is a functional specialization in this description that is not there in the original, then you might maintain that the original governor’s function is more aptly described in non-informational terms.  </a:t>
            </a:r>
          </a:p>
          <a:p>
            <a:r>
              <a:rPr lang="en-US"/>
              <a:t>IN red: reps.  In black: computations on reps.  (in blue, effector/motor output).</a:t>
            </a:r>
          </a:p>
          <a:p>
            <a:r>
              <a:rPr lang="en-US"/>
              <a:t>Occurrent function has not changed but some counterfactuals have changed.</a:t>
            </a:r>
          </a:p>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79875" name="Rectangle 3"/>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r>
              <a:rPr lang="en-US"/>
              <a:t>Finally, the part you’ve been waiting for.  here’s something you might remember from high school biology.  And it looks like this is an ideal applciaiton of informational description, where we explain neural function as informatiaon processing and transmission.</a:t>
            </a:r>
          </a:p>
          <a:p>
            <a:r>
              <a:rPr lang="en-US"/>
              <a:t>Neural action potentials</a:t>
            </a:r>
          </a:p>
          <a:p>
            <a:r>
              <a:rPr lang="en-US"/>
              <a:t>	 - bridging distances, solving a coordiantion problem.</a:t>
            </a:r>
          </a:p>
          <a:p>
            <a:r>
              <a:rPr lang="en-US"/>
              <a:t>	- specialized for transmission, seem like ideal signals</a:t>
            </a:r>
          </a:p>
          <a:p>
            <a:endParaRPr lang="en-US"/>
          </a:p>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txBox="1">
            <a:spLocks noGrp="1" noChangeArrowheads="1"/>
          </p:cNvSpPr>
          <p:nvPr/>
        </p:nvSpPr>
        <p:spPr bwMode="auto">
          <a:xfrm>
            <a:off x="3884613" y="8685213"/>
            <a:ext cx="2971800" cy="458787"/>
          </a:xfrm>
          <a:prstGeom prst="rect">
            <a:avLst/>
          </a:prstGeom>
          <a:noFill/>
          <a:ln w="9525">
            <a:noFill/>
            <a:miter lim="800000"/>
            <a:headEnd/>
            <a:tailEnd/>
          </a:ln>
        </p:spPr>
        <p:txBody>
          <a:bodyPr lIns="91432" tIns="45716" rIns="91432" bIns="45716" anchor="b"/>
          <a:lstStyle/>
          <a:p>
            <a:pPr algn="r"/>
            <a:fld id="{234A0CFA-8F0C-4704-AE31-CBFB61151A88}" type="slidenum">
              <a:rPr lang="en-US" altLang="en-US" sz="1200">
                <a:latin typeface="Calibri" pitchFamily="34" charset="0"/>
              </a:rPr>
              <a:pPr algn="r"/>
              <a:t>65</a:t>
            </a:fld>
            <a:endParaRPr lang="en-US" altLang="en-US" sz="1200">
              <a:latin typeface="Calibri" pitchFamily="34" charset="0"/>
            </a:endParaRPr>
          </a:p>
        </p:txBody>
      </p:sp>
      <p:sp>
        <p:nvSpPr>
          <p:cNvPr id="81923" name="Rectangle 2"/>
          <p:cNvSpPr>
            <a:spLocks noGrp="1" noRot="1" noChangeAspect="1" noChangeArrowheads="1" noTextEdit="1"/>
          </p:cNvSpPr>
          <p:nvPr>
            <p:ph type="sldImg"/>
          </p:nvPr>
        </p:nvSpPr>
        <p:spPr bwMode="auto">
          <a:xfrm>
            <a:off x="1373188" y="1143000"/>
            <a:ext cx="4114800" cy="3086100"/>
          </a:xfrm>
          <a:noFill/>
          <a:ln>
            <a:solidFill>
              <a:srgbClr val="000000"/>
            </a:solidFill>
            <a:miter lim="800000"/>
            <a:headEnd/>
            <a:tailEnd/>
          </a:ln>
        </p:spPr>
      </p:sp>
      <p:sp>
        <p:nvSpPr>
          <p:cNvPr id="81924" name="Rectangle 3"/>
          <p:cNvSpPr>
            <a:spLocks noGrp="1" noChangeArrowheads="1"/>
          </p:cNvSpPr>
          <p:nvPr>
            <p:ph type="body" idx="1"/>
          </p:nvPr>
        </p:nvSpPr>
        <p:spPr bwMode="auto">
          <a:noFill/>
        </p:spPr>
        <p:txBody>
          <a:bodyPr wrap="square" lIns="91432" tIns="45716" rIns="91432" bIns="45716" numCol="1" anchor="t" anchorCtr="0" compatLnSpc="1">
            <a:prstTxWarp prst="textNoShape">
              <a:avLst/>
            </a:prstTxWarp>
          </a:bodyPr>
          <a:lstStyle/>
          <a:p>
            <a:pPr>
              <a:spcBef>
                <a:spcPct val="0"/>
              </a:spcBef>
            </a:pPr>
            <a:r>
              <a:rPr lang="en-US"/>
              <a:t>Notice that this is a quite MR-firendly view of the action potnetial.  Spikes are all-or-nothing electrical events, discrete in time and traveling along well-defined pathways. They are SPECIALIZED for transmission across distances. If anything is MR, surely digital signal transmitters/processors are. </a:t>
            </a:r>
          </a:p>
          <a:p>
            <a:pPr>
              <a:spcBef>
                <a:spcPct val="0"/>
              </a:spcBef>
            </a:pPr>
            <a:r>
              <a:rPr lang="en-US"/>
              <a:t>Neurons have a SINGLE function, to move action potentails along.  And it seems plausible that if we were to increase the correlation of action potentials with respect to some relevant distal variable in a task, the system would do better.  The’res excellent evidence that disrupting that correalation causes the system to do worse. (Maunsell, microstim, TMS). And htus picture has spawned some radical calims in pholosophy of mind, where people have argued that it would be trivial to replace neurosn with silicon chips. And if this were all that the brain did, it would be a good reason to think that the brain’s activiites are exhuasted by signaling and information processing.</a:t>
            </a:r>
          </a:p>
          <a:p>
            <a:pPr>
              <a:spcBef>
                <a:spcPct val="0"/>
              </a:spcBef>
            </a:pPr>
            <a:r>
              <a:rPr lang="en-US"/>
              <a:t> HOWEVER.</a:t>
            </a:r>
          </a:p>
          <a:p>
            <a:pPr>
              <a:spcBef>
                <a:spcPct val="0"/>
              </a:spcBef>
            </a:pPr>
            <a:r>
              <a:rPr lang="en-US" altLang="en-US"/>
              <a:t>Picture source http://www.ncbi.nlm.nih.gov/bookshelf/br.fcgi?book=mcb&amp;part=A6108</a:t>
            </a:r>
          </a:p>
          <a:p>
            <a:pPr>
              <a:spcBef>
                <a:spcPct val="0"/>
              </a:spcBef>
            </a:pPr>
            <a:endParaRPr lang="en-US" altLang="en-US"/>
          </a:p>
          <a:p>
            <a:pPr>
              <a:spcBef>
                <a:spcPct val="0"/>
              </a:spcBef>
            </a:pPr>
            <a:endParaRPr lang="en-US"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83971" name="Rectangle 3"/>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r>
              <a:rPr lang="en-US" sz="1000"/>
              <a:t>Slow signaling involves the cell body and its complex machinery of protein synthesis and corresponding control of cellular morphology.  Protein complexes are translocated between the nucleus and the synapses, using energy-intensive machinery.  Those protein complexes can contribute to morphological hcange of the neuron and synaptic remodeling.  While those processes do seem to carry information (and that information may indeed be exploited), it seems clear that their primary function is not informational in the way that action potentials are.</a:t>
            </a:r>
          </a:p>
          <a:p>
            <a:r>
              <a:rPr lang="en-US" sz="1000"/>
              <a:t>Neurons do other things besides spike.  So if we were to perform the swap test (e.g. replace neurosn with silicon chips), the system is likely to do worse. </a:t>
            </a:r>
          </a:p>
          <a:p>
            <a:r>
              <a:rPr lang="en-US" sz="1000"/>
              <a:t>To the extent that each nueron has many functions, it is not easily MR.</a:t>
            </a:r>
          </a:p>
          <a:p>
            <a:endParaRPr lang="en-US" sz="100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TextEdit="1"/>
          </p:cNvSpPr>
          <p:nvPr>
            <p:ph type="sldImg"/>
          </p:nvPr>
        </p:nvSpPr>
        <p:spPr bwMode="auto">
          <a:noFill/>
          <a:ln>
            <a:solidFill>
              <a:srgbClr val="000000"/>
            </a:solidFill>
            <a:miter lim="800000"/>
            <a:headEnd/>
            <a:tailEnd/>
          </a:ln>
        </p:spPr>
      </p:sp>
      <p:sp>
        <p:nvSpPr>
          <p:cNvPr id="112643" name="Rectangle 3"/>
          <p:cNvSpPr>
            <a:spLocks noGrp="1"/>
          </p:cNvSpPr>
          <p:nvPr>
            <p:ph type="body" idx="1"/>
          </p:nvPr>
        </p:nvSpPr>
        <p:spPr bwMode="auto">
          <a:noFill/>
        </p:spPr>
        <p:txBody>
          <a:bodyPr wrap="square" numCol="1" anchor="t" anchorCtr="0" compatLnSpc="1">
            <a:prstTxWarp prst="textNoShape">
              <a:avLst/>
            </a:prstTxWarp>
          </a:bodyPr>
          <a:lstStyle/>
          <a:p>
            <a:r>
              <a:rPr lang="en-US"/>
              <a:t>So is this a contradiciton in terms?  Is macromolecular transport really best described as informational?  Some of thes ethings are literally reeceptor subunits.</a:t>
            </a:r>
          </a:p>
          <a:p>
            <a:r>
              <a:rPr lang="en-US"/>
              <a:t>Othres are trnascriptio nfactors, or signaling moleucles that activate transcirption factors.</a:t>
            </a:r>
          </a:p>
          <a:p>
            <a:r>
              <a:rPr lang="en-US"/>
              <a:t>Neurons do other things besides spike.  Maybe most improtantly, they remodel themsevles in response to actiivty. So if we were to perform the swap test (e.g. replace neurosn with silicon chips), the system is likely to do worse. </a:t>
            </a:r>
          </a:p>
          <a:p>
            <a:r>
              <a:rPr lang="en-US"/>
              <a:t>To the extent that each nueron has many functions, it is not easily MR.</a:t>
            </a:r>
          </a:p>
          <a:p>
            <a:endParaRPr lang="en-US"/>
          </a:p>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TextEdit="1"/>
          </p:cNvSpPr>
          <p:nvPr>
            <p:ph type="sldImg"/>
          </p:nvPr>
        </p:nvSpPr>
        <p:spPr bwMode="auto">
          <a:noFill/>
          <a:ln>
            <a:solidFill>
              <a:srgbClr val="000000"/>
            </a:solidFill>
            <a:miter lim="800000"/>
            <a:headEnd/>
            <a:tailEnd/>
          </a:ln>
        </p:spPr>
      </p:sp>
      <p:sp>
        <p:nvSpPr>
          <p:cNvPr id="106499" name="Rectangle 3"/>
          <p:cNvSpPr>
            <a:spLocks noGrp="1"/>
          </p:cNvSpPr>
          <p:nvPr>
            <p:ph type="body" idx="1"/>
          </p:nvPr>
        </p:nvSpPr>
        <p:spPr bwMode="auto">
          <a:noFill/>
        </p:spPr>
        <p:txBody>
          <a:bodyPr wrap="square" numCol="1" anchor="t" anchorCtr="0" compatLnSpc="1">
            <a:prstTxWarp prst="textNoShape">
              <a:avLst/>
            </a:prstTxWarp>
          </a:bodyPr>
          <a:lstStyle/>
          <a:p>
            <a:pPr>
              <a:lnSpc>
                <a:spcPct val="90000"/>
              </a:lnSpc>
            </a:pPr>
            <a:r>
              <a:rPr lang="en-US"/>
              <a:t>IN order to be a good cnadidate for inforamtiaon explaantion, a system should be funcitonally sepcialzied, and employ signals whose value depends not on their substrate or vehicle, but rather on the infromationa they carry.</a:t>
            </a:r>
          </a:p>
          <a:p>
            <a:pPr>
              <a:lnSpc>
                <a:spcPct val="90000"/>
              </a:lnSpc>
            </a:pPr>
            <a:r>
              <a:rPr lang="en-US"/>
              <a:t>Calling something “information” is a way of picking out a physically disparate group of difference-makers in virtue of their (same) functional role. Explanations that unite these disparate things under the same functional role are more robust/general than those that only invoke one of them, and they are more efficient/tractable than those that disjoin a bunch of the less general ones. If they are able to play the same functional role despite being physically diverse, that role must be (relatively) substrate-independent. </a:t>
            </a:r>
          </a:p>
          <a:p>
            <a:pPr>
              <a:lnSpc>
                <a:spcPct val="90000"/>
              </a:lnSpc>
            </a:pPr>
            <a:r>
              <a:rPr lang="en-US"/>
              <a:t>If, on the other hand, the set of possible difference-makers are physically similar, and only manage to do what they do in ways that depend on physical features that they share, then it may be that an explanation that picks them out in virtue of their informational (correlational) features will not have explanatory advantages over one that picks them out by their common physical features. </a:t>
            </a:r>
          </a:p>
          <a:p>
            <a:pPr>
              <a:lnSpc>
                <a:spcPct val="90000"/>
              </a:lnSpc>
            </a:pPr>
            <a:r>
              <a:rPr lang="en-US"/>
              <a:t>All of these desiderata come in degrees, and so does the aptness of infroamtiaonal epxlaantion. </a:t>
            </a:r>
          </a:p>
          <a:p>
            <a:pPr>
              <a:lnSpc>
                <a:spcPct val="90000"/>
              </a:lnSpc>
            </a:pPr>
            <a:r>
              <a:rPr lang="en-US"/>
              <a:t>Many systems may have informational aspects, but few will be purely informational.</a:t>
            </a:r>
          </a:p>
          <a:p>
            <a:pPr>
              <a:lnSpc>
                <a:spcPct val="90000"/>
              </a:lnSpc>
            </a:pPr>
            <a:r>
              <a:rPr lang="en-US"/>
              <a:t>The brain surely does transmti info, but not only.</a:t>
            </a:r>
          </a:p>
          <a:p>
            <a:pPr>
              <a:lnSpc>
                <a:spcPct val="90000"/>
              </a:lnSpc>
            </a:pPr>
            <a:endParaRPr lang="en-US"/>
          </a:p>
          <a:p>
            <a:pPr>
              <a:lnSpc>
                <a:spcPct val="90000"/>
              </a:lnSpc>
            </a:pPr>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TextEdit="1"/>
          </p:cNvSpPr>
          <p:nvPr>
            <p:ph type="sldImg"/>
          </p:nvPr>
        </p:nvSpPr>
        <p:spPr bwMode="auto">
          <a:noFill/>
          <a:ln>
            <a:solidFill>
              <a:srgbClr val="000000"/>
            </a:solidFill>
            <a:miter lim="800000"/>
            <a:headEnd/>
            <a:tailEnd/>
          </a:ln>
        </p:spPr>
      </p:sp>
      <p:sp>
        <p:nvSpPr>
          <p:cNvPr id="116739" name="Rectangle 3"/>
          <p:cNvSpPr>
            <a:spLocks noGrp="1"/>
          </p:cNvSpPr>
          <p:nvPr>
            <p:ph type="body" idx="1"/>
          </p:nvPr>
        </p:nvSpPr>
        <p:spPr bwMode="auto">
          <a:noFill/>
        </p:spPr>
        <p:txBody>
          <a:bodyPr wrap="square" numCol="1" anchor="t" anchorCtr="0" compatLnSpc="1">
            <a:prstTxWarp prst="textNoShape">
              <a:avLst/>
            </a:prstTxWarp>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A97DB-CA03-4C7A-899C-C607E854AAAB}"/>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6C7F294-E993-4945-B152-C0CF6180688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B1881CF4-94E1-4D73-8AC1-1D0BFB53A1A3}"/>
              </a:ext>
            </a:extLst>
          </p:cNvPr>
          <p:cNvSpPr>
            <a:spLocks noGrp="1"/>
          </p:cNvSpPr>
          <p:nvPr>
            <p:ph type="dt" sz="half" idx="10"/>
          </p:nvPr>
        </p:nvSpPr>
        <p:spPr/>
        <p:txBody>
          <a:bodyPr/>
          <a:lstStyle/>
          <a:p>
            <a:pPr>
              <a:defRPr/>
            </a:pPr>
            <a:fld id="{83816C8C-EEA8-4D9A-B8D7-23E91E0B9409}" type="datetimeFigureOut">
              <a:rPr lang="en-US" smtClean="0"/>
              <a:pPr>
                <a:defRPr/>
              </a:pPr>
              <a:t>3/18/2019</a:t>
            </a:fld>
            <a:endParaRPr lang="en-US"/>
          </a:p>
        </p:txBody>
      </p:sp>
      <p:sp>
        <p:nvSpPr>
          <p:cNvPr id="5" name="Footer Placeholder 4">
            <a:extLst>
              <a:ext uri="{FF2B5EF4-FFF2-40B4-BE49-F238E27FC236}">
                <a16:creationId xmlns:a16="http://schemas.microsoft.com/office/drawing/2014/main" id="{C409FBA1-F7A5-4293-A3F5-4CA3E82AC229}"/>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978BB804-45B3-4B5F-8461-68DB43E44FAD}"/>
              </a:ext>
            </a:extLst>
          </p:cNvPr>
          <p:cNvSpPr>
            <a:spLocks noGrp="1"/>
          </p:cNvSpPr>
          <p:nvPr>
            <p:ph type="sldNum" sz="quarter" idx="12"/>
          </p:nvPr>
        </p:nvSpPr>
        <p:spPr/>
        <p:txBody>
          <a:bodyPr/>
          <a:lstStyle/>
          <a:p>
            <a:pPr>
              <a:defRPr/>
            </a:pPr>
            <a:fld id="{8E2A378B-BB3B-4521-AB22-3C20EA75A48D}" type="slidenum">
              <a:rPr lang="en-US" smtClean="0"/>
              <a:pPr>
                <a:defRPr/>
              </a:pPr>
              <a:t>‹#›</a:t>
            </a:fld>
            <a:endParaRPr lang="en-US"/>
          </a:p>
        </p:txBody>
      </p:sp>
    </p:spTree>
    <p:extLst>
      <p:ext uri="{BB962C8B-B14F-4D97-AF65-F5344CB8AC3E}">
        <p14:creationId xmlns:p14="http://schemas.microsoft.com/office/powerpoint/2010/main" val="2549196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E1814-2741-4250-AA48-AB83976C86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B69490-A5D5-40D1-B21D-41FF6D63F4B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CA4459-018E-459F-BA75-6704FEFA369B}"/>
              </a:ext>
            </a:extLst>
          </p:cNvPr>
          <p:cNvSpPr>
            <a:spLocks noGrp="1"/>
          </p:cNvSpPr>
          <p:nvPr>
            <p:ph type="dt" sz="half" idx="10"/>
          </p:nvPr>
        </p:nvSpPr>
        <p:spPr/>
        <p:txBody>
          <a:bodyPr/>
          <a:lstStyle/>
          <a:p>
            <a:pPr>
              <a:defRPr/>
            </a:pPr>
            <a:fld id="{44BB93D3-B85F-4869-AA8E-B7AE0412EB1B}" type="datetimeFigureOut">
              <a:rPr lang="en-US" smtClean="0"/>
              <a:pPr>
                <a:defRPr/>
              </a:pPr>
              <a:t>3/18/2019</a:t>
            </a:fld>
            <a:endParaRPr lang="en-US"/>
          </a:p>
        </p:txBody>
      </p:sp>
      <p:sp>
        <p:nvSpPr>
          <p:cNvPr id="5" name="Footer Placeholder 4">
            <a:extLst>
              <a:ext uri="{FF2B5EF4-FFF2-40B4-BE49-F238E27FC236}">
                <a16:creationId xmlns:a16="http://schemas.microsoft.com/office/drawing/2014/main" id="{12E9470F-1957-4ABC-A140-820BF26FB224}"/>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A305E3C7-C672-46A7-9F8F-769D8379ACC3}"/>
              </a:ext>
            </a:extLst>
          </p:cNvPr>
          <p:cNvSpPr>
            <a:spLocks noGrp="1"/>
          </p:cNvSpPr>
          <p:nvPr>
            <p:ph type="sldNum" sz="quarter" idx="12"/>
          </p:nvPr>
        </p:nvSpPr>
        <p:spPr/>
        <p:txBody>
          <a:bodyPr/>
          <a:lstStyle/>
          <a:p>
            <a:pPr>
              <a:defRPr/>
            </a:pPr>
            <a:fld id="{C0460903-A678-4C40-820A-4AF13F93C64E}" type="slidenum">
              <a:rPr lang="en-US" smtClean="0"/>
              <a:pPr>
                <a:defRPr/>
              </a:pPr>
              <a:t>‹#›</a:t>
            </a:fld>
            <a:endParaRPr lang="en-US"/>
          </a:p>
        </p:txBody>
      </p:sp>
    </p:spTree>
    <p:extLst>
      <p:ext uri="{BB962C8B-B14F-4D97-AF65-F5344CB8AC3E}">
        <p14:creationId xmlns:p14="http://schemas.microsoft.com/office/powerpoint/2010/main" val="552687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72D30-C26E-49E4-BCF4-E28AAC7D68E9}"/>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5A395A40-C256-4206-8651-5FC39501CCE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543B371-49B0-44FE-A2C4-DF0F9838AE28}"/>
              </a:ext>
            </a:extLst>
          </p:cNvPr>
          <p:cNvSpPr>
            <a:spLocks noGrp="1"/>
          </p:cNvSpPr>
          <p:nvPr>
            <p:ph type="dt" sz="half" idx="10"/>
          </p:nvPr>
        </p:nvSpPr>
        <p:spPr/>
        <p:txBody>
          <a:bodyPr/>
          <a:lstStyle/>
          <a:p>
            <a:pPr>
              <a:defRPr/>
            </a:pPr>
            <a:fld id="{6FA89B3B-9E4E-4126-ACA8-E9EAB1864347}" type="datetimeFigureOut">
              <a:rPr lang="en-US" smtClean="0"/>
              <a:pPr>
                <a:defRPr/>
              </a:pPr>
              <a:t>3/18/2019</a:t>
            </a:fld>
            <a:endParaRPr lang="en-US"/>
          </a:p>
        </p:txBody>
      </p:sp>
      <p:sp>
        <p:nvSpPr>
          <p:cNvPr id="5" name="Footer Placeholder 4">
            <a:extLst>
              <a:ext uri="{FF2B5EF4-FFF2-40B4-BE49-F238E27FC236}">
                <a16:creationId xmlns:a16="http://schemas.microsoft.com/office/drawing/2014/main" id="{7A06C4CA-661A-4527-8DDD-AD5A5959C31F}"/>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E4A07F8A-590C-415E-8C95-6C998FA388F7}"/>
              </a:ext>
            </a:extLst>
          </p:cNvPr>
          <p:cNvSpPr>
            <a:spLocks noGrp="1"/>
          </p:cNvSpPr>
          <p:nvPr>
            <p:ph type="sldNum" sz="quarter" idx="12"/>
          </p:nvPr>
        </p:nvSpPr>
        <p:spPr/>
        <p:txBody>
          <a:bodyPr/>
          <a:lstStyle/>
          <a:p>
            <a:pPr>
              <a:defRPr/>
            </a:pPr>
            <a:fld id="{88755C3F-6218-4E06-9C06-2F2544D12CE6}" type="slidenum">
              <a:rPr lang="en-US" smtClean="0"/>
              <a:pPr>
                <a:defRPr/>
              </a:pPr>
              <a:t>‹#›</a:t>
            </a:fld>
            <a:endParaRPr lang="en-US"/>
          </a:p>
        </p:txBody>
      </p:sp>
    </p:spTree>
    <p:extLst>
      <p:ext uri="{BB962C8B-B14F-4D97-AF65-F5344CB8AC3E}">
        <p14:creationId xmlns:p14="http://schemas.microsoft.com/office/powerpoint/2010/main" val="405498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AC082-B77D-4DBC-AD17-AC8E8AE75D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34C335-074B-4B60-A70A-EEC778334287}"/>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38BBE87-C296-40AF-9039-EC791C576EAB}"/>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2C0736-9408-461F-B7C4-C98500E55A17}"/>
              </a:ext>
            </a:extLst>
          </p:cNvPr>
          <p:cNvSpPr>
            <a:spLocks noGrp="1"/>
          </p:cNvSpPr>
          <p:nvPr>
            <p:ph type="dt" sz="half" idx="10"/>
          </p:nvPr>
        </p:nvSpPr>
        <p:spPr/>
        <p:txBody>
          <a:bodyPr/>
          <a:lstStyle/>
          <a:p>
            <a:pPr>
              <a:defRPr/>
            </a:pPr>
            <a:fld id="{25C77394-7C93-477B-9110-C122CF06E456}" type="datetimeFigureOut">
              <a:rPr lang="en-US" smtClean="0"/>
              <a:pPr>
                <a:defRPr/>
              </a:pPr>
              <a:t>3/18/2019</a:t>
            </a:fld>
            <a:endParaRPr lang="en-US"/>
          </a:p>
        </p:txBody>
      </p:sp>
      <p:sp>
        <p:nvSpPr>
          <p:cNvPr id="6" name="Footer Placeholder 5">
            <a:extLst>
              <a:ext uri="{FF2B5EF4-FFF2-40B4-BE49-F238E27FC236}">
                <a16:creationId xmlns:a16="http://schemas.microsoft.com/office/drawing/2014/main" id="{2269E5E9-301B-4DE5-93B9-B41DAC675212}"/>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76706373-393A-4BBC-BD3F-C3182D17D22C}"/>
              </a:ext>
            </a:extLst>
          </p:cNvPr>
          <p:cNvSpPr>
            <a:spLocks noGrp="1"/>
          </p:cNvSpPr>
          <p:nvPr>
            <p:ph type="sldNum" sz="quarter" idx="12"/>
          </p:nvPr>
        </p:nvSpPr>
        <p:spPr/>
        <p:txBody>
          <a:bodyPr/>
          <a:lstStyle/>
          <a:p>
            <a:pPr>
              <a:defRPr/>
            </a:pPr>
            <a:fld id="{266DC546-4322-4260-B126-01F57B445520}" type="slidenum">
              <a:rPr lang="en-US" smtClean="0"/>
              <a:pPr>
                <a:defRPr/>
              </a:pPr>
              <a:t>‹#›</a:t>
            </a:fld>
            <a:endParaRPr lang="en-US"/>
          </a:p>
        </p:txBody>
      </p:sp>
    </p:spTree>
    <p:extLst>
      <p:ext uri="{BB962C8B-B14F-4D97-AF65-F5344CB8AC3E}">
        <p14:creationId xmlns:p14="http://schemas.microsoft.com/office/powerpoint/2010/main" val="1789090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40AA2-5C06-46A6-A97F-A066803CAA2A}"/>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9CACAB-1CDD-4389-9D24-926C1D491C8E}"/>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F6E2CCE6-3CEA-4C3F-A22F-37F7E8D20E58}"/>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7460BE0-8F3A-454F-BA50-D2F453168A08}"/>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691B23EA-649D-4D41-8189-86C5F45125CA}"/>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A176583-D529-40C0-87CA-A6580A68542C}"/>
              </a:ext>
            </a:extLst>
          </p:cNvPr>
          <p:cNvSpPr>
            <a:spLocks noGrp="1"/>
          </p:cNvSpPr>
          <p:nvPr>
            <p:ph type="dt" sz="half" idx="10"/>
          </p:nvPr>
        </p:nvSpPr>
        <p:spPr/>
        <p:txBody>
          <a:bodyPr/>
          <a:lstStyle/>
          <a:p>
            <a:pPr>
              <a:defRPr/>
            </a:pPr>
            <a:fld id="{CB7A5E78-C4AE-4BCA-87CC-E25755247FF3}" type="datetimeFigureOut">
              <a:rPr lang="en-US" smtClean="0"/>
              <a:pPr>
                <a:defRPr/>
              </a:pPr>
              <a:t>3/18/2019</a:t>
            </a:fld>
            <a:endParaRPr lang="en-US"/>
          </a:p>
        </p:txBody>
      </p:sp>
      <p:sp>
        <p:nvSpPr>
          <p:cNvPr id="8" name="Footer Placeholder 7">
            <a:extLst>
              <a:ext uri="{FF2B5EF4-FFF2-40B4-BE49-F238E27FC236}">
                <a16:creationId xmlns:a16="http://schemas.microsoft.com/office/drawing/2014/main" id="{2328E548-C94D-49D6-BE8D-0674FE1D1887}"/>
              </a:ext>
            </a:extLst>
          </p:cNvPr>
          <p:cNvSpPr>
            <a:spLocks noGrp="1"/>
          </p:cNvSpPr>
          <p:nvPr>
            <p:ph type="ftr" sz="quarter" idx="11"/>
          </p:nvPr>
        </p:nvSpPr>
        <p:spPr/>
        <p:txBody>
          <a:bodyPr/>
          <a:lstStyle/>
          <a:p>
            <a:pPr>
              <a:defRPr/>
            </a:pPr>
            <a:endParaRPr lang="en-US"/>
          </a:p>
        </p:txBody>
      </p:sp>
      <p:sp>
        <p:nvSpPr>
          <p:cNvPr id="9" name="Slide Number Placeholder 8">
            <a:extLst>
              <a:ext uri="{FF2B5EF4-FFF2-40B4-BE49-F238E27FC236}">
                <a16:creationId xmlns:a16="http://schemas.microsoft.com/office/drawing/2014/main" id="{3EE5895F-F0BF-4248-8D3C-24CD6FAD4FD4}"/>
              </a:ext>
            </a:extLst>
          </p:cNvPr>
          <p:cNvSpPr>
            <a:spLocks noGrp="1"/>
          </p:cNvSpPr>
          <p:nvPr>
            <p:ph type="sldNum" sz="quarter" idx="12"/>
          </p:nvPr>
        </p:nvSpPr>
        <p:spPr/>
        <p:txBody>
          <a:bodyPr/>
          <a:lstStyle/>
          <a:p>
            <a:pPr>
              <a:defRPr/>
            </a:pPr>
            <a:fld id="{4A9AED13-85B1-4BCF-8191-193FF9164B11}" type="slidenum">
              <a:rPr lang="en-US" smtClean="0"/>
              <a:pPr>
                <a:defRPr/>
              </a:pPr>
              <a:t>‹#›</a:t>
            </a:fld>
            <a:endParaRPr lang="en-US"/>
          </a:p>
        </p:txBody>
      </p:sp>
    </p:spTree>
    <p:extLst>
      <p:ext uri="{BB962C8B-B14F-4D97-AF65-F5344CB8AC3E}">
        <p14:creationId xmlns:p14="http://schemas.microsoft.com/office/powerpoint/2010/main" val="2976057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2ED22-EB95-478C-839A-E4CBA9F08A7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1C27F4F-F4AA-4236-8608-38DC5DEBFC8E}"/>
              </a:ext>
            </a:extLst>
          </p:cNvPr>
          <p:cNvSpPr>
            <a:spLocks noGrp="1"/>
          </p:cNvSpPr>
          <p:nvPr>
            <p:ph type="dt" sz="half" idx="10"/>
          </p:nvPr>
        </p:nvSpPr>
        <p:spPr/>
        <p:txBody>
          <a:bodyPr/>
          <a:lstStyle/>
          <a:p>
            <a:pPr>
              <a:defRPr/>
            </a:pPr>
            <a:fld id="{2759F5D6-4F74-40D6-B315-8CD0969CE04B}" type="datetimeFigureOut">
              <a:rPr lang="en-US" smtClean="0"/>
              <a:pPr>
                <a:defRPr/>
              </a:pPr>
              <a:t>3/18/2019</a:t>
            </a:fld>
            <a:endParaRPr lang="en-US"/>
          </a:p>
        </p:txBody>
      </p:sp>
      <p:sp>
        <p:nvSpPr>
          <p:cNvPr id="4" name="Footer Placeholder 3">
            <a:extLst>
              <a:ext uri="{FF2B5EF4-FFF2-40B4-BE49-F238E27FC236}">
                <a16:creationId xmlns:a16="http://schemas.microsoft.com/office/drawing/2014/main" id="{610C5193-EE97-4E66-A255-53231FC75E63}"/>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D529C70E-AB1B-4733-8109-CD2C045F39B3}"/>
              </a:ext>
            </a:extLst>
          </p:cNvPr>
          <p:cNvSpPr>
            <a:spLocks noGrp="1"/>
          </p:cNvSpPr>
          <p:nvPr>
            <p:ph type="sldNum" sz="quarter" idx="12"/>
          </p:nvPr>
        </p:nvSpPr>
        <p:spPr/>
        <p:txBody>
          <a:bodyPr/>
          <a:lstStyle/>
          <a:p>
            <a:pPr>
              <a:defRPr/>
            </a:pPr>
            <a:fld id="{57D7A13F-C49C-4F0D-83C4-055ADCDCF1D9}" type="slidenum">
              <a:rPr lang="en-US" smtClean="0"/>
              <a:pPr>
                <a:defRPr/>
              </a:pPr>
              <a:t>‹#›</a:t>
            </a:fld>
            <a:endParaRPr lang="en-US"/>
          </a:p>
        </p:txBody>
      </p:sp>
    </p:spTree>
    <p:extLst>
      <p:ext uri="{BB962C8B-B14F-4D97-AF65-F5344CB8AC3E}">
        <p14:creationId xmlns:p14="http://schemas.microsoft.com/office/powerpoint/2010/main" val="2297421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6EBC15-06C4-411C-962A-CC31557C9BEF}"/>
              </a:ext>
            </a:extLst>
          </p:cNvPr>
          <p:cNvSpPr>
            <a:spLocks noGrp="1"/>
          </p:cNvSpPr>
          <p:nvPr>
            <p:ph type="dt" sz="half" idx="10"/>
          </p:nvPr>
        </p:nvSpPr>
        <p:spPr/>
        <p:txBody>
          <a:bodyPr/>
          <a:lstStyle/>
          <a:p>
            <a:pPr>
              <a:defRPr/>
            </a:pPr>
            <a:fld id="{A364813A-B5E6-4024-81A8-2F665254CA13}" type="datetimeFigureOut">
              <a:rPr lang="en-US" smtClean="0"/>
              <a:pPr>
                <a:defRPr/>
              </a:pPr>
              <a:t>3/18/2019</a:t>
            </a:fld>
            <a:endParaRPr lang="en-US"/>
          </a:p>
        </p:txBody>
      </p:sp>
      <p:sp>
        <p:nvSpPr>
          <p:cNvPr id="3" name="Footer Placeholder 2">
            <a:extLst>
              <a:ext uri="{FF2B5EF4-FFF2-40B4-BE49-F238E27FC236}">
                <a16:creationId xmlns:a16="http://schemas.microsoft.com/office/drawing/2014/main" id="{3C451DB7-4B3F-4177-BFAE-10FF690286AC}"/>
              </a:ext>
            </a:extLst>
          </p:cNvPr>
          <p:cNvSpPr>
            <a:spLocks noGrp="1"/>
          </p:cNvSpPr>
          <p:nvPr>
            <p:ph type="ftr" sz="quarter" idx="11"/>
          </p:nvPr>
        </p:nvSpPr>
        <p:spPr/>
        <p:txBody>
          <a:bodyPr/>
          <a:lstStyle/>
          <a:p>
            <a:pPr>
              <a:defRPr/>
            </a:pPr>
            <a:endParaRPr lang="en-US"/>
          </a:p>
        </p:txBody>
      </p:sp>
      <p:sp>
        <p:nvSpPr>
          <p:cNvPr id="4" name="Slide Number Placeholder 3">
            <a:extLst>
              <a:ext uri="{FF2B5EF4-FFF2-40B4-BE49-F238E27FC236}">
                <a16:creationId xmlns:a16="http://schemas.microsoft.com/office/drawing/2014/main" id="{707F1C31-F718-4613-BC21-FAA7D89146D0}"/>
              </a:ext>
            </a:extLst>
          </p:cNvPr>
          <p:cNvSpPr>
            <a:spLocks noGrp="1"/>
          </p:cNvSpPr>
          <p:nvPr>
            <p:ph type="sldNum" sz="quarter" idx="12"/>
          </p:nvPr>
        </p:nvSpPr>
        <p:spPr/>
        <p:txBody>
          <a:bodyPr/>
          <a:lstStyle/>
          <a:p>
            <a:pPr>
              <a:defRPr/>
            </a:pPr>
            <a:fld id="{BF77961E-9A7B-49BB-9703-36CCC07547F1}" type="slidenum">
              <a:rPr lang="en-US" smtClean="0"/>
              <a:pPr>
                <a:defRPr/>
              </a:pPr>
              <a:t>‹#›</a:t>
            </a:fld>
            <a:endParaRPr lang="en-US"/>
          </a:p>
        </p:txBody>
      </p:sp>
    </p:spTree>
    <p:extLst>
      <p:ext uri="{BB962C8B-B14F-4D97-AF65-F5344CB8AC3E}">
        <p14:creationId xmlns:p14="http://schemas.microsoft.com/office/powerpoint/2010/main" val="2208227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F1F45-1F27-4918-AFBD-7BE5BFC6BF15}"/>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9892FC3-61D0-4CBD-BED8-0408D809392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A2A2504-E700-4DFE-9641-8D34FA48254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E9072DA9-ECF0-4AD5-9933-E5E5B6E5C40F}"/>
              </a:ext>
            </a:extLst>
          </p:cNvPr>
          <p:cNvSpPr>
            <a:spLocks noGrp="1"/>
          </p:cNvSpPr>
          <p:nvPr>
            <p:ph type="dt" sz="half" idx="10"/>
          </p:nvPr>
        </p:nvSpPr>
        <p:spPr/>
        <p:txBody>
          <a:bodyPr/>
          <a:lstStyle/>
          <a:p>
            <a:pPr>
              <a:defRPr/>
            </a:pPr>
            <a:fld id="{C87F6A8F-3B47-4B43-A45F-214CA10A1A27}" type="datetimeFigureOut">
              <a:rPr lang="en-US" smtClean="0"/>
              <a:pPr>
                <a:defRPr/>
              </a:pPr>
              <a:t>3/18/2019</a:t>
            </a:fld>
            <a:endParaRPr lang="en-US"/>
          </a:p>
        </p:txBody>
      </p:sp>
      <p:sp>
        <p:nvSpPr>
          <p:cNvPr id="6" name="Footer Placeholder 5">
            <a:extLst>
              <a:ext uri="{FF2B5EF4-FFF2-40B4-BE49-F238E27FC236}">
                <a16:creationId xmlns:a16="http://schemas.microsoft.com/office/drawing/2014/main" id="{36C96D58-2ECA-458D-A8B0-360119F4B2F8}"/>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4DE4F746-B589-4A7B-8119-739E67ADC9B8}"/>
              </a:ext>
            </a:extLst>
          </p:cNvPr>
          <p:cNvSpPr>
            <a:spLocks noGrp="1"/>
          </p:cNvSpPr>
          <p:nvPr>
            <p:ph type="sldNum" sz="quarter" idx="12"/>
          </p:nvPr>
        </p:nvSpPr>
        <p:spPr/>
        <p:txBody>
          <a:bodyPr/>
          <a:lstStyle/>
          <a:p>
            <a:pPr>
              <a:defRPr/>
            </a:pPr>
            <a:fld id="{47C3B2A4-AC9D-4737-9855-6A9882797BC9}" type="slidenum">
              <a:rPr lang="en-US" smtClean="0"/>
              <a:pPr>
                <a:defRPr/>
              </a:pPr>
              <a:t>‹#›</a:t>
            </a:fld>
            <a:endParaRPr lang="en-US"/>
          </a:p>
        </p:txBody>
      </p:sp>
    </p:spTree>
    <p:extLst>
      <p:ext uri="{BB962C8B-B14F-4D97-AF65-F5344CB8AC3E}">
        <p14:creationId xmlns:p14="http://schemas.microsoft.com/office/powerpoint/2010/main" val="4043988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9ED48-A7BF-4836-9D5E-B16F2BE59B7C}"/>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1EB9931E-A5DA-456E-A631-19F6C7B1F54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C36F3B7D-C880-402E-B7C7-DF02C28F576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0C13E96B-7E18-410D-AFA3-D8D1752F2B6F}"/>
              </a:ext>
            </a:extLst>
          </p:cNvPr>
          <p:cNvSpPr>
            <a:spLocks noGrp="1"/>
          </p:cNvSpPr>
          <p:nvPr>
            <p:ph type="dt" sz="half" idx="10"/>
          </p:nvPr>
        </p:nvSpPr>
        <p:spPr/>
        <p:txBody>
          <a:bodyPr/>
          <a:lstStyle/>
          <a:p>
            <a:pPr>
              <a:defRPr/>
            </a:pPr>
            <a:fld id="{3850C090-0D28-4F59-BCDD-82A90C3F9B75}" type="datetimeFigureOut">
              <a:rPr lang="en-US" smtClean="0"/>
              <a:pPr>
                <a:defRPr/>
              </a:pPr>
              <a:t>3/18/2019</a:t>
            </a:fld>
            <a:endParaRPr lang="en-US"/>
          </a:p>
        </p:txBody>
      </p:sp>
      <p:sp>
        <p:nvSpPr>
          <p:cNvPr id="6" name="Footer Placeholder 5">
            <a:extLst>
              <a:ext uri="{FF2B5EF4-FFF2-40B4-BE49-F238E27FC236}">
                <a16:creationId xmlns:a16="http://schemas.microsoft.com/office/drawing/2014/main" id="{0D6F31D8-D0C2-4B10-B234-6D63A771EBD0}"/>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93E9B82A-E850-46E1-BE7F-41CD4B06E72E}"/>
              </a:ext>
            </a:extLst>
          </p:cNvPr>
          <p:cNvSpPr>
            <a:spLocks noGrp="1"/>
          </p:cNvSpPr>
          <p:nvPr>
            <p:ph type="sldNum" sz="quarter" idx="12"/>
          </p:nvPr>
        </p:nvSpPr>
        <p:spPr/>
        <p:txBody>
          <a:bodyPr/>
          <a:lstStyle/>
          <a:p>
            <a:pPr>
              <a:defRPr/>
            </a:pPr>
            <a:fld id="{BF9ABDB8-23CE-4DAF-B992-B1330D4BDEEA}" type="slidenum">
              <a:rPr lang="en-US" smtClean="0"/>
              <a:pPr>
                <a:defRPr/>
              </a:pPr>
              <a:t>‹#›</a:t>
            </a:fld>
            <a:endParaRPr lang="en-US"/>
          </a:p>
        </p:txBody>
      </p:sp>
    </p:spTree>
    <p:extLst>
      <p:ext uri="{BB962C8B-B14F-4D97-AF65-F5344CB8AC3E}">
        <p14:creationId xmlns:p14="http://schemas.microsoft.com/office/powerpoint/2010/main" val="2907920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3FDB8-D77F-431B-9E42-9C81FE7DBF8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27C1B2-2AA5-4A2B-A170-1E49DDD4B9A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CC8564-3DBC-4FA4-821B-6022F92B1650}"/>
              </a:ext>
            </a:extLst>
          </p:cNvPr>
          <p:cNvSpPr>
            <a:spLocks noGrp="1"/>
          </p:cNvSpPr>
          <p:nvPr>
            <p:ph type="dt" sz="half" idx="10"/>
          </p:nvPr>
        </p:nvSpPr>
        <p:spPr/>
        <p:txBody>
          <a:bodyPr/>
          <a:lstStyle/>
          <a:p>
            <a:pPr>
              <a:defRPr/>
            </a:pPr>
            <a:fld id="{1B27224F-A558-44FC-8424-E9BDA6C684C4}" type="datetimeFigureOut">
              <a:rPr lang="en-US" smtClean="0"/>
              <a:pPr>
                <a:defRPr/>
              </a:pPr>
              <a:t>3/18/2019</a:t>
            </a:fld>
            <a:endParaRPr lang="en-US"/>
          </a:p>
        </p:txBody>
      </p:sp>
      <p:sp>
        <p:nvSpPr>
          <p:cNvPr id="5" name="Footer Placeholder 4">
            <a:extLst>
              <a:ext uri="{FF2B5EF4-FFF2-40B4-BE49-F238E27FC236}">
                <a16:creationId xmlns:a16="http://schemas.microsoft.com/office/drawing/2014/main" id="{4BFDBF54-B082-4C7A-B4D7-3549AC8B67FA}"/>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5B6280EE-B389-404B-B41A-88FF006FCBAA}"/>
              </a:ext>
            </a:extLst>
          </p:cNvPr>
          <p:cNvSpPr>
            <a:spLocks noGrp="1"/>
          </p:cNvSpPr>
          <p:nvPr>
            <p:ph type="sldNum" sz="quarter" idx="12"/>
          </p:nvPr>
        </p:nvSpPr>
        <p:spPr/>
        <p:txBody>
          <a:bodyPr/>
          <a:lstStyle/>
          <a:p>
            <a:pPr>
              <a:defRPr/>
            </a:pPr>
            <a:fld id="{F7395E6D-2C76-4B3D-BCEA-90014EA353EC}" type="slidenum">
              <a:rPr lang="en-US" smtClean="0"/>
              <a:pPr>
                <a:defRPr/>
              </a:pPr>
              <a:t>‹#›</a:t>
            </a:fld>
            <a:endParaRPr lang="en-US"/>
          </a:p>
        </p:txBody>
      </p:sp>
    </p:spTree>
    <p:extLst>
      <p:ext uri="{BB962C8B-B14F-4D97-AF65-F5344CB8AC3E}">
        <p14:creationId xmlns:p14="http://schemas.microsoft.com/office/powerpoint/2010/main" val="1780352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41A179-326C-4689-AA5E-148D2761175A}"/>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181DAB1-4AF4-413F-BC11-C0A7763AB06C}"/>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0060CA-1741-4A34-A806-69F39F1E6E50}"/>
              </a:ext>
            </a:extLst>
          </p:cNvPr>
          <p:cNvSpPr>
            <a:spLocks noGrp="1"/>
          </p:cNvSpPr>
          <p:nvPr>
            <p:ph type="dt" sz="half" idx="10"/>
          </p:nvPr>
        </p:nvSpPr>
        <p:spPr/>
        <p:txBody>
          <a:bodyPr/>
          <a:lstStyle/>
          <a:p>
            <a:pPr>
              <a:defRPr/>
            </a:pPr>
            <a:fld id="{8D0A4022-07E3-48A3-BAFA-F3AC8504E6C0}" type="datetimeFigureOut">
              <a:rPr lang="en-US" smtClean="0"/>
              <a:pPr>
                <a:defRPr/>
              </a:pPr>
              <a:t>3/18/2019</a:t>
            </a:fld>
            <a:endParaRPr lang="en-US"/>
          </a:p>
        </p:txBody>
      </p:sp>
      <p:sp>
        <p:nvSpPr>
          <p:cNvPr id="5" name="Footer Placeholder 4">
            <a:extLst>
              <a:ext uri="{FF2B5EF4-FFF2-40B4-BE49-F238E27FC236}">
                <a16:creationId xmlns:a16="http://schemas.microsoft.com/office/drawing/2014/main" id="{37BB4756-11E9-4398-9CA7-076E3AC63C1F}"/>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6BB9AA2D-BD29-47DB-AB4E-F9358A2607F9}"/>
              </a:ext>
            </a:extLst>
          </p:cNvPr>
          <p:cNvSpPr>
            <a:spLocks noGrp="1"/>
          </p:cNvSpPr>
          <p:nvPr>
            <p:ph type="sldNum" sz="quarter" idx="12"/>
          </p:nvPr>
        </p:nvSpPr>
        <p:spPr/>
        <p:txBody>
          <a:bodyPr/>
          <a:lstStyle/>
          <a:p>
            <a:pPr>
              <a:defRPr/>
            </a:pPr>
            <a:fld id="{E10EB526-1731-499C-A64B-55A23896C1F0}" type="slidenum">
              <a:rPr lang="en-US" smtClean="0"/>
              <a:pPr>
                <a:defRPr/>
              </a:pPr>
              <a:t>‹#›</a:t>
            </a:fld>
            <a:endParaRPr lang="en-US"/>
          </a:p>
        </p:txBody>
      </p:sp>
    </p:spTree>
    <p:extLst>
      <p:ext uri="{BB962C8B-B14F-4D97-AF65-F5344CB8AC3E}">
        <p14:creationId xmlns:p14="http://schemas.microsoft.com/office/powerpoint/2010/main" val="3815675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6CBE9A-1661-4A88-BB50-A90FEF39F71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0208D1-0282-42C4-BEA5-11DA00D4E3B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A34D5D-187D-4195-B835-3B576B41CA91}"/>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EBDFB766-CF81-4AB7-B95F-BC346038F27B}" type="datetimeFigureOut">
              <a:rPr lang="en-US" smtClean="0"/>
              <a:pPr>
                <a:defRPr/>
              </a:pPr>
              <a:t>3/18/2019</a:t>
            </a:fld>
            <a:endParaRPr lang="en-US"/>
          </a:p>
        </p:txBody>
      </p:sp>
      <p:sp>
        <p:nvSpPr>
          <p:cNvPr id="5" name="Footer Placeholder 4">
            <a:extLst>
              <a:ext uri="{FF2B5EF4-FFF2-40B4-BE49-F238E27FC236}">
                <a16:creationId xmlns:a16="http://schemas.microsoft.com/office/drawing/2014/main" id="{F8557D88-FFB4-4F84-BF79-36B0BCE95DA2}"/>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C46056CC-1C23-4F79-99F2-5D6FFD4EC984}"/>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7FADE703-5404-409A-A0FD-643F0961BA67}" type="slidenum">
              <a:rPr lang="en-US" smtClean="0"/>
              <a:pPr>
                <a:defRPr/>
              </a:pPr>
              <a:t>‹#›</a:t>
            </a:fld>
            <a:endParaRPr lang="en-US"/>
          </a:p>
        </p:txBody>
      </p:sp>
    </p:spTree>
    <p:extLst>
      <p:ext uri="{BB962C8B-B14F-4D97-AF65-F5344CB8AC3E}">
        <p14:creationId xmlns:p14="http://schemas.microsoft.com/office/powerpoint/2010/main" val="76764303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emf"/></Relationships>
</file>

<file path=ppt/slides/_rels/slide39.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9.xml"/><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6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Allure of Informational Explanations</a:t>
            </a:r>
          </a:p>
        </p:txBody>
      </p:sp>
      <p:sp>
        <p:nvSpPr>
          <p:cNvPr id="14338" name="Subtitle 2"/>
          <p:cNvSpPr>
            <a:spLocks noGrp="1"/>
          </p:cNvSpPr>
          <p:nvPr>
            <p:ph type="subTitle" idx="1"/>
          </p:nvPr>
        </p:nvSpPr>
        <p:spPr>
          <a:xfrm>
            <a:off x="5620214" y="3921706"/>
            <a:ext cx="4053467" cy="1655762"/>
          </a:xfrm>
        </p:spPr>
        <p:txBody>
          <a:bodyPr>
            <a:normAutofit/>
          </a:bodyPr>
          <a:lstStyle/>
          <a:p>
            <a:endParaRPr lang="en-US" sz="2400" dirty="0"/>
          </a:p>
          <a:p>
            <a:pPr algn="l"/>
            <a:r>
              <a:rPr lang="en-US" sz="2400" dirty="0"/>
              <a:t>Rosa Cao (for EE376A)</a:t>
            </a:r>
          </a:p>
          <a:p>
            <a:pPr algn="l"/>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CC62B5-565B-4B81-B535-5A5EE013F62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Informational explanations</a:t>
            </a:r>
          </a:p>
        </p:txBody>
      </p:sp>
      <p:sp>
        <p:nvSpPr>
          <p:cNvPr id="3" name="Content Placeholder 2">
            <a:extLst>
              <a:ext uri="{FF2B5EF4-FFF2-40B4-BE49-F238E27FC236}">
                <a16:creationId xmlns:a16="http://schemas.microsoft.com/office/drawing/2014/main" id="{3CF7A3AF-5883-4CD2-ADB6-2801A13DF331}"/>
              </a:ext>
            </a:extLst>
          </p:cNvPr>
          <p:cNvSpPr>
            <a:spLocks noGrp="1"/>
          </p:cNvSpPr>
          <p:nvPr>
            <p:ph idx="1"/>
          </p:nvPr>
        </p:nvSpPr>
        <p:spPr>
          <a:xfrm>
            <a:off x="1115453" y="2431641"/>
            <a:ext cx="7035206" cy="2254846"/>
          </a:xfrm>
        </p:spPr>
        <p:txBody>
          <a:bodyPr>
            <a:noAutofit/>
          </a:bodyPr>
          <a:lstStyle/>
          <a:p>
            <a:pPr marL="0" indent="0">
              <a:lnSpc>
                <a:spcPct val="100000"/>
              </a:lnSpc>
              <a:buNone/>
            </a:pPr>
            <a:r>
              <a:rPr lang="en-US" sz="2400" dirty="0">
                <a:latin typeface="Times New Roman" panose="02020603050405020304" pitchFamily="18" charset="0"/>
                <a:cs typeface="Times New Roman" panose="02020603050405020304" pitchFamily="18" charset="0"/>
              </a:rPr>
              <a:t>“Most of the phenomena that are central to us as human beings - the mysteries of life and evolution, of perception and feeling and thought - are primarily phenomena of information processing, and if we are ever to understand them fully, our thinking about them must include this perspective.” </a:t>
            </a:r>
          </a:p>
          <a:p>
            <a:pPr marL="0" indent="0">
              <a:lnSpc>
                <a:spcPct val="100000"/>
              </a:lnSpc>
              <a:buNone/>
            </a:pPr>
            <a:r>
              <a:rPr lang="en-US" sz="2400" dirty="0">
                <a:latin typeface="Times New Roman" panose="02020603050405020304" pitchFamily="18" charset="0"/>
                <a:cs typeface="Times New Roman" panose="02020603050405020304" pitchFamily="18" charset="0"/>
              </a:rPr>
              <a:t>				- David Marr (</a:t>
            </a:r>
            <a:r>
              <a:rPr lang="en-US" sz="2400" i="1" dirty="0">
                <a:latin typeface="Times New Roman" panose="02020603050405020304" pitchFamily="18" charset="0"/>
                <a:cs typeface="Times New Roman" panose="02020603050405020304" pitchFamily="18" charset="0"/>
              </a:rPr>
              <a:t>Vision </a:t>
            </a:r>
            <a:r>
              <a:rPr lang="en-US" sz="2400" dirty="0">
                <a:latin typeface="Times New Roman" panose="02020603050405020304" pitchFamily="18" charset="0"/>
                <a:cs typeface="Times New Roman" panose="02020603050405020304" pitchFamily="18" charset="0"/>
              </a:rPr>
              <a:t>1982)</a:t>
            </a:r>
          </a:p>
        </p:txBody>
      </p:sp>
      <p:pic>
        <p:nvPicPr>
          <p:cNvPr id="4" name="Picture 3">
            <a:extLst>
              <a:ext uri="{FF2B5EF4-FFF2-40B4-BE49-F238E27FC236}">
                <a16:creationId xmlns:a16="http://schemas.microsoft.com/office/drawing/2014/main" id="{589CD77A-3A08-481C-B866-F1F6AF646616}"/>
              </a:ext>
            </a:extLst>
          </p:cNvPr>
          <p:cNvPicPr>
            <a:picLocks noChangeAspect="1"/>
          </p:cNvPicPr>
          <p:nvPr/>
        </p:nvPicPr>
        <p:blipFill>
          <a:blip r:embed="rId3"/>
          <a:stretch>
            <a:fillRect/>
          </a:stretch>
        </p:blipFill>
        <p:spPr>
          <a:xfrm>
            <a:off x="7355690" y="4686487"/>
            <a:ext cx="1589937" cy="2046641"/>
          </a:xfrm>
          <a:prstGeom prst="rect">
            <a:avLst/>
          </a:prstGeom>
        </p:spPr>
      </p:pic>
    </p:spTree>
    <p:extLst>
      <p:ext uri="{BB962C8B-B14F-4D97-AF65-F5344CB8AC3E}">
        <p14:creationId xmlns:p14="http://schemas.microsoft.com/office/powerpoint/2010/main" val="990484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D78C0-5B0A-4EB5-BDD8-7B6289A5568A}"/>
              </a:ext>
            </a:extLst>
          </p:cNvPr>
          <p:cNvSpPr>
            <a:spLocks noGrp="1"/>
          </p:cNvSpPr>
          <p:nvPr>
            <p:ph type="title"/>
          </p:nvPr>
        </p:nvSpPr>
        <p:spPr>
          <a:xfrm>
            <a:off x="469160" y="120579"/>
            <a:ext cx="7930559" cy="772558"/>
          </a:xfrm>
        </p:spPr>
        <p:txBody>
          <a:bodyPr>
            <a:normAutofit/>
          </a:bodyPr>
          <a:lstStyle/>
          <a:p>
            <a:r>
              <a:rPr lang="en-US" sz="4400" dirty="0"/>
              <a:t>Genetic information</a:t>
            </a:r>
          </a:p>
        </p:txBody>
      </p:sp>
      <p:sp>
        <p:nvSpPr>
          <p:cNvPr id="4" name="Rectangle 3">
            <a:extLst>
              <a:ext uri="{FF2B5EF4-FFF2-40B4-BE49-F238E27FC236}">
                <a16:creationId xmlns:a16="http://schemas.microsoft.com/office/drawing/2014/main" id="{43E609E5-1F2F-42AC-A690-371FFE51B834}"/>
              </a:ext>
            </a:extLst>
          </p:cNvPr>
          <p:cNvSpPr/>
          <p:nvPr/>
        </p:nvSpPr>
        <p:spPr>
          <a:xfrm>
            <a:off x="1121869" y="1027907"/>
            <a:ext cx="7138467" cy="3046988"/>
          </a:xfrm>
          <a:prstGeom prst="rect">
            <a:avLst/>
          </a:prstGeom>
        </p:spPr>
        <p:txBody>
          <a:bodyPr wrap="square">
            <a:spAutoFit/>
          </a:bodyPr>
          <a:lstStyle/>
          <a:p>
            <a:r>
              <a:rPr lang="en-US" sz="2400" dirty="0">
                <a:latin typeface="Times New Roman" panose="02020603050405020304" pitchFamily="18" charset="0"/>
                <a:ea typeface="Times New Roman" panose="02020603050405020304" pitchFamily="18" charset="0"/>
              </a:rPr>
              <a:t>“Three billion bits of DNA code … spell out instructions for every function a human body carries … In just twelve months, a highly useful working draft of 90 percent of the genome will be available, and by 2003, the full DNA sequence of the human will give us unprecedented opportunities to observe and understand the literal Book of Life.”  </a:t>
            </a:r>
          </a:p>
          <a:p>
            <a:r>
              <a:rPr lang="en-US" sz="2400" dirty="0">
                <a:latin typeface="Times New Roman" panose="02020603050405020304" pitchFamily="18" charset="0"/>
                <a:ea typeface="Times New Roman" panose="02020603050405020304" pitchFamily="18" charset="0"/>
              </a:rPr>
              <a:t>			     - Francis Collins (NEJM 1999)</a:t>
            </a:r>
          </a:p>
        </p:txBody>
      </p:sp>
      <p:pic>
        <p:nvPicPr>
          <p:cNvPr id="5" name="Picture 4">
            <a:extLst>
              <a:ext uri="{FF2B5EF4-FFF2-40B4-BE49-F238E27FC236}">
                <a16:creationId xmlns:a16="http://schemas.microsoft.com/office/drawing/2014/main" id="{7347D1B1-8C9A-46AD-AD7C-A9C85FA7D89F}"/>
              </a:ext>
            </a:extLst>
          </p:cNvPr>
          <p:cNvPicPr>
            <a:picLocks noChangeAspect="1"/>
          </p:cNvPicPr>
          <p:nvPr/>
        </p:nvPicPr>
        <p:blipFill>
          <a:blip r:embed="rId3"/>
          <a:stretch>
            <a:fillRect/>
          </a:stretch>
        </p:blipFill>
        <p:spPr>
          <a:xfrm>
            <a:off x="797064" y="4079748"/>
            <a:ext cx="7463272" cy="2821837"/>
          </a:xfrm>
          <a:prstGeom prst="rect">
            <a:avLst/>
          </a:prstGeom>
        </p:spPr>
      </p:pic>
    </p:spTree>
    <p:extLst>
      <p:ext uri="{BB962C8B-B14F-4D97-AF65-F5344CB8AC3E}">
        <p14:creationId xmlns:p14="http://schemas.microsoft.com/office/powerpoint/2010/main" val="3713862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02B3002-1FC6-4023-84CE-660528400C16}"/>
              </a:ext>
            </a:extLst>
          </p:cNvPr>
          <p:cNvPicPr>
            <a:picLocks noChangeAspect="1"/>
          </p:cNvPicPr>
          <p:nvPr/>
        </p:nvPicPr>
        <p:blipFill rotWithShape="1">
          <a:blip r:embed="rId3"/>
          <a:srcRect b="79735"/>
          <a:stretch/>
        </p:blipFill>
        <p:spPr>
          <a:xfrm>
            <a:off x="307552" y="233779"/>
            <a:ext cx="11005395" cy="1100971"/>
          </a:xfrm>
          <a:prstGeom prst="rect">
            <a:avLst/>
          </a:prstGeom>
        </p:spPr>
      </p:pic>
      <p:pic>
        <p:nvPicPr>
          <p:cNvPr id="7" name="Picture 6">
            <a:extLst>
              <a:ext uri="{FF2B5EF4-FFF2-40B4-BE49-F238E27FC236}">
                <a16:creationId xmlns:a16="http://schemas.microsoft.com/office/drawing/2014/main" id="{47CBABDD-A5A5-4003-B7E5-90FB0D169137}"/>
              </a:ext>
            </a:extLst>
          </p:cNvPr>
          <p:cNvPicPr>
            <a:picLocks noChangeAspect="1"/>
          </p:cNvPicPr>
          <p:nvPr/>
        </p:nvPicPr>
        <p:blipFill>
          <a:blip r:embed="rId4"/>
          <a:stretch>
            <a:fillRect/>
          </a:stretch>
        </p:blipFill>
        <p:spPr>
          <a:xfrm>
            <a:off x="5810250" y="1595021"/>
            <a:ext cx="3333750" cy="5029200"/>
          </a:xfrm>
          <a:prstGeom prst="rect">
            <a:avLst/>
          </a:prstGeom>
        </p:spPr>
      </p:pic>
      <p:sp>
        <p:nvSpPr>
          <p:cNvPr id="8" name="Rectangle 7">
            <a:extLst>
              <a:ext uri="{FF2B5EF4-FFF2-40B4-BE49-F238E27FC236}">
                <a16:creationId xmlns:a16="http://schemas.microsoft.com/office/drawing/2014/main" id="{BC50E040-A87E-4EC8-BD7F-6B20BDF03CA7}"/>
              </a:ext>
            </a:extLst>
          </p:cNvPr>
          <p:cNvSpPr/>
          <p:nvPr/>
        </p:nvSpPr>
        <p:spPr>
          <a:xfrm>
            <a:off x="609601" y="1595021"/>
            <a:ext cx="4572000" cy="4893647"/>
          </a:xfrm>
          <a:prstGeom prst="rect">
            <a:avLst/>
          </a:prstGeom>
        </p:spPr>
        <p:txBody>
          <a:bodyPr>
            <a:spAutoFit/>
          </a:bodyPr>
          <a:lstStyle/>
          <a:p>
            <a:endParaRPr lang="en-US" sz="2400" dirty="0">
              <a:solidFill>
                <a:srgbClr val="000000"/>
              </a:solidFill>
              <a:latin typeface="Verdana" panose="020B0604030504040204" pitchFamily="34" charset="0"/>
            </a:endParaRPr>
          </a:p>
          <a:p>
            <a:r>
              <a:rPr lang="en-US" sz="2400" dirty="0">
                <a:solidFill>
                  <a:srgbClr val="000000"/>
                </a:solidFill>
                <a:latin typeface="Verdana" panose="020B0604030504040204" pitchFamily="34" charset="0"/>
              </a:rPr>
              <a:t>“The task of the human visual system is to extract from the onslaught of raw image information (~1 Gbit/s) the little knowledge that really matters to us (~20 bit/s).”</a:t>
            </a:r>
          </a:p>
          <a:p>
            <a:br>
              <a:rPr lang="en-US" sz="2400" dirty="0">
                <a:solidFill>
                  <a:srgbClr val="000000"/>
                </a:solidFill>
                <a:latin typeface="Verdana" panose="020B0604030504040204" pitchFamily="34" charset="0"/>
              </a:rPr>
            </a:br>
            <a:r>
              <a:rPr lang="en-US" sz="2400" dirty="0">
                <a:solidFill>
                  <a:srgbClr val="000000"/>
                </a:solidFill>
                <a:latin typeface="Verdana" panose="020B0604030504040204" pitchFamily="34" charset="0"/>
              </a:rPr>
              <a:t>“</a:t>
            </a:r>
            <a:r>
              <a:rPr lang="en-US" dirty="0">
                <a:solidFill>
                  <a:srgbClr val="000000"/>
                </a:solidFill>
                <a:latin typeface="Verdana" panose="020B0604030504040204" pitchFamily="34" charset="0"/>
              </a:rPr>
              <a:t>I will discuss what we are learning about this process in the early neural circuits of the visual system, and how the resulting insights can help devise prostheses for the blind.”</a:t>
            </a:r>
            <a:endParaRPr lang="en-US" dirty="0"/>
          </a:p>
        </p:txBody>
      </p:sp>
      <p:sp>
        <p:nvSpPr>
          <p:cNvPr id="2" name="Rectangle 1">
            <a:extLst>
              <a:ext uri="{FF2B5EF4-FFF2-40B4-BE49-F238E27FC236}">
                <a16:creationId xmlns:a16="http://schemas.microsoft.com/office/drawing/2014/main" id="{13F2C753-8F79-4804-A365-AE219D19AFA2}"/>
              </a:ext>
            </a:extLst>
          </p:cNvPr>
          <p:cNvSpPr/>
          <p:nvPr/>
        </p:nvSpPr>
        <p:spPr>
          <a:xfrm>
            <a:off x="-19048" y="6488668"/>
            <a:ext cx="5418362" cy="369332"/>
          </a:xfrm>
          <a:prstGeom prst="rect">
            <a:avLst/>
          </a:prstGeom>
        </p:spPr>
        <p:txBody>
          <a:bodyPr wrap="square">
            <a:spAutoFit/>
          </a:bodyPr>
          <a:lstStyle/>
          <a:p>
            <a:r>
              <a:rPr lang="en-US" dirty="0"/>
              <a:t>http://www.cmi.caltech.edu/pastevents-lunches.shtml</a:t>
            </a:r>
          </a:p>
        </p:txBody>
      </p:sp>
    </p:spTree>
    <p:extLst>
      <p:ext uri="{BB962C8B-B14F-4D97-AF65-F5344CB8AC3E}">
        <p14:creationId xmlns:p14="http://schemas.microsoft.com/office/powerpoint/2010/main" val="2797595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3D009-CF05-4965-B066-DE4F403D5FF4}"/>
              </a:ext>
            </a:extLst>
          </p:cNvPr>
          <p:cNvSpPr>
            <a:spLocks noGrp="1"/>
          </p:cNvSpPr>
          <p:nvPr>
            <p:ph type="title"/>
          </p:nvPr>
        </p:nvSpPr>
        <p:spPr/>
        <p:txBody>
          <a:bodyPr/>
          <a:lstStyle/>
          <a:p>
            <a:r>
              <a:rPr lang="en-US" dirty="0"/>
              <a:t>Meister on “Cracking the Neural Code” </a:t>
            </a:r>
          </a:p>
        </p:txBody>
      </p:sp>
      <p:sp>
        <p:nvSpPr>
          <p:cNvPr id="3" name="Content Placeholder 2">
            <a:extLst>
              <a:ext uri="{FF2B5EF4-FFF2-40B4-BE49-F238E27FC236}">
                <a16:creationId xmlns:a16="http://schemas.microsoft.com/office/drawing/2014/main" id="{2D8B4E31-AA88-4A86-8966-95BD8C06F7D6}"/>
              </a:ext>
            </a:extLst>
          </p:cNvPr>
          <p:cNvSpPr>
            <a:spLocks noGrp="1"/>
          </p:cNvSpPr>
          <p:nvPr>
            <p:ph idx="1"/>
          </p:nvPr>
        </p:nvSpPr>
        <p:spPr/>
        <p:txBody>
          <a:bodyPr/>
          <a:lstStyle/>
          <a:p>
            <a:pPr marL="0" indent="0">
              <a:buNone/>
            </a:pPr>
            <a:r>
              <a:rPr lang="en-US" dirty="0"/>
              <a:t>Input of vision: “6 x 10^6 cones  x 20 Hz bandwidth  x 8 bits SNR”</a:t>
            </a:r>
          </a:p>
          <a:p>
            <a:pPr marL="0" indent="0">
              <a:buNone/>
            </a:pPr>
            <a:endParaRPr lang="en-US" dirty="0"/>
          </a:p>
          <a:p>
            <a:pPr marL="0" indent="0">
              <a:buNone/>
            </a:pPr>
            <a:r>
              <a:rPr lang="en-US" dirty="0"/>
              <a:t>Output of vision: “20 bits/s = 2 words x 5 letters/word x 2 bits/letter”</a:t>
            </a:r>
          </a:p>
          <a:p>
            <a:pPr marL="0" indent="0">
              <a:buNone/>
            </a:pPr>
            <a:endParaRPr lang="en-US" dirty="0"/>
          </a:p>
          <a:p>
            <a:pPr marL="0" indent="0">
              <a:buNone/>
            </a:pPr>
            <a:r>
              <a:rPr lang="en-US" dirty="0"/>
              <a:t>“The overall throughput of human behavior – what you can do, think, understand, remember, recall, is about 20 bits/s.”</a:t>
            </a:r>
          </a:p>
          <a:p>
            <a:pPr marL="0" indent="0">
              <a:buNone/>
            </a:pPr>
            <a:endParaRPr lang="en-US" dirty="0"/>
          </a:p>
          <a:p>
            <a:pPr marL="0" indent="0">
              <a:buNone/>
            </a:pPr>
            <a:r>
              <a:rPr lang="en-US" dirty="0"/>
              <a:t>“That is about one choice out of a million in every second!”</a:t>
            </a:r>
          </a:p>
          <a:p>
            <a:pPr marL="0" indent="0">
              <a:buNone/>
            </a:pPr>
            <a:endParaRPr lang="en-US" dirty="0"/>
          </a:p>
          <a:p>
            <a:pPr marL="0" indent="0">
              <a:buNone/>
            </a:pPr>
            <a:r>
              <a:rPr lang="en-US" dirty="0"/>
              <a:t>“The thing the visual system does is find THOSE [special] 20 bits out of so many, so that you can do what you do.”</a:t>
            </a:r>
          </a:p>
        </p:txBody>
      </p:sp>
      <p:sp>
        <p:nvSpPr>
          <p:cNvPr id="4" name="Rectangle 3">
            <a:extLst>
              <a:ext uri="{FF2B5EF4-FFF2-40B4-BE49-F238E27FC236}">
                <a16:creationId xmlns:a16="http://schemas.microsoft.com/office/drawing/2014/main" id="{7EC74EA2-EF21-4727-A81A-058907B1385B}"/>
              </a:ext>
            </a:extLst>
          </p:cNvPr>
          <p:cNvSpPr/>
          <p:nvPr/>
        </p:nvSpPr>
        <p:spPr>
          <a:xfrm>
            <a:off x="1502229" y="6488668"/>
            <a:ext cx="8240485" cy="369332"/>
          </a:xfrm>
          <a:prstGeom prst="rect">
            <a:avLst/>
          </a:prstGeom>
        </p:spPr>
        <p:txBody>
          <a:bodyPr wrap="square">
            <a:spAutoFit/>
          </a:bodyPr>
          <a:lstStyle/>
          <a:p>
            <a:r>
              <a:rPr lang="en-US" dirty="0"/>
              <a:t>From Meister talk:  “Cracking the Neural Code for Vision” Stanford May 2017</a:t>
            </a:r>
          </a:p>
        </p:txBody>
      </p:sp>
    </p:spTree>
    <p:extLst>
      <p:ext uri="{BB962C8B-B14F-4D97-AF65-F5344CB8AC3E}">
        <p14:creationId xmlns:p14="http://schemas.microsoft.com/office/powerpoint/2010/main" val="3820094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BEC26-5A17-40C0-8DB0-67BC8FB011E3}"/>
              </a:ext>
            </a:extLst>
          </p:cNvPr>
          <p:cNvSpPr>
            <a:spLocks noGrp="1"/>
          </p:cNvSpPr>
          <p:nvPr>
            <p:ph type="title"/>
          </p:nvPr>
        </p:nvSpPr>
        <p:spPr>
          <a:xfrm>
            <a:off x="864011" y="-26115"/>
            <a:ext cx="10515600" cy="1325563"/>
          </a:xfrm>
        </p:spPr>
        <p:txBody>
          <a:bodyPr/>
          <a:lstStyle/>
          <a:p>
            <a:r>
              <a:rPr lang="en-US" dirty="0">
                <a:latin typeface="+mn-lt"/>
              </a:rPr>
              <a:t>Different concepts of information</a:t>
            </a:r>
          </a:p>
        </p:txBody>
      </p:sp>
      <p:sp>
        <p:nvSpPr>
          <p:cNvPr id="8" name="Text Placeholder 7">
            <a:extLst>
              <a:ext uri="{FF2B5EF4-FFF2-40B4-BE49-F238E27FC236}">
                <a16:creationId xmlns:a16="http://schemas.microsoft.com/office/drawing/2014/main" id="{ED28A08C-6341-4299-ADCE-6F5E06082434}"/>
              </a:ext>
            </a:extLst>
          </p:cNvPr>
          <p:cNvSpPr>
            <a:spLocks noGrp="1"/>
          </p:cNvSpPr>
          <p:nvPr>
            <p:ph type="body" idx="1"/>
          </p:nvPr>
        </p:nvSpPr>
        <p:spPr>
          <a:xfrm>
            <a:off x="317755" y="1368590"/>
            <a:ext cx="4403258" cy="823912"/>
          </a:xfrm>
        </p:spPr>
        <p:txBody>
          <a:bodyPr/>
          <a:lstStyle/>
          <a:p>
            <a:r>
              <a:rPr lang="en-US" sz="2400" dirty="0"/>
              <a:t>1) Statistical</a:t>
            </a:r>
          </a:p>
          <a:p>
            <a:endParaRPr lang="en-US" dirty="0"/>
          </a:p>
        </p:txBody>
      </p:sp>
      <p:sp>
        <p:nvSpPr>
          <p:cNvPr id="9" name="Text Placeholder 8">
            <a:extLst>
              <a:ext uri="{FF2B5EF4-FFF2-40B4-BE49-F238E27FC236}">
                <a16:creationId xmlns:a16="http://schemas.microsoft.com/office/drawing/2014/main" id="{E417EB2F-59DE-4EC5-B0C4-77D2DA5BAC08}"/>
              </a:ext>
            </a:extLst>
          </p:cNvPr>
          <p:cNvSpPr>
            <a:spLocks noGrp="1"/>
          </p:cNvSpPr>
          <p:nvPr>
            <p:ph type="body" sz="quarter" idx="3"/>
          </p:nvPr>
        </p:nvSpPr>
        <p:spPr>
          <a:xfrm>
            <a:off x="321879" y="2984284"/>
            <a:ext cx="2020888" cy="823912"/>
          </a:xfrm>
        </p:spPr>
        <p:txBody>
          <a:bodyPr>
            <a:normAutofit/>
          </a:bodyPr>
          <a:lstStyle/>
          <a:p>
            <a:r>
              <a:rPr lang="en-US" sz="2400" dirty="0"/>
              <a:t>2) Semantic</a:t>
            </a:r>
          </a:p>
          <a:p>
            <a:endParaRPr lang="en-US" sz="2400" dirty="0"/>
          </a:p>
        </p:txBody>
      </p:sp>
      <p:pic>
        <p:nvPicPr>
          <p:cNvPr id="14" name="Picture 13">
            <a:extLst>
              <a:ext uri="{FF2B5EF4-FFF2-40B4-BE49-F238E27FC236}">
                <a16:creationId xmlns:a16="http://schemas.microsoft.com/office/drawing/2014/main" id="{3A6BF620-A844-4ABC-B5FF-888D7DC4237D}"/>
              </a:ext>
            </a:extLst>
          </p:cNvPr>
          <p:cNvPicPr>
            <a:picLocks noChangeAspect="1"/>
          </p:cNvPicPr>
          <p:nvPr/>
        </p:nvPicPr>
        <p:blipFill>
          <a:blip r:embed="rId3"/>
          <a:stretch>
            <a:fillRect/>
          </a:stretch>
        </p:blipFill>
        <p:spPr>
          <a:xfrm>
            <a:off x="168753" y="3657317"/>
            <a:ext cx="3810000" cy="2381250"/>
          </a:xfrm>
          <a:prstGeom prst="rect">
            <a:avLst/>
          </a:prstGeom>
        </p:spPr>
      </p:pic>
      <p:pic>
        <p:nvPicPr>
          <p:cNvPr id="15" name="Picture 14">
            <a:extLst>
              <a:ext uri="{FF2B5EF4-FFF2-40B4-BE49-F238E27FC236}">
                <a16:creationId xmlns:a16="http://schemas.microsoft.com/office/drawing/2014/main" id="{D2AE5142-16AD-49F8-BC5D-8B8C2D2F7E00}"/>
              </a:ext>
            </a:extLst>
          </p:cNvPr>
          <p:cNvPicPr>
            <a:picLocks noChangeAspect="1"/>
          </p:cNvPicPr>
          <p:nvPr/>
        </p:nvPicPr>
        <p:blipFill>
          <a:blip r:embed="rId4"/>
          <a:stretch>
            <a:fillRect/>
          </a:stretch>
        </p:blipFill>
        <p:spPr>
          <a:xfrm>
            <a:off x="4397752" y="3198596"/>
            <a:ext cx="3643653" cy="3101277"/>
          </a:xfrm>
          <a:prstGeom prst="rect">
            <a:avLst/>
          </a:prstGeom>
        </p:spPr>
      </p:pic>
      <p:pic>
        <p:nvPicPr>
          <p:cNvPr id="16" name="Picture 15">
            <a:extLst>
              <a:ext uri="{FF2B5EF4-FFF2-40B4-BE49-F238E27FC236}">
                <a16:creationId xmlns:a16="http://schemas.microsoft.com/office/drawing/2014/main" id="{A2EEC205-9148-4311-B9A9-985117E33BB7}"/>
              </a:ext>
            </a:extLst>
          </p:cNvPr>
          <p:cNvPicPr>
            <a:picLocks noChangeAspect="1"/>
          </p:cNvPicPr>
          <p:nvPr/>
        </p:nvPicPr>
        <p:blipFill>
          <a:blip r:embed="rId5"/>
          <a:stretch>
            <a:fillRect/>
          </a:stretch>
        </p:blipFill>
        <p:spPr>
          <a:xfrm>
            <a:off x="6405419" y="3396240"/>
            <a:ext cx="2569828" cy="2042046"/>
          </a:xfrm>
          <a:prstGeom prst="rect">
            <a:avLst/>
          </a:prstGeom>
        </p:spPr>
      </p:pic>
      <p:pic>
        <p:nvPicPr>
          <p:cNvPr id="3" name="Picture 2">
            <a:extLst>
              <a:ext uri="{FF2B5EF4-FFF2-40B4-BE49-F238E27FC236}">
                <a16:creationId xmlns:a16="http://schemas.microsoft.com/office/drawing/2014/main" id="{FD4AA4CA-4FBC-4CE4-87A5-5411BF6C290C}"/>
              </a:ext>
            </a:extLst>
          </p:cNvPr>
          <p:cNvPicPr>
            <a:picLocks noChangeAspect="1"/>
          </p:cNvPicPr>
          <p:nvPr/>
        </p:nvPicPr>
        <p:blipFill>
          <a:blip r:embed="rId6"/>
          <a:stretch>
            <a:fillRect/>
          </a:stretch>
        </p:blipFill>
        <p:spPr>
          <a:xfrm>
            <a:off x="1332323" y="1953359"/>
            <a:ext cx="2228850" cy="647700"/>
          </a:xfrm>
          <a:prstGeom prst="rect">
            <a:avLst/>
          </a:prstGeom>
        </p:spPr>
      </p:pic>
      <p:pic>
        <p:nvPicPr>
          <p:cNvPr id="4" name="Picture 3">
            <a:extLst>
              <a:ext uri="{FF2B5EF4-FFF2-40B4-BE49-F238E27FC236}">
                <a16:creationId xmlns:a16="http://schemas.microsoft.com/office/drawing/2014/main" id="{1611F220-CDBD-4B76-ABDE-6F5D09EA1BFB}"/>
              </a:ext>
            </a:extLst>
          </p:cNvPr>
          <p:cNvPicPr>
            <a:picLocks noChangeAspect="1"/>
          </p:cNvPicPr>
          <p:nvPr/>
        </p:nvPicPr>
        <p:blipFill>
          <a:blip r:embed="rId7"/>
          <a:stretch>
            <a:fillRect/>
          </a:stretch>
        </p:blipFill>
        <p:spPr>
          <a:xfrm>
            <a:off x="4397752" y="2039648"/>
            <a:ext cx="3238500" cy="723900"/>
          </a:xfrm>
          <a:prstGeom prst="rect">
            <a:avLst/>
          </a:prstGeom>
        </p:spPr>
      </p:pic>
    </p:spTree>
    <p:extLst>
      <p:ext uri="{BB962C8B-B14F-4D97-AF65-F5344CB8AC3E}">
        <p14:creationId xmlns:p14="http://schemas.microsoft.com/office/powerpoint/2010/main" val="3004854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3" y="691697"/>
            <a:ext cx="8889999" cy="1325563"/>
          </a:xfrm>
        </p:spPr>
        <p:txBody>
          <a:bodyPr>
            <a:normAutofit fontScale="90000"/>
          </a:bodyPr>
          <a:lstStyle/>
          <a:p>
            <a:r>
              <a:rPr lang="en-US" sz="4000" dirty="0">
                <a:latin typeface="+mn-lt"/>
              </a:rPr>
              <a:t>The brain is an information processing system</a:t>
            </a:r>
            <a:br>
              <a:rPr lang="en-US" dirty="0"/>
            </a:br>
            <a:endParaRPr lang="en-US" dirty="0"/>
          </a:p>
        </p:txBody>
      </p:sp>
      <p:pic>
        <p:nvPicPr>
          <p:cNvPr id="7" name="Picture 6"/>
          <p:cNvPicPr>
            <a:picLocks noChangeAspect="1"/>
          </p:cNvPicPr>
          <p:nvPr/>
        </p:nvPicPr>
        <p:blipFill>
          <a:blip r:embed="rId3"/>
          <a:stretch>
            <a:fillRect/>
          </a:stretch>
        </p:blipFill>
        <p:spPr>
          <a:xfrm>
            <a:off x="776490" y="2229920"/>
            <a:ext cx="3294341" cy="3138396"/>
          </a:xfrm>
          <a:prstGeom prst="rect">
            <a:avLst/>
          </a:prstGeom>
        </p:spPr>
      </p:pic>
      <p:pic>
        <p:nvPicPr>
          <p:cNvPr id="10" name="Picture 9"/>
          <p:cNvPicPr>
            <a:picLocks noChangeAspect="1"/>
          </p:cNvPicPr>
          <p:nvPr/>
        </p:nvPicPr>
        <p:blipFill rotWithShape="1">
          <a:blip r:embed="rId4"/>
          <a:srcRect l="1983" r="7260"/>
          <a:stretch/>
        </p:blipFill>
        <p:spPr>
          <a:xfrm>
            <a:off x="5019382" y="2229920"/>
            <a:ext cx="3697012" cy="3138396"/>
          </a:xfrm>
          <a:prstGeom prst="rect">
            <a:avLst/>
          </a:prstGeom>
        </p:spPr>
      </p:pic>
    </p:spTree>
    <p:extLst>
      <p:ext uri="{BB962C8B-B14F-4D97-AF65-F5344CB8AC3E}">
        <p14:creationId xmlns:p14="http://schemas.microsoft.com/office/powerpoint/2010/main" val="1587185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The problem of pan-</a:t>
            </a:r>
            <a:r>
              <a:rPr lang="en-US" sz="3600" dirty="0" err="1"/>
              <a:t>computationalism</a:t>
            </a:r>
            <a:endParaRPr lang="en-US" sz="3600" dirty="0"/>
          </a:p>
        </p:txBody>
      </p:sp>
      <p:sp>
        <p:nvSpPr>
          <p:cNvPr id="3" name="Content Placeholder 2"/>
          <p:cNvSpPr>
            <a:spLocks noGrp="1"/>
          </p:cNvSpPr>
          <p:nvPr>
            <p:ph idx="1"/>
          </p:nvPr>
        </p:nvSpPr>
        <p:spPr>
          <a:xfrm>
            <a:off x="628650" y="1451429"/>
            <a:ext cx="7886700" cy="4725534"/>
          </a:xfrm>
        </p:spPr>
        <p:txBody>
          <a:bodyPr/>
          <a:lstStyle/>
          <a:p>
            <a:pPr marL="0" indent="0">
              <a:buNone/>
            </a:pPr>
            <a:r>
              <a:rPr lang="en-US" dirty="0"/>
              <a:t>What </a:t>
            </a:r>
            <a:r>
              <a:rPr lang="en-US" i="1" dirty="0"/>
              <a:t>isn’t </a:t>
            </a:r>
            <a:r>
              <a:rPr lang="en-US" dirty="0"/>
              <a:t>information processing?</a:t>
            </a:r>
          </a:p>
        </p:txBody>
      </p:sp>
      <p:pic>
        <p:nvPicPr>
          <p:cNvPr id="2050" name="Picture 2" descr="https://physicsknowledgezone.files.wordpress.com/2016/06/orb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1471" y="2147887"/>
            <a:ext cx="5715000" cy="40290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stretch>
            <a:fillRect/>
          </a:stretch>
        </p:blipFill>
        <p:spPr>
          <a:xfrm>
            <a:off x="6406243" y="5164365"/>
            <a:ext cx="1981200" cy="1019175"/>
          </a:xfrm>
          <a:prstGeom prst="rect">
            <a:avLst/>
          </a:prstGeom>
        </p:spPr>
      </p:pic>
    </p:spTree>
    <p:extLst>
      <p:ext uri="{BB962C8B-B14F-4D97-AF65-F5344CB8AC3E}">
        <p14:creationId xmlns:p14="http://schemas.microsoft.com/office/powerpoint/2010/main" val="4070973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E8CCE-7604-4603-9A53-47DC8FBCC2A2}"/>
              </a:ext>
            </a:extLst>
          </p:cNvPr>
          <p:cNvSpPr>
            <a:spLocks noGrp="1"/>
          </p:cNvSpPr>
          <p:nvPr>
            <p:ph type="title"/>
          </p:nvPr>
        </p:nvSpPr>
        <p:spPr>
          <a:xfrm>
            <a:off x="1478015" y="0"/>
            <a:ext cx="6475291" cy="1325563"/>
          </a:xfrm>
        </p:spPr>
        <p:txBody>
          <a:bodyPr/>
          <a:lstStyle/>
          <a:p>
            <a:r>
              <a:rPr lang="en-US" dirty="0">
                <a:latin typeface="+mn-lt"/>
              </a:rPr>
              <a:t>Are these cases of information processing?   </a:t>
            </a:r>
          </a:p>
        </p:txBody>
      </p:sp>
      <p:pic>
        <p:nvPicPr>
          <p:cNvPr id="4" name="Picture 3">
            <a:extLst>
              <a:ext uri="{FF2B5EF4-FFF2-40B4-BE49-F238E27FC236}">
                <a16:creationId xmlns:a16="http://schemas.microsoft.com/office/drawing/2014/main" id="{8D0047C1-3213-429B-BFF1-06480B437B2B}"/>
              </a:ext>
            </a:extLst>
          </p:cNvPr>
          <p:cNvPicPr>
            <a:picLocks noChangeAspect="1"/>
          </p:cNvPicPr>
          <p:nvPr/>
        </p:nvPicPr>
        <p:blipFill>
          <a:blip r:embed="rId5"/>
          <a:stretch>
            <a:fillRect/>
          </a:stretch>
        </p:blipFill>
        <p:spPr>
          <a:xfrm>
            <a:off x="2966088" y="1423963"/>
            <a:ext cx="3889288" cy="2484682"/>
          </a:xfrm>
          <a:prstGeom prst="rect">
            <a:avLst/>
          </a:prstGeom>
        </p:spPr>
      </p:pic>
      <p:pic>
        <p:nvPicPr>
          <p:cNvPr id="5" name="Picture 4">
            <a:extLst>
              <a:ext uri="{FF2B5EF4-FFF2-40B4-BE49-F238E27FC236}">
                <a16:creationId xmlns:a16="http://schemas.microsoft.com/office/drawing/2014/main" id="{FDBB8515-567C-42D7-9018-9F473254C24C}"/>
              </a:ext>
            </a:extLst>
          </p:cNvPr>
          <p:cNvPicPr>
            <a:picLocks noChangeAspect="1"/>
          </p:cNvPicPr>
          <p:nvPr/>
        </p:nvPicPr>
        <p:blipFill>
          <a:blip r:embed="rId6"/>
          <a:stretch>
            <a:fillRect/>
          </a:stretch>
        </p:blipFill>
        <p:spPr>
          <a:xfrm>
            <a:off x="5204474" y="4122193"/>
            <a:ext cx="3810330" cy="2609314"/>
          </a:xfrm>
          <a:prstGeom prst="rect">
            <a:avLst/>
          </a:prstGeom>
        </p:spPr>
      </p:pic>
      <p:pic>
        <p:nvPicPr>
          <p:cNvPr id="6" name="lin_45_1024" descr="lin_45_1024">
            <a:extLst>
              <a:ext uri="{FF2B5EF4-FFF2-40B4-BE49-F238E27FC236}">
                <a16:creationId xmlns:a16="http://schemas.microsoft.com/office/drawing/2014/main" id="{95A6A5AD-1FA1-4D41-BCF8-2CA209D4C588}"/>
              </a:ext>
            </a:extLst>
          </p:cNvPr>
          <p:cNvPicPr>
            <a:picLocks/>
          </p:cNvPicPr>
          <p:nvPr>
            <a:videoFile r:link="rId2"/>
            <p:extLst>
              <p:ext uri="{DAA4B4D4-6D71-4841-9C94-3DE7FCFB9230}">
                <p14:media xmlns:p14="http://schemas.microsoft.com/office/powerpoint/2010/main" r:embed="rId1"/>
              </p:ext>
            </p:extLst>
          </p:nvPr>
        </p:nvPicPr>
        <p:blipFill>
          <a:blip r:embed="rId7">
            <a:extLst/>
          </a:blip>
          <a:stretch>
            <a:fillRect/>
          </a:stretch>
        </p:blipFill>
        <p:spPr>
          <a:xfrm>
            <a:off x="211618" y="4122193"/>
            <a:ext cx="2681803" cy="2560007"/>
          </a:xfrm>
          <a:prstGeom prst="rect">
            <a:avLst/>
          </a:prstGeom>
          <a:ln w="12700">
            <a:miter lim="400000"/>
          </a:ln>
        </p:spPr>
      </p:pic>
    </p:spTree>
    <p:extLst>
      <p:ext uri="{BB962C8B-B14F-4D97-AF65-F5344CB8AC3E}">
        <p14:creationId xmlns:p14="http://schemas.microsoft.com/office/powerpoint/2010/main" val="513356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300"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3" presetClass="mediacall" presetSubtype="0" fill="hold" nodeType="clickEffect">
                                  <p:stCondLst>
                                    <p:cond delay="0"/>
                                  </p:stCondLst>
                                  <p:childTnLst>
                                    <p:cmd type="call" cmd="stop">
                                      <p:cBhvr>
                                        <p:cTn id="10" dur="10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6"/>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neuron11"/>
          <p:cNvPicPr>
            <a:picLocks noChangeAspect="1" noChangeArrowheads="1"/>
          </p:cNvPicPr>
          <p:nvPr/>
        </p:nvPicPr>
        <p:blipFill>
          <a:blip r:embed="rId3"/>
          <a:srcRect/>
          <a:stretch>
            <a:fillRect/>
          </a:stretch>
        </p:blipFill>
        <p:spPr bwMode="auto">
          <a:xfrm>
            <a:off x="798513" y="931863"/>
            <a:ext cx="7948612" cy="5781675"/>
          </a:xfrm>
          <a:prstGeom prst="rect">
            <a:avLst/>
          </a:prstGeom>
          <a:noFill/>
        </p:spPr>
      </p:pic>
      <p:sp>
        <p:nvSpPr>
          <p:cNvPr id="78851" name="Text Box 3"/>
          <p:cNvSpPr txBox="1">
            <a:spLocks noChangeArrowheads="1"/>
          </p:cNvSpPr>
          <p:nvPr/>
        </p:nvSpPr>
        <p:spPr bwMode="auto">
          <a:xfrm>
            <a:off x="236538" y="214313"/>
            <a:ext cx="5862637" cy="519112"/>
          </a:xfrm>
          <a:prstGeom prst="rect">
            <a:avLst/>
          </a:prstGeom>
          <a:noFill/>
          <a:ln w="9525">
            <a:noFill/>
            <a:miter lim="800000"/>
            <a:headEnd/>
            <a:tailEnd/>
          </a:ln>
          <a:effectLst/>
        </p:spPr>
        <p:txBody>
          <a:bodyPr>
            <a:spAutoFit/>
          </a:bodyPr>
          <a:lstStyle/>
          <a:p>
            <a:pPr>
              <a:spcBef>
                <a:spcPct val="50000"/>
              </a:spcBef>
            </a:pPr>
            <a:r>
              <a:rPr lang="en-US" sz="2800"/>
              <a:t>What about the brain?</a:t>
            </a:r>
          </a:p>
        </p:txBody>
      </p:sp>
    </p:spTree>
    <p:extLst>
      <p:ext uri="{BB962C8B-B14F-4D97-AF65-F5344CB8AC3E}">
        <p14:creationId xmlns:p14="http://schemas.microsoft.com/office/powerpoint/2010/main" val="3453022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64FDD1E8-61F4-4A84-8850-01DF78E1B8D6}"/>
              </a:ext>
            </a:extLst>
          </p:cNvPr>
          <p:cNvSpPr>
            <a:spLocks noGrp="1" noChangeArrowheads="1"/>
          </p:cNvSpPr>
          <p:nvPr>
            <p:ph type="title"/>
          </p:nvPr>
        </p:nvSpPr>
        <p:spPr>
          <a:xfrm>
            <a:off x="0" y="228600"/>
            <a:ext cx="8915400" cy="1143000"/>
          </a:xfrm>
        </p:spPr>
        <p:txBody>
          <a:bodyPr/>
          <a:lstStyle/>
          <a:p>
            <a:pPr algn="ctr" eaLnBrk="1" hangingPunct="1"/>
            <a:r>
              <a:rPr lang="en-US" altLang="en-US" sz="3600" dirty="0">
                <a:latin typeface="+mn-lt"/>
              </a:rPr>
              <a:t>Action potentials are signals, used by the system to </a:t>
            </a:r>
            <a:r>
              <a:rPr lang="en-US" altLang="en-US" sz="3600" i="1" dirty="0">
                <a:latin typeface="+mn-lt"/>
              </a:rPr>
              <a:t>carry information </a:t>
            </a:r>
            <a:r>
              <a:rPr lang="en-US" altLang="en-US" sz="3600" dirty="0">
                <a:latin typeface="+mn-lt"/>
              </a:rPr>
              <a:t>in a neural code</a:t>
            </a:r>
          </a:p>
        </p:txBody>
      </p:sp>
      <p:pic>
        <p:nvPicPr>
          <p:cNvPr id="247812" name="Picture 4">
            <a:extLst>
              <a:ext uri="{FF2B5EF4-FFF2-40B4-BE49-F238E27FC236}">
                <a16:creationId xmlns:a16="http://schemas.microsoft.com/office/drawing/2014/main" id="{1D7D0EBB-6B48-4C52-AA6D-F3389AD5C1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4910" y="1609648"/>
            <a:ext cx="3600450"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7813" name="Picture 5">
            <a:extLst>
              <a:ext uri="{FF2B5EF4-FFF2-40B4-BE49-F238E27FC236}">
                <a16:creationId xmlns:a16="http://schemas.microsoft.com/office/drawing/2014/main" id="{B43CD374-0F6F-401A-847B-D522C702AF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12859"/>
          <a:stretch>
            <a:fillRect/>
          </a:stretch>
        </p:blipFill>
        <p:spPr bwMode="auto">
          <a:xfrm>
            <a:off x="168052" y="2169924"/>
            <a:ext cx="5486400"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a:extLst>
              <a:ext uri="{FF2B5EF4-FFF2-40B4-BE49-F238E27FC236}">
                <a16:creationId xmlns:a16="http://schemas.microsoft.com/office/drawing/2014/main" id="{410A27B6-ADF0-41A6-8966-97FA5D6F0B5F}"/>
              </a:ext>
            </a:extLst>
          </p:cNvPr>
          <p:cNvPicPr>
            <a:picLocks noChangeAspect="1"/>
          </p:cNvPicPr>
          <p:nvPr/>
        </p:nvPicPr>
        <p:blipFill rotWithShape="1">
          <a:blip r:embed="rId5"/>
          <a:srcRect l="66158" t="-111990" r="-21924" b="111990"/>
          <a:stretch/>
        </p:blipFill>
        <p:spPr>
          <a:xfrm>
            <a:off x="4440124" y="2251276"/>
            <a:ext cx="3872332" cy="2286198"/>
          </a:xfrm>
          <a:prstGeom prst="rect">
            <a:avLst/>
          </a:prstGeom>
        </p:spPr>
      </p:pic>
      <p:pic>
        <p:nvPicPr>
          <p:cNvPr id="5" name="Picture 4">
            <a:extLst>
              <a:ext uri="{FF2B5EF4-FFF2-40B4-BE49-F238E27FC236}">
                <a16:creationId xmlns:a16="http://schemas.microsoft.com/office/drawing/2014/main" id="{EA0A456F-EC40-4BD6-BB56-4E90242C3707}"/>
              </a:ext>
            </a:extLst>
          </p:cNvPr>
          <p:cNvPicPr>
            <a:picLocks noChangeAspect="1"/>
          </p:cNvPicPr>
          <p:nvPr/>
        </p:nvPicPr>
        <p:blipFill>
          <a:blip r:embed="rId5"/>
          <a:stretch>
            <a:fillRect/>
          </a:stretch>
        </p:blipFill>
        <p:spPr>
          <a:xfrm>
            <a:off x="1171419" y="4016075"/>
            <a:ext cx="6635754" cy="2184730"/>
          </a:xfrm>
          <a:prstGeom prst="rect">
            <a:avLst/>
          </a:prstGeom>
        </p:spPr>
      </p:pic>
      <p:pic>
        <p:nvPicPr>
          <p:cNvPr id="6" name="Picture 5">
            <a:extLst>
              <a:ext uri="{FF2B5EF4-FFF2-40B4-BE49-F238E27FC236}">
                <a16:creationId xmlns:a16="http://schemas.microsoft.com/office/drawing/2014/main" id="{CAF1897E-600F-4CE8-8213-A640E1438F01}"/>
              </a:ext>
            </a:extLst>
          </p:cNvPr>
          <p:cNvPicPr>
            <a:picLocks noChangeAspect="1"/>
          </p:cNvPicPr>
          <p:nvPr/>
        </p:nvPicPr>
        <p:blipFill>
          <a:blip r:embed="rId6"/>
          <a:stretch>
            <a:fillRect/>
          </a:stretch>
        </p:blipFill>
        <p:spPr>
          <a:xfrm>
            <a:off x="66450" y="3791053"/>
            <a:ext cx="3973933" cy="2980450"/>
          </a:xfrm>
          <a:prstGeom prst="rect">
            <a:avLst/>
          </a:prstGeom>
        </p:spPr>
      </p:pic>
    </p:spTree>
    <p:extLst>
      <p:ext uri="{BB962C8B-B14F-4D97-AF65-F5344CB8AC3E}">
        <p14:creationId xmlns:p14="http://schemas.microsoft.com/office/powerpoint/2010/main" val="3221813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478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478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A33E1AB5-C40F-4B12-B0BB-D140DA2F315F}"/>
              </a:ext>
            </a:extLst>
          </p:cNvPr>
          <p:cNvSpPr>
            <a:spLocks noGrp="1" noChangeArrowheads="1"/>
          </p:cNvSpPr>
          <p:nvPr>
            <p:ph type="title"/>
          </p:nvPr>
        </p:nvSpPr>
        <p:spPr>
          <a:xfrm>
            <a:off x="628649" y="365126"/>
            <a:ext cx="8120645" cy="1325563"/>
          </a:xfrm>
        </p:spPr>
        <p:txBody>
          <a:bodyPr>
            <a:normAutofit/>
          </a:bodyPr>
          <a:lstStyle/>
          <a:p>
            <a:pPr eaLnBrk="1" hangingPunct="1"/>
            <a:r>
              <a:rPr lang="en-US" altLang="en-US" sz="3600" dirty="0">
                <a:latin typeface="+mn-lt"/>
              </a:rPr>
              <a:t>What information do neural signals carry?</a:t>
            </a:r>
          </a:p>
        </p:txBody>
      </p:sp>
      <p:sp>
        <p:nvSpPr>
          <p:cNvPr id="16387" name="Text Box 4">
            <a:extLst>
              <a:ext uri="{FF2B5EF4-FFF2-40B4-BE49-F238E27FC236}">
                <a16:creationId xmlns:a16="http://schemas.microsoft.com/office/drawing/2014/main" id="{A2C20E6D-E3A7-4C43-9B20-8CC8132BC2D9}"/>
              </a:ext>
            </a:extLst>
          </p:cNvPr>
          <p:cNvSpPr>
            <a:spLocks noGrp="1" noChangeArrowheads="1"/>
          </p:cNvSpPr>
          <p:nvPr>
            <p:ph idx="1"/>
          </p:nvPr>
        </p:nvSpPr>
        <p:spPr>
          <a:xfrm>
            <a:off x="730274" y="2201091"/>
            <a:ext cx="7486169" cy="2627467"/>
          </a:xfrm>
        </p:spPr>
        <p:txBody>
          <a:bodyPr>
            <a:normAutofit/>
          </a:bodyPr>
          <a:lstStyle/>
          <a:p>
            <a:pPr eaLnBrk="1" hangingPunct="1">
              <a:spcBef>
                <a:spcPct val="0"/>
              </a:spcBef>
              <a:buFontTx/>
              <a:buNone/>
            </a:pPr>
            <a:r>
              <a:rPr lang="en-US" altLang="en-US" sz="2800" dirty="0"/>
              <a:t>	“We propose that 'understanding </a:t>
            </a:r>
            <a:r>
              <a:rPr lang="en-US" altLang="en-US" sz="2800" b="1" dirty="0"/>
              <a:t>the neural code</a:t>
            </a:r>
            <a:r>
              <a:rPr lang="en-US" altLang="en-US" sz="2800" dirty="0"/>
              <a:t>' means that we would know how to make sense out of the bewildering array of spike trains streaming in from the sense organs: If we understand the code, we can function as the homunculus." </a:t>
            </a:r>
          </a:p>
        </p:txBody>
      </p:sp>
      <p:sp>
        <p:nvSpPr>
          <p:cNvPr id="16388" name="Rectangle 5">
            <a:extLst>
              <a:ext uri="{FF2B5EF4-FFF2-40B4-BE49-F238E27FC236}">
                <a16:creationId xmlns:a16="http://schemas.microsoft.com/office/drawing/2014/main" id="{EDA5684C-F29A-4193-B703-B753E0DD9EFD}"/>
              </a:ext>
            </a:extLst>
          </p:cNvPr>
          <p:cNvSpPr>
            <a:spLocks noChangeArrowheads="1"/>
          </p:cNvSpPr>
          <p:nvPr/>
        </p:nvSpPr>
        <p:spPr bwMode="auto">
          <a:xfrm>
            <a:off x="1136422" y="6077493"/>
            <a:ext cx="8534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dirty="0">
                <a:latin typeface="+mn-lt"/>
              </a:rPr>
              <a:t>Rieke, </a:t>
            </a:r>
            <a:r>
              <a:rPr lang="en-US" altLang="en-US" dirty="0" err="1">
                <a:latin typeface="+mn-lt"/>
              </a:rPr>
              <a:t>Warland</a:t>
            </a:r>
            <a:r>
              <a:rPr lang="en-US" altLang="en-US" dirty="0">
                <a:latin typeface="+mn-lt"/>
              </a:rPr>
              <a:t>, de Ruyter, &amp; Bialek (1999) </a:t>
            </a:r>
            <a:r>
              <a:rPr lang="en-US" altLang="en-US" i="1" dirty="0">
                <a:latin typeface="+mn-lt"/>
              </a:rPr>
              <a:t>Spikes: Exploring the Neural Code</a:t>
            </a:r>
            <a:endParaRPr lang="en-US" altLang="en-US" dirty="0">
              <a:latin typeface="+mn-lt"/>
            </a:endParaRPr>
          </a:p>
        </p:txBody>
      </p:sp>
    </p:spTree>
    <p:extLst>
      <p:ext uri="{BB962C8B-B14F-4D97-AF65-F5344CB8AC3E}">
        <p14:creationId xmlns:p14="http://schemas.microsoft.com/office/powerpoint/2010/main" val="2444656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291FD-CAB0-41BE-A713-6FB2AB5421E1}"/>
              </a:ext>
            </a:extLst>
          </p:cNvPr>
          <p:cNvSpPr>
            <a:spLocks noGrp="1"/>
          </p:cNvSpPr>
          <p:nvPr>
            <p:ph type="title"/>
          </p:nvPr>
        </p:nvSpPr>
        <p:spPr/>
        <p:txBody>
          <a:bodyPr/>
          <a:lstStyle/>
          <a:p>
            <a:r>
              <a:rPr lang="en-US" dirty="0"/>
              <a:t>What is the </a:t>
            </a:r>
            <a:r>
              <a:rPr lang="en-US" i="1" dirty="0"/>
              <a:t>user</a:t>
            </a:r>
            <a:r>
              <a:rPr lang="en-US" dirty="0"/>
              <a:t> of neural information?</a:t>
            </a:r>
          </a:p>
        </p:txBody>
      </p:sp>
      <p:pic>
        <p:nvPicPr>
          <p:cNvPr id="4" name="Picture 3">
            <a:extLst>
              <a:ext uri="{FF2B5EF4-FFF2-40B4-BE49-F238E27FC236}">
                <a16:creationId xmlns:a16="http://schemas.microsoft.com/office/drawing/2014/main" id="{C2F9C3CD-8C05-4BB5-A2C7-DBBCFFE10B43}"/>
              </a:ext>
            </a:extLst>
          </p:cNvPr>
          <p:cNvPicPr>
            <a:picLocks noChangeAspect="1"/>
          </p:cNvPicPr>
          <p:nvPr/>
        </p:nvPicPr>
        <p:blipFill>
          <a:blip r:embed="rId3"/>
          <a:stretch>
            <a:fillRect/>
          </a:stretch>
        </p:blipFill>
        <p:spPr>
          <a:xfrm>
            <a:off x="626442" y="1875606"/>
            <a:ext cx="7888908" cy="4102964"/>
          </a:xfrm>
          <a:prstGeom prst="rect">
            <a:avLst/>
          </a:prstGeom>
        </p:spPr>
      </p:pic>
    </p:spTree>
    <p:extLst>
      <p:ext uri="{BB962C8B-B14F-4D97-AF65-F5344CB8AC3E}">
        <p14:creationId xmlns:p14="http://schemas.microsoft.com/office/powerpoint/2010/main" val="2662920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a:extLst>
              <a:ext uri="{FF2B5EF4-FFF2-40B4-BE49-F238E27FC236}">
                <a16:creationId xmlns:a16="http://schemas.microsoft.com/office/drawing/2014/main" id="{6D933ECC-9EF4-4987-A3D6-507D7E780FA5}"/>
              </a:ext>
            </a:extLst>
          </p:cNvPr>
          <p:cNvSpPr>
            <a:spLocks noGrp="1" noChangeArrowheads="1"/>
          </p:cNvSpPr>
          <p:nvPr>
            <p:ph idx="1"/>
          </p:nvPr>
        </p:nvSpPr>
        <p:spPr>
          <a:xfrm>
            <a:off x="884663" y="1825625"/>
            <a:ext cx="7630687" cy="4351338"/>
          </a:xfrm>
        </p:spPr>
        <p:txBody>
          <a:bodyPr>
            <a:normAutofit/>
          </a:bodyPr>
          <a:lstStyle/>
          <a:p>
            <a:pPr marL="0" indent="0" eaLnBrk="1" hangingPunct="1">
              <a:buNone/>
            </a:pPr>
            <a:r>
              <a:rPr lang="en-US" altLang="en-US" sz="2800" dirty="0"/>
              <a:t>It depends!  </a:t>
            </a:r>
          </a:p>
          <a:p>
            <a:pPr marL="0" indent="0" eaLnBrk="1" hangingPunct="1">
              <a:buNone/>
            </a:pPr>
            <a:endParaRPr lang="en-US" altLang="en-US" sz="2800" dirty="0"/>
          </a:p>
          <a:p>
            <a:pPr lvl="1"/>
            <a:r>
              <a:rPr lang="en-US" altLang="en-US" sz="2800" dirty="0"/>
              <a:t>What is the internal spike decoder?</a:t>
            </a:r>
          </a:p>
          <a:p>
            <a:pPr eaLnBrk="1" hangingPunct="1"/>
            <a:endParaRPr lang="en-US" altLang="en-US" sz="2800" dirty="0"/>
          </a:p>
          <a:p>
            <a:pPr lvl="1"/>
            <a:r>
              <a:rPr lang="en-US" altLang="en-US" sz="2800" dirty="0"/>
              <a:t>Does the system extract information from the spiking activity of a single neuron? Or many neurons?  What information can it extract?  And in virtue of what do we say that it is extracting </a:t>
            </a:r>
            <a:r>
              <a:rPr lang="en-US" altLang="en-US" sz="2800" i="1" dirty="0"/>
              <a:t>information</a:t>
            </a:r>
            <a:r>
              <a:rPr lang="en-US" altLang="en-US" sz="2800" dirty="0"/>
              <a:t> at all, rather than just being pushed around?</a:t>
            </a:r>
          </a:p>
        </p:txBody>
      </p:sp>
      <p:sp>
        <p:nvSpPr>
          <p:cNvPr id="6" name="Rectangle 2">
            <a:extLst>
              <a:ext uri="{FF2B5EF4-FFF2-40B4-BE49-F238E27FC236}">
                <a16:creationId xmlns:a16="http://schemas.microsoft.com/office/drawing/2014/main" id="{399ECFA3-7B36-4B4D-B480-A6FD9280AA54}"/>
              </a:ext>
            </a:extLst>
          </p:cNvPr>
          <p:cNvSpPr>
            <a:spLocks noGrp="1" noChangeArrowheads="1"/>
          </p:cNvSpPr>
          <p:nvPr>
            <p:ph type="title"/>
          </p:nvPr>
        </p:nvSpPr>
        <p:spPr>
          <a:xfrm>
            <a:off x="628650" y="365126"/>
            <a:ext cx="8188248" cy="1325563"/>
          </a:xfrm>
        </p:spPr>
        <p:txBody>
          <a:bodyPr>
            <a:normAutofit/>
          </a:bodyPr>
          <a:lstStyle/>
          <a:p>
            <a:pPr eaLnBrk="1" hangingPunct="1"/>
            <a:r>
              <a:rPr lang="en-US" altLang="en-US" sz="3600" dirty="0">
                <a:latin typeface="+mn-lt"/>
              </a:rPr>
              <a:t>What information do neural signals carry?</a:t>
            </a:r>
          </a:p>
        </p:txBody>
      </p:sp>
    </p:spTree>
    <p:extLst>
      <p:ext uri="{BB962C8B-B14F-4D97-AF65-F5344CB8AC3E}">
        <p14:creationId xmlns:p14="http://schemas.microsoft.com/office/powerpoint/2010/main" val="3626789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3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3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1CF14CA-07C0-456A-BB2D-1C6DD0E99810}"/>
              </a:ext>
            </a:extLst>
          </p:cNvPr>
          <p:cNvPicPr>
            <a:picLocks noChangeAspect="1"/>
          </p:cNvPicPr>
          <p:nvPr/>
        </p:nvPicPr>
        <p:blipFill rotWithShape="1">
          <a:blip r:embed="rId3"/>
          <a:srcRect b="14833"/>
          <a:stretch/>
        </p:blipFill>
        <p:spPr>
          <a:xfrm>
            <a:off x="3764015" y="261963"/>
            <a:ext cx="4673796" cy="2985394"/>
          </a:xfrm>
          <a:prstGeom prst="rect">
            <a:avLst/>
          </a:prstGeom>
        </p:spPr>
      </p:pic>
      <p:sp>
        <p:nvSpPr>
          <p:cNvPr id="6" name="Title 5">
            <a:extLst>
              <a:ext uri="{FF2B5EF4-FFF2-40B4-BE49-F238E27FC236}">
                <a16:creationId xmlns:a16="http://schemas.microsoft.com/office/drawing/2014/main" id="{13872AB5-3375-4404-8AAF-9F78BBDF76DC}"/>
              </a:ext>
            </a:extLst>
          </p:cNvPr>
          <p:cNvSpPr>
            <a:spLocks noGrp="1"/>
          </p:cNvSpPr>
          <p:nvPr>
            <p:ph type="title"/>
          </p:nvPr>
        </p:nvSpPr>
        <p:spPr/>
        <p:txBody>
          <a:bodyPr/>
          <a:lstStyle/>
          <a:p>
            <a:r>
              <a:rPr lang="en-US" dirty="0"/>
              <a:t>Genes</a:t>
            </a:r>
          </a:p>
        </p:txBody>
      </p:sp>
      <p:pic>
        <p:nvPicPr>
          <p:cNvPr id="7" name="Picture 6">
            <a:extLst>
              <a:ext uri="{FF2B5EF4-FFF2-40B4-BE49-F238E27FC236}">
                <a16:creationId xmlns:a16="http://schemas.microsoft.com/office/drawing/2014/main" id="{6EB67B93-FDD9-4F59-B788-70552D9E9A70}"/>
              </a:ext>
            </a:extLst>
          </p:cNvPr>
          <p:cNvPicPr>
            <a:picLocks noChangeAspect="1"/>
          </p:cNvPicPr>
          <p:nvPr/>
        </p:nvPicPr>
        <p:blipFill>
          <a:blip r:embed="rId4"/>
          <a:stretch>
            <a:fillRect/>
          </a:stretch>
        </p:blipFill>
        <p:spPr>
          <a:xfrm>
            <a:off x="2145133" y="4020251"/>
            <a:ext cx="7335333" cy="2788322"/>
          </a:xfrm>
          <a:prstGeom prst="rect">
            <a:avLst/>
          </a:prstGeom>
        </p:spPr>
      </p:pic>
      <p:pic>
        <p:nvPicPr>
          <p:cNvPr id="8" name="Picture 7">
            <a:extLst>
              <a:ext uri="{FF2B5EF4-FFF2-40B4-BE49-F238E27FC236}">
                <a16:creationId xmlns:a16="http://schemas.microsoft.com/office/drawing/2014/main" id="{56CA2240-166A-497E-BFFF-2727AA967F48}"/>
              </a:ext>
            </a:extLst>
          </p:cNvPr>
          <p:cNvPicPr>
            <a:picLocks noChangeAspect="1"/>
          </p:cNvPicPr>
          <p:nvPr/>
        </p:nvPicPr>
        <p:blipFill>
          <a:blip r:embed="rId5"/>
          <a:stretch>
            <a:fillRect/>
          </a:stretch>
        </p:blipFill>
        <p:spPr>
          <a:xfrm>
            <a:off x="0" y="1835767"/>
            <a:ext cx="3553803" cy="2857329"/>
          </a:xfrm>
          <a:prstGeom prst="rect">
            <a:avLst/>
          </a:prstGeom>
        </p:spPr>
      </p:pic>
    </p:spTree>
    <p:extLst>
      <p:ext uri="{BB962C8B-B14F-4D97-AF65-F5344CB8AC3E}">
        <p14:creationId xmlns:p14="http://schemas.microsoft.com/office/powerpoint/2010/main" val="3436230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A2281-1745-474F-9C1E-E9F84705CBEE}"/>
              </a:ext>
            </a:extLst>
          </p:cNvPr>
          <p:cNvSpPr>
            <a:spLocks noGrp="1"/>
          </p:cNvSpPr>
          <p:nvPr>
            <p:ph type="title"/>
          </p:nvPr>
        </p:nvSpPr>
        <p:spPr>
          <a:xfrm>
            <a:off x="628650" y="365125"/>
            <a:ext cx="7886700" cy="746983"/>
          </a:xfrm>
        </p:spPr>
        <p:txBody>
          <a:bodyPr/>
          <a:lstStyle/>
          <a:p>
            <a:r>
              <a:rPr lang="en-US" dirty="0">
                <a:latin typeface="+mn-lt"/>
              </a:rPr>
              <a:t>What do genes explain?</a:t>
            </a:r>
          </a:p>
        </p:txBody>
      </p:sp>
      <p:pic>
        <p:nvPicPr>
          <p:cNvPr id="1026" name="Picture 2" descr="Image result for sickle cell anemia gene">
            <a:extLst>
              <a:ext uri="{FF2B5EF4-FFF2-40B4-BE49-F238E27FC236}">
                <a16:creationId xmlns:a16="http://schemas.microsoft.com/office/drawing/2014/main" id="{526E9C27-3AFF-45EE-B90A-AC155BC296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8768" y="1372451"/>
            <a:ext cx="3390693" cy="169534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B246BBF2-33C6-427B-9A05-4FB0FE6A012F}"/>
              </a:ext>
            </a:extLst>
          </p:cNvPr>
          <p:cNvPicPr>
            <a:picLocks noChangeAspect="1"/>
          </p:cNvPicPr>
          <p:nvPr/>
        </p:nvPicPr>
        <p:blipFill>
          <a:blip r:embed="rId4"/>
          <a:stretch>
            <a:fillRect/>
          </a:stretch>
        </p:blipFill>
        <p:spPr>
          <a:xfrm>
            <a:off x="3934436" y="3533497"/>
            <a:ext cx="4335025" cy="2745516"/>
          </a:xfrm>
          <a:prstGeom prst="rect">
            <a:avLst/>
          </a:prstGeom>
        </p:spPr>
      </p:pic>
      <p:pic>
        <p:nvPicPr>
          <p:cNvPr id="1028" name="Picture 4" descr="Image result for inheritance genes kittens">
            <a:extLst>
              <a:ext uri="{FF2B5EF4-FFF2-40B4-BE49-F238E27FC236}">
                <a16:creationId xmlns:a16="http://schemas.microsoft.com/office/drawing/2014/main" id="{DBBE8247-9031-4D12-A2C1-EEF4F870374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4539" y="1713852"/>
            <a:ext cx="2600479" cy="3192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63808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4" name="Picture 4"/>
          <p:cNvPicPr>
            <a:picLocks noChangeAspect="1" noChangeArrowheads="1"/>
          </p:cNvPicPr>
          <p:nvPr/>
        </p:nvPicPr>
        <p:blipFill>
          <a:blip r:embed="rId3"/>
          <a:srcRect/>
          <a:stretch>
            <a:fillRect/>
          </a:stretch>
        </p:blipFill>
        <p:spPr bwMode="auto">
          <a:xfrm>
            <a:off x="0" y="1508919"/>
            <a:ext cx="9144000" cy="4278313"/>
          </a:xfrm>
          <a:prstGeom prst="rect">
            <a:avLst/>
          </a:prstGeom>
          <a:noFill/>
          <a:ln w="9525">
            <a:noFill/>
            <a:miter lim="800000"/>
            <a:headEnd/>
            <a:tailEnd/>
          </a:ln>
          <a:effectLst/>
        </p:spPr>
      </p:pic>
      <p:sp>
        <p:nvSpPr>
          <p:cNvPr id="30725" name="Text Box 5"/>
          <p:cNvSpPr txBox="1">
            <a:spLocks noChangeArrowheads="1"/>
          </p:cNvSpPr>
          <p:nvPr/>
        </p:nvSpPr>
        <p:spPr bwMode="auto">
          <a:xfrm>
            <a:off x="7191633" y="6062663"/>
            <a:ext cx="1952368" cy="369332"/>
          </a:xfrm>
          <a:prstGeom prst="rect">
            <a:avLst/>
          </a:prstGeom>
          <a:noFill/>
          <a:ln w="9525">
            <a:noFill/>
            <a:miter lim="800000"/>
            <a:headEnd/>
            <a:tailEnd/>
          </a:ln>
          <a:effectLst/>
        </p:spPr>
        <p:txBody>
          <a:bodyPr wrap="square">
            <a:spAutoFit/>
          </a:bodyPr>
          <a:lstStyle/>
          <a:p>
            <a:pPr>
              <a:spcBef>
                <a:spcPct val="50000"/>
              </a:spcBef>
            </a:pPr>
            <a:r>
              <a:rPr lang="en-US" dirty="0">
                <a:latin typeface="+mn-lt"/>
              </a:rPr>
              <a:t>- Dennett (2010)</a:t>
            </a:r>
          </a:p>
        </p:txBody>
      </p:sp>
      <p:sp>
        <p:nvSpPr>
          <p:cNvPr id="30729" name="Rectangle 9"/>
          <p:cNvSpPr>
            <a:spLocks noGrp="1"/>
          </p:cNvSpPr>
          <p:nvPr>
            <p:ph type="title"/>
          </p:nvPr>
        </p:nvSpPr>
        <p:spPr>
          <a:xfrm>
            <a:off x="485311" y="183356"/>
            <a:ext cx="7886700" cy="1325563"/>
          </a:xfrm>
        </p:spPr>
        <p:txBody>
          <a:bodyPr/>
          <a:lstStyle/>
          <a:p>
            <a:r>
              <a:rPr lang="en-US" sz="4000" dirty="0">
                <a:latin typeface="+mn-lt"/>
              </a:rPr>
              <a:t>The informational gene and Baby Hal</a:t>
            </a:r>
          </a:p>
        </p:txBody>
      </p:sp>
    </p:spTree>
    <p:extLst>
      <p:ext uri="{BB962C8B-B14F-4D97-AF65-F5344CB8AC3E}">
        <p14:creationId xmlns:p14="http://schemas.microsoft.com/office/powerpoint/2010/main" val="2412967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42C37-66EA-4509-BFAF-4C7E18B1D5C1}"/>
              </a:ext>
            </a:extLst>
          </p:cNvPr>
          <p:cNvSpPr>
            <a:spLocks noGrp="1"/>
          </p:cNvSpPr>
          <p:nvPr>
            <p:ph type="title"/>
          </p:nvPr>
        </p:nvSpPr>
        <p:spPr/>
        <p:txBody>
          <a:bodyPr/>
          <a:lstStyle/>
          <a:p>
            <a:r>
              <a:rPr lang="en-US" sz="4000" dirty="0">
                <a:latin typeface="+mn-lt"/>
              </a:rPr>
              <a:t>How can information be causally effective?</a:t>
            </a:r>
          </a:p>
        </p:txBody>
      </p:sp>
      <p:sp>
        <p:nvSpPr>
          <p:cNvPr id="3" name="Content Placeholder 2">
            <a:extLst>
              <a:ext uri="{FF2B5EF4-FFF2-40B4-BE49-F238E27FC236}">
                <a16:creationId xmlns:a16="http://schemas.microsoft.com/office/drawing/2014/main" id="{71544AD3-9AFD-456F-A176-ADAFF0BA39A5}"/>
              </a:ext>
            </a:extLst>
          </p:cNvPr>
          <p:cNvSpPr>
            <a:spLocks noGrp="1"/>
          </p:cNvSpPr>
          <p:nvPr>
            <p:ph idx="1"/>
          </p:nvPr>
        </p:nvSpPr>
        <p:spPr>
          <a:xfrm>
            <a:off x="628650" y="3100842"/>
            <a:ext cx="7886700" cy="2326245"/>
          </a:xfrm>
        </p:spPr>
        <p:txBody>
          <a:bodyPr/>
          <a:lstStyle/>
          <a:p>
            <a:pPr marL="0" indent="0">
              <a:buNone/>
            </a:pPr>
            <a:r>
              <a:rPr lang="en-US" sz="4000" dirty="0"/>
              <a:t> …. Information requires </a:t>
            </a:r>
            <a:r>
              <a:rPr lang="en-US" sz="4000" i="1" dirty="0"/>
              <a:t>users</a:t>
            </a:r>
            <a:endParaRPr lang="en-US" sz="4000" dirty="0"/>
          </a:p>
        </p:txBody>
      </p:sp>
    </p:spTree>
    <p:extLst>
      <p:ext uri="{BB962C8B-B14F-4D97-AF65-F5344CB8AC3E}">
        <p14:creationId xmlns:p14="http://schemas.microsoft.com/office/powerpoint/2010/main" val="1322372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4" name="Picture 4"/>
          <p:cNvPicPr>
            <a:picLocks noChangeAspect="1" noChangeArrowheads="1"/>
          </p:cNvPicPr>
          <p:nvPr/>
        </p:nvPicPr>
        <p:blipFill>
          <a:blip r:embed="rId3"/>
          <a:srcRect/>
          <a:stretch>
            <a:fillRect/>
          </a:stretch>
        </p:blipFill>
        <p:spPr bwMode="auto">
          <a:xfrm>
            <a:off x="0" y="1508919"/>
            <a:ext cx="9144000" cy="4278313"/>
          </a:xfrm>
          <a:prstGeom prst="rect">
            <a:avLst/>
          </a:prstGeom>
          <a:noFill/>
          <a:ln w="9525">
            <a:noFill/>
            <a:miter lim="800000"/>
            <a:headEnd/>
            <a:tailEnd/>
          </a:ln>
          <a:effectLst/>
        </p:spPr>
      </p:pic>
      <p:sp>
        <p:nvSpPr>
          <p:cNvPr id="30725" name="Text Box 5"/>
          <p:cNvSpPr txBox="1">
            <a:spLocks noChangeArrowheads="1"/>
          </p:cNvSpPr>
          <p:nvPr/>
        </p:nvSpPr>
        <p:spPr bwMode="auto">
          <a:xfrm>
            <a:off x="7191633" y="6062663"/>
            <a:ext cx="1952368" cy="369332"/>
          </a:xfrm>
          <a:prstGeom prst="rect">
            <a:avLst/>
          </a:prstGeom>
          <a:noFill/>
          <a:ln w="9525">
            <a:noFill/>
            <a:miter lim="800000"/>
            <a:headEnd/>
            <a:tailEnd/>
          </a:ln>
          <a:effectLst/>
        </p:spPr>
        <p:txBody>
          <a:bodyPr wrap="square">
            <a:spAutoFit/>
          </a:bodyPr>
          <a:lstStyle/>
          <a:p>
            <a:pPr>
              <a:spcBef>
                <a:spcPct val="50000"/>
              </a:spcBef>
            </a:pPr>
            <a:r>
              <a:rPr lang="en-US" dirty="0">
                <a:latin typeface="+mn-lt"/>
              </a:rPr>
              <a:t>- Dennett (2010)</a:t>
            </a:r>
          </a:p>
        </p:txBody>
      </p:sp>
      <p:sp>
        <p:nvSpPr>
          <p:cNvPr id="30729" name="Rectangle 9"/>
          <p:cNvSpPr>
            <a:spLocks noGrp="1"/>
          </p:cNvSpPr>
          <p:nvPr>
            <p:ph type="title"/>
          </p:nvPr>
        </p:nvSpPr>
        <p:spPr>
          <a:xfrm>
            <a:off x="485311" y="183356"/>
            <a:ext cx="7886700" cy="1325563"/>
          </a:xfrm>
        </p:spPr>
        <p:txBody>
          <a:bodyPr/>
          <a:lstStyle/>
          <a:p>
            <a:r>
              <a:rPr lang="en-US" sz="4000" dirty="0">
                <a:latin typeface="+mn-lt"/>
              </a:rPr>
              <a:t>The informational gene and Baby Hal</a:t>
            </a:r>
          </a:p>
        </p:txBody>
      </p:sp>
      <p:sp>
        <p:nvSpPr>
          <p:cNvPr id="3" name="Oval 2">
            <a:extLst>
              <a:ext uri="{FF2B5EF4-FFF2-40B4-BE49-F238E27FC236}">
                <a16:creationId xmlns:a16="http://schemas.microsoft.com/office/drawing/2014/main" id="{D5482A71-78BE-4B14-BE02-9804B9B5828C}"/>
              </a:ext>
            </a:extLst>
          </p:cNvPr>
          <p:cNvSpPr/>
          <p:nvPr/>
        </p:nvSpPr>
        <p:spPr>
          <a:xfrm>
            <a:off x="3405523" y="4077730"/>
            <a:ext cx="617838" cy="390473"/>
          </a:xfrm>
          <a:prstGeom prst="ellipse">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16747718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DF8DA-06FE-420E-A54E-1A7570479FD4}"/>
              </a:ext>
            </a:extLst>
          </p:cNvPr>
          <p:cNvSpPr>
            <a:spLocks noGrp="1"/>
          </p:cNvSpPr>
          <p:nvPr>
            <p:ph type="title"/>
          </p:nvPr>
        </p:nvSpPr>
        <p:spPr/>
        <p:txBody>
          <a:bodyPr/>
          <a:lstStyle/>
          <a:p>
            <a:r>
              <a:rPr lang="en-US" dirty="0"/>
              <a:t>The Myth of the Computer</a:t>
            </a:r>
          </a:p>
        </p:txBody>
      </p:sp>
      <p:sp>
        <p:nvSpPr>
          <p:cNvPr id="3" name="Rectangle 2">
            <a:extLst>
              <a:ext uri="{FF2B5EF4-FFF2-40B4-BE49-F238E27FC236}">
                <a16:creationId xmlns:a16="http://schemas.microsoft.com/office/drawing/2014/main" id="{0E9CB42D-18DF-4629-9925-6A8D845571C2}"/>
              </a:ext>
            </a:extLst>
          </p:cNvPr>
          <p:cNvSpPr/>
          <p:nvPr/>
        </p:nvSpPr>
        <p:spPr>
          <a:xfrm>
            <a:off x="1092017" y="1841956"/>
            <a:ext cx="7170475" cy="3416320"/>
          </a:xfrm>
          <a:prstGeom prst="rect">
            <a:avLst/>
          </a:prstGeom>
        </p:spPr>
        <p:txBody>
          <a:bodyPr wrap="square">
            <a:spAutoFit/>
          </a:bodyPr>
          <a:lstStyle/>
          <a:p>
            <a:r>
              <a:rPr lang="en-US" dirty="0"/>
              <a:t>A computer can simulate the formal properties of the sequence of chemical and electrical phenomena in the production of thirst just as much as it can simulate the formal properties of anything else—we can simulate thirst just as we can simulate hurricanes, rainstorms, five-alarms fires, internal combustion engines, photosynthesis, lactation, or the flow of currency in a depressed economy. But no one in his right mind thinks that a computer simulation of a five-alarm fire will burn down the neighborhood, or that a computer simulation of an internal combustion engine will power a car or that computer simulations of lactation and photosynthesis will produce milk and sugar. To my amazement, however, I have found that a large number of people suppose that computer simulations of mental phenomena, whether at the level of brain processes or not, literally produce mental phenomena.</a:t>
            </a:r>
          </a:p>
        </p:txBody>
      </p:sp>
      <p:sp>
        <p:nvSpPr>
          <p:cNvPr id="4" name="TextBox 3">
            <a:extLst>
              <a:ext uri="{FF2B5EF4-FFF2-40B4-BE49-F238E27FC236}">
                <a16:creationId xmlns:a16="http://schemas.microsoft.com/office/drawing/2014/main" id="{8AFFCA1E-F369-464E-81AB-66C28FA2E4C3}"/>
              </a:ext>
            </a:extLst>
          </p:cNvPr>
          <p:cNvSpPr txBox="1"/>
          <p:nvPr/>
        </p:nvSpPr>
        <p:spPr>
          <a:xfrm>
            <a:off x="6111350" y="5874527"/>
            <a:ext cx="2874768" cy="369332"/>
          </a:xfrm>
          <a:prstGeom prst="rect">
            <a:avLst/>
          </a:prstGeom>
          <a:noFill/>
        </p:spPr>
        <p:txBody>
          <a:bodyPr wrap="square" rtlCol="0">
            <a:spAutoFit/>
          </a:bodyPr>
          <a:lstStyle/>
          <a:p>
            <a:r>
              <a:rPr lang="en-US" dirty="0"/>
              <a:t>Searle (1982) </a:t>
            </a:r>
          </a:p>
        </p:txBody>
      </p:sp>
    </p:spTree>
    <p:extLst>
      <p:ext uri="{BB962C8B-B14F-4D97-AF65-F5344CB8AC3E}">
        <p14:creationId xmlns:p14="http://schemas.microsoft.com/office/powerpoint/2010/main" val="4534642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48CB4-0898-41F2-BC3E-19A9090C1184}"/>
              </a:ext>
            </a:extLst>
          </p:cNvPr>
          <p:cNvSpPr>
            <a:spLocks noGrp="1"/>
          </p:cNvSpPr>
          <p:nvPr>
            <p:ph type="title"/>
          </p:nvPr>
        </p:nvSpPr>
        <p:spPr/>
        <p:txBody>
          <a:bodyPr/>
          <a:lstStyle/>
          <a:p>
            <a:r>
              <a:rPr lang="en-US" dirty="0"/>
              <a:t>A response?</a:t>
            </a:r>
          </a:p>
        </p:txBody>
      </p:sp>
      <p:sp>
        <p:nvSpPr>
          <p:cNvPr id="3" name="Content Placeholder 2">
            <a:extLst>
              <a:ext uri="{FF2B5EF4-FFF2-40B4-BE49-F238E27FC236}">
                <a16:creationId xmlns:a16="http://schemas.microsoft.com/office/drawing/2014/main" id="{D373DB03-47F5-461F-8FC7-041805A21A94}"/>
              </a:ext>
            </a:extLst>
          </p:cNvPr>
          <p:cNvSpPr>
            <a:spLocks noGrp="1"/>
          </p:cNvSpPr>
          <p:nvPr>
            <p:ph idx="1"/>
          </p:nvPr>
        </p:nvSpPr>
        <p:spPr/>
        <p:txBody>
          <a:bodyPr/>
          <a:lstStyle/>
          <a:p>
            <a:pPr marL="0" indent="0">
              <a:buNone/>
            </a:pPr>
            <a:r>
              <a:rPr lang="en-US" dirty="0"/>
              <a:t>Eliezer </a:t>
            </a:r>
            <a:r>
              <a:rPr lang="en-US" dirty="0" err="1"/>
              <a:t>Yudkowsky</a:t>
            </a:r>
            <a:r>
              <a:rPr lang="en-US" dirty="0"/>
              <a:t>: </a:t>
            </a:r>
          </a:p>
          <a:p>
            <a:pPr marL="0" indent="0">
              <a:buNone/>
            </a:pPr>
            <a:endParaRPr lang="en-US" dirty="0"/>
          </a:p>
          <a:p>
            <a:pPr marL="0" indent="0">
              <a:buNone/>
            </a:pPr>
            <a:r>
              <a:rPr lang="en-US" sz="2400" dirty="0"/>
              <a:t>“ … The classic reply of course to this whole line of argument is, can you have simulated arithmetic? Can you have simulated chess? Can you have simulated information that is not really information? Can you have correct answers which are only simulated correct answers?</a:t>
            </a:r>
            <a:br>
              <a:rPr lang="en-US" sz="2400" dirty="0"/>
            </a:br>
            <a:br>
              <a:rPr lang="en-US" sz="2400" dirty="0"/>
            </a:br>
            <a:r>
              <a:rPr lang="en-US" sz="2400" dirty="0"/>
              <a:t>	… </a:t>
            </a:r>
            <a:r>
              <a:rPr lang="en-US" sz="2400" i="1" dirty="0"/>
              <a:t>intelligence is producing correct answers, and those are as good as gold no matter how you get them.</a:t>
            </a:r>
            <a:r>
              <a:rPr lang="en-US" sz="2400" dirty="0"/>
              <a:t>”</a:t>
            </a:r>
          </a:p>
          <a:p>
            <a:endParaRPr lang="en-US" dirty="0"/>
          </a:p>
        </p:txBody>
      </p:sp>
      <p:sp>
        <p:nvSpPr>
          <p:cNvPr id="4" name="Rectangle 3">
            <a:extLst>
              <a:ext uri="{FF2B5EF4-FFF2-40B4-BE49-F238E27FC236}">
                <a16:creationId xmlns:a16="http://schemas.microsoft.com/office/drawing/2014/main" id="{ED20E924-D7EF-4CDE-B493-B93129899E53}"/>
              </a:ext>
            </a:extLst>
          </p:cNvPr>
          <p:cNvSpPr/>
          <p:nvPr/>
        </p:nvSpPr>
        <p:spPr>
          <a:xfrm>
            <a:off x="206828" y="6176963"/>
            <a:ext cx="9056914" cy="553998"/>
          </a:xfrm>
          <a:prstGeom prst="rect">
            <a:avLst/>
          </a:prstGeom>
        </p:spPr>
        <p:txBody>
          <a:bodyPr wrap="square">
            <a:spAutoFit/>
          </a:bodyPr>
          <a:lstStyle/>
          <a:p>
            <a:r>
              <a:rPr lang="en-US" dirty="0"/>
              <a:t>From a Bloggingheads.tv debate between </a:t>
            </a:r>
            <a:r>
              <a:rPr lang="en-US" dirty="0" err="1"/>
              <a:t>Pigliucci</a:t>
            </a:r>
            <a:r>
              <a:rPr lang="en-US" dirty="0"/>
              <a:t> and </a:t>
            </a:r>
            <a:r>
              <a:rPr lang="en-US" dirty="0" err="1"/>
              <a:t>Yudkowsky</a:t>
            </a:r>
            <a:r>
              <a:rPr lang="en-US" dirty="0"/>
              <a:t> (2010) </a:t>
            </a:r>
            <a:br>
              <a:rPr lang="en-US" dirty="0"/>
            </a:br>
            <a:r>
              <a:rPr lang="en-US" sz="1200" dirty="0"/>
              <a:t>https://intelligence.org/2013/01/09/new-transcript-eliezer-yudkowsky-and-massimo-pigliucci-on-the-singularity/</a:t>
            </a:r>
          </a:p>
        </p:txBody>
      </p:sp>
    </p:spTree>
    <p:extLst>
      <p:ext uri="{BB962C8B-B14F-4D97-AF65-F5344CB8AC3E}">
        <p14:creationId xmlns:p14="http://schemas.microsoft.com/office/powerpoint/2010/main" val="29277070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ED564-C777-4B93-9691-808B46BD50E7}"/>
              </a:ext>
            </a:extLst>
          </p:cNvPr>
          <p:cNvSpPr>
            <a:spLocks noGrp="1"/>
          </p:cNvSpPr>
          <p:nvPr>
            <p:ph type="title"/>
          </p:nvPr>
        </p:nvSpPr>
        <p:spPr/>
        <p:txBody>
          <a:bodyPr/>
          <a:lstStyle/>
          <a:p>
            <a:r>
              <a:rPr lang="en-US" sz="4000" i="1" dirty="0">
                <a:latin typeface="+mn-lt"/>
              </a:rPr>
              <a:t>Why</a:t>
            </a:r>
            <a:r>
              <a:rPr lang="en-US" sz="4000" dirty="0">
                <a:latin typeface="+mn-lt"/>
              </a:rPr>
              <a:t> are answers “as good as gold”?</a:t>
            </a:r>
          </a:p>
        </p:txBody>
      </p:sp>
      <p:sp>
        <p:nvSpPr>
          <p:cNvPr id="3" name="Content Placeholder 2">
            <a:extLst>
              <a:ext uri="{FF2B5EF4-FFF2-40B4-BE49-F238E27FC236}">
                <a16:creationId xmlns:a16="http://schemas.microsoft.com/office/drawing/2014/main" id="{F93E71CD-4698-4C77-801A-F1041CC484C8}"/>
              </a:ext>
            </a:extLst>
          </p:cNvPr>
          <p:cNvSpPr>
            <a:spLocks noGrp="1"/>
          </p:cNvSpPr>
          <p:nvPr>
            <p:ph idx="1"/>
          </p:nvPr>
        </p:nvSpPr>
        <p:spPr/>
        <p:txBody>
          <a:bodyPr/>
          <a:lstStyle/>
          <a:p>
            <a:pPr marL="0" indent="0">
              <a:buNone/>
            </a:pPr>
            <a:endParaRPr lang="en-US" dirty="0"/>
          </a:p>
          <a:p>
            <a:pPr marL="0" indent="0">
              <a:buNone/>
            </a:pPr>
            <a:r>
              <a:rPr lang="en-US" sz="3200" dirty="0"/>
              <a:t>… because we </a:t>
            </a:r>
            <a:r>
              <a:rPr lang="en-US" sz="3200" i="1" dirty="0"/>
              <a:t>take </a:t>
            </a:r>
            <a:r>
              <a:rPr lang="en-US" sz="3200" dirty="0"/>
              <a:t>them to be answers, whatever the substrate? </a:t>
            </a:r>
          </a:p>
          <a:p>
            <a:pPr marL="0" indent="0">
              <a:buNone/>
            </a:pPr>
            <a:endParaRPr lang="en-US" sz="3200" dirty="0"/>
          </a:p>
          <a:p>
            <a:pPr marL="0" indent="0">
              <a:buNone/>
            </a:pPr>
            <a:r>
              <a:rPr lang="en-US" sz="3200" dirty="0"/>
              <a:t>… because </a:t>
            </a:r>
            <a:r>
              <a:rPr lang="en-US" sz="3200" i="1" dirty="0"/>
              <a:t>we</a:t>
            </a:r>
            <a:r>
              <a:rPr lang="en-US" sz="3200" dirty="0"/>
              <a:t> take them to be answers?</a:t>
            </a:r>
          </a:p>
          <a:p>
            <a:pPr marL="0" indent="0">
              <a:buNone/>
            </a:pPr>
            <a:endParaRPr lang="en-US" dirty="0"/>
          </a:p>
        </p:txBody>
      </p:sp>
    </p:spTree>
    <p:extLst>
      <p:ext uri="{BB962C8B-B14F-4D97-AF65-F5344CB8AC3E}">
        <p14:creationId xmlns:p14="http://schemas.microsoft.com/office/powerpoint/2010/main" val="585445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64797-23FD-4D72-A780-49AB4A58C2E6}"/>
              </a:ext>
            </a:extLst>
          </p:cNvPr>
          <p:cNvSpPr>
            <a:spLocks noGrp="1"/>
          </p:cNvSpPr>
          <p:nvPr>
            <p:ph type="title"/>
          </p:nvPr>
        </p:nvSpPr>
        <p:spPr/>
        <p:txBody>
          <a:bodyPr/>
          <a:lstStyle/>
          <a:p>
            <a:r>
              <a:rPr lang="en-US" dirty="0">
                <a:latin typeface="+mn-lt"/>
              </a:rPr>
              <a:t>If information is merely in the eye of the beholder …</a:t>
            </a:r>
          </a:p>
        </p:txBody>
      </p:sp>
      <p:sp>
        <p:nvSpPr>
          <p:cNvPr id="3" name="Content Placeholder 2">
            <a:extLst>
              <a:ext uri="{FF2B5EF4-FFF2-40B4-BE49-F238E27FC236}">
                <a16:creationId xmlns:a16="http://schemas.microsoft.com/office/drawing/2014/main" id="{FC7A3044-BFC2-42E1-AB47-A0362ACC31BA}"/>
              </a:ext>
            </a:extLst>
          </p:cNvPr>
          <p:cNvSpPr>
            <a:spLocks noGrp="1"/>
          </p:cNvSpPr>
          <p:nvPr>
            <p:ph idx="1"/>
          </p:nvPr>
        </p:nvSpPr>
        <p:spPr>
          <a:xfrm>
            <a:off x="628650" y="1699950"/>
            <a:ext cx="7886700" cy="3671357"/>
          </a:xfrm>
        </p:spPr>
        <p:txBody>
          <a:bodyPr/>
          <a:lstStyle/>
          <a:p>
            <a:pPr marL="0" indent="0">
              <a:buNone/>
            </a:pPr>
            <a:r>
              <a:rPr lang="en-US" sz="2800" dirty="0"/>
              <a:t>Then we probably can’t</a:t>
            </a:r>
          </a:p>
          <a:p>
            <a:pPr marL="0" indent="0">
              <a:buNone/>
            </a:pPr>
            <a:r>
              <a:rPr lang="en-US" sz="2800" dirty="0"/>
              <a:t>	… build babies from genetic information alone</a:t>
            </a:r>
          </a:p>
          <a:p>
            <a:pPr marL="0" indent="0">
              <a:buNone/>
            </a:pPr>
            <a:r>
              <a:rPr lang="en-US" sz="2800" dirty="0"/>
              <a:t>	… upload ourselves</a:t>
            </a:r>
          </a:p>
          <a:p>
            <a:pPr marL="0" indent="0">
              <a:buNone/>
            </a:pPr>
            <a:r>
              <a:rPr lang="en-US" sz="2800" dirty="0"/>
              <a:t>	… understand our mental lives</a:t>
            </a:r>
          </a:p>
          <a:p>
            <a:pPr marL="0" indent="0">
              <a:buNone/>
            </a:pPr>
            <a:r>
              <a:rPr lang="en-US" sz="2800" dirty="0"/>
              <a:t>	as nothing more than</a:t>
            </a:r>
          </a:p>
          <a:p>
            <a:pPr marL="0" indent="0">
              <a:buNone/>
            </a:pPr>
            <a:r>
              <a:rPr lang="en-US" sz="2800" dirty="0"/>
              <a:t> 	</a:t>
            </a:r>
            <a:r>
              <a:rPr lang="en-US" sz="2800" i="1" dirty="0"/>
              <a:t>computation</a:t>
            </a:r>
            <a:endParaRPr lang="en-US" dirty="0"/>
          </a:p>
          <a:p>
            <a:endParaRPr lang="en-US" dirty="0"/>
          </a:p>
          <a:p>
            <a:pPr marL="0" indent="0">
              <a:buNone/>
            </a:pPr>
            <a:endParaRPr lang="en-US" dirty="0"/>
          </a:p>
        </p:txBody>
      </p:sp>
      <p:pic>
        <p:nvPicPr>
          <p:cNvPr id="4" name="Picture 3">
            <a:extLst>
              <a:ext uri="{FF2B5EF4-FFF2-40B4-BE49-F238E27FC236}">
                <a16:creationId xmlns:a16="http://schemas.microsoft.com/office/drawing/2014/main" id="{8873E439-77B8-4CB0-A279-5B3DD98EB69B}"/>
              </a:ext>
            </a:extLst>
          </p:cNvPr>
          <p:cNvPicPr>
            <a:picLocks noChangeAspect="1"/>
          </p:cNvPicPr>
          <p:nvPr/>
        </p:nvPicPr>
        <p:blipFill>
          <a:blip r:embed="rId3"/>
          <a:stretch>
            <a:fillRect/>
          </a:stretch>
        </p:blipFill>
        <p:spPr>
          <a:xfrm>
            <a:off x="5526340" y="3893875"/>
            <a:ext cx="4468203" cy="2973386"/>
          </a:xfrm>
          <a:prstGeom prst="rect">
            <a:avLst/>
          </a:prstGeom>
        </p:spPr>
      </p:pic>
    </p:spTree>
    <p:extLst>
      <p:ext uri="{BB962C8B-B14F-4D97-AF65-F5344CB8AC3E}">
        <p14:creationId xmlns:p14="http://schemas.microsoft.com/office/powerpoint/2010/main" val="1926316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DC366-8BBB-4531-A499-06A51021748C}"/>
              </a:ext>
            </a:extLst>
          </p:cNvPr>
          <p:cNvSpPr>
            <a:spLocks noGrp="1"/>
          </p:cNvSpPr>
          <p:nvPr>
            <p:ph type="title"/>
          </p:nvPr>
        </p:nvSpPr>
        <p:spPr>
          <a:xfrm>
            <a:off x="715736" y="49589"/>
            <a:ext cx="7886700" cy="1325563"/>
          </a:xfrm>
        </p:spPr>
        <p:txBody>
          <a:bodyPr/>
          <a:lstStyle/>
          <a:p>
            <a:r>
              <a:rPr lang="en-US" dirty="0"/>
              <a:t>Information is a </a:t>
            </a:r>
            <a:r>
              <a:rPr lang="en-US" i="1" dirty="0"/>
              <a:t>perspective </a:t>
            </a:r>
            <a:r>
              <a:rPr lang="en-US" dirty="0"/>
              <a:t>on the world</a:t>
            </a:r>
          </a:p>
        </p:txBody>
      </p:sp>
      <p:pic>
        <p:nvPicPr>
          <p:cNvPr id="5" name="Picture 4">
            <a:extLst>
              <a:ext uri="{FF2B5EF4-FFF2-40B4-BE49-F238E27FC236}">
                <a16:creationId xmlns:a16="http://schemas.microsoft.com/office/drawing/2014/main" id="{7EDB86AC-A5F8-4DB3-A541-48B8990BE68B}"/>
              </a:ext>
            </a:extLst>
          </p:cNvPr>
          <p:cNvPicPr>
            <a:picLocks noChangeAspect="1"/>
          </p:cNvPicPr>
          <p:nvPr/>
        </p:nvPicPr>
        <p:blipFill>
          <a:blip r:embed="rId3"/>
          <a:stretch>
            <a:fillRect/>
          </a:stretch>
        </p:blipFill>
        <p:spPr>
          <a:xfrm>
            <a:off x="947363" y="1451352"/>
            <a:ext cx="7249274" cy="5041373"/>
          </a:xfrm>
          <a:prstGeom prst="rect">
            <a:avLst/>
          </a:prstGeom>
        </p:spPr>
      </p:pic>
    </p:spTree>
    <p:extLst>
      <p:ext uri="{BB962C8B-B14F-4D97-AF65-F5344CB8AC3E}">
        <p14:creationId xmlns:p14="http://schemas.microsoft.com/office/powerpoint/2010/main" val="1789970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59FF1D-E980-4617-A3E7-915344353A83}"/>
              </a:ext>
            </a:extLst>
          </p:cNvPr>
          <p:cNvPicPr>
            <a:picLocks noChangeAspect="1"/>
          </p:cNvPicPr>
          <p:nvPr/>
        </p:nvPicPr>
        <p:blipFill>
          <a:blip r:embed="rId3"/>
          <a:stretch>
            <a:fillRect/>
          </a:stretch>
        </p:blipFill>
        <p:spPr>
          <a:xfrm>
            <a:off x="0" y="1001818"/>
            <a:ext cx="9144000" cy="4854363"/>
          </a:xfrm>
          <a:prstGeom prst="rect">
            <a:avLst/>
          </a:prstGeom>
        </p:spPr>
      </p:pic>
      <p:sp>
        <p:nvSpPr>
          <p:cNvPr id="5" name="Rectangle 4">
            <a:extLst>
              <a:ext uri="{FF2B5EF4-FFF2-40B4-BE49-F238E27FC236}">
                <a16:creationId xmlns:a16="http://schemas.microsoft.com/office/drawing/2014/main" id="{E309141C-2EBC-45B0-B77C-1DCD3AFEFC53}"/>
              </a:ext>
            </a:extLst>
          </p:cNvPr>
          <p:cNvSpPr/>
          <p:nvPr/>
        </p:nvSpPr>
        <p:spPr>
          <a:xfrm>
            <a:off x="3494314" y="6492873"/>
            <a:ext cx="6143411" cy="381000"/>
          </a:xfrm>
          <a:prstGeom prst="rect">
            <a:avLst/>
          </a:prstGeom>
        </p:spPr>
        <p:txBody>
          <a:bodyPr wrap="square">
            <a:spAutoFit/>
          </a:bodyPr>
          <a:lstStyle/>
          <a:p>
            <a:r>
              <a:rPr lang="en-US" dirty="0"/>
              <a:t>Slide stolen from Meister’s TEDx talk, Caltech 2013</a:t>
            </a:r>
          </a:p>
        </p:txBody>
      </p:sp>
    </p:spTree>
    <p:extLst>
      <p:ext uri="{BB962C8B-B14F-4D97-AF65-F5344CB8AC3E}">
        <p14:creationId xmlns:p14="http://schemas.microsoft.com/office/powerpoint/2010/main" val="158234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48F9A-A929-4F6B-A972-F752C1F6B6C4}"/>
              </a:ext>
            </a:extLst>
          </p:cNvPr>
          <p:cNvSpPr>
            <a:spLocks noGrp="1"/>
          </p:cNvSpPr>
          <p:nvPr>
            <p:ph type="title"/>
          </p:nvPr>
        </p:nvSpPr>
        <p:spPr>
          <a:xfrm>
            <a:off x="2065565" y="0"/>
            <a:ext cx="7886700" cy="1017359"/>
          </a:xfrm>
        </p:spPr>
        <p:txBody>
          <a:bodyPr/>
          <a:lstStyle/>
          <a:p>
            <a:r>
              <a:rPr lang="en-US" dirty="0"/>
              <a:t>For further reading … </a:t>
            </a:r>
          </a:p>
        </p:txBody>
      </p:sp>
      <p:pic>
        <p:nvPicPr>
          <p:cNvPr id="1026" name="Picture 2" descr="Image result for rieke spikes">
            <a:extLst>
              <a:ext uri="{FF2B5EF4-FFF2-40B4-BE49-F238E27FC236}">
                <a16:creationId xmlns:a16="http://schemas.microsoft.com/office/drawing/2014/main" id="{70350618-0187-4406-BE12-709D9061FA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1460" y="1534884"/>
            <a:ext cx="3212682" cy="475705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0E1CD3DF-35D1-4A93-AA88-468ADF6EC025}"/>
              </a:ext>
            </a:extLst>
          </p:cNvPr>
          <p:cNvPicPr>
            <a:picLocks noChangeAspect="1"/>
          </p:cNvPicPr>
          <p:nvPr/>
        </p:nvPicPr>
        <p:blipFill>
          <a:blip r:embed="rId4"/>
          <a:stretch>
            <a:fillRect/>
          </a:stretch>
        </p:blipFill>
        <p:spPr>
          <a:xfrm>
            <a:off x="410131" y="1175657"/>
            <a:ext cx="4212648" cy="5334000"/>
          </a:xfrm>
          <a:prstGeom prst="rect">
            <a:avLst/>
          </a:prstGeom>
        </p:spPr>
      </p:pic>
    </p:spTree>
    <p:extLst>
      <p:ext uri="{BB962C8B-B14F-4D97-AF65-F5344CB8AC3E}">
        <p14:creationId xmlns:p14="http://schemas.microsoft.com/office/powerpoint/2010/main" val="14636951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03821-1FD3-4830-9E63-C49FB75C299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2617E8C-BE6A-417B-B2E8-92B8EBD1795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448A8786-2F49-4434-B394-A3E364375D75}"/>
              </a:ext>
            </a:extLst>
          </p:cNvPr>
          <p:cNvPicPr>
            <a:picLocks noChangeAspect="1"/>
          </p:cNvPicPr>
          <p:nvPr/>
        </p:nvPicPr>
        <p:blipFill>
          <a:blip r:embed="rId3"/>
          <a:stretch>
            <a:fillRect/>
          </a:stretch>
        </p:blipFill>
        <p:spPr>
          <a:xfrm>
            <a:off x="0" y="753068"/>
            <a:ext cx="9144000" cy="5351864"/>
          </a:xfrm>
          <a:prstGeom prst="rect">
            <a:avLst/>
          </a:prstGeom>
        </p:spPr>
      </p:pic>
    </p:spTree>
    <p:extLst>
      <p:ext uri="{BB962C8B-B14F-4D97-AF65-F5344CB8AC3E}">
        <p14:creationId xmlns:p14="http://schemas.microsoft.com/office/powerpoint/2010/main" val="20791489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714D29B-98AB-43D2-8F0C-EAC7D7B69BDC}"/>
              </a:ext>
            </a:extLst>
          </p:cNvPr>
          <p:cNvPicPr>
            <a:picLocks noChangeAspect="1"/>
          </p:cNvPicPr>
          <p:nvPr/>
        </p:nvPicPr>
        <p:blipFill>
          <a:blip r:embed="rId3"/>
          <a:stretch>
            <a:fillRect/>
          </a:stretch>
        </p:blipFill>
        <p:spPr>
          <a:xfrm>
            <a:off x="0" y="585716"/>
            <a:ext cx="9144000" cy="5686567"/>
          </a:xfrm>
          <a:prstGeom prst="rect">
            <a:avLst/>
          </a:prstGeom>
        </p:spPr>
      </p:pic>
    </p:spTree>
    <p:extLst>
      <p:ext uri="{BB962C8B-B14F-4D97-AF65-F5344CB8AC3E}">
        <p14:creationId xmlns:p14="http://schemas.microsoft.com/office/powerpoint/2010/main" val="32415676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7CE87A7-8D0E-46A0-B1C6-795095754F22}"/>
              </a:ext>
            </a:extLst>
          </p:cNvPr>
          <p:cNvSpPr txBox="1"/>
          <p:nvPr/>
        </p:nvSpPr>
        <p:spPr>
          <a:xfrm>
            <a:off x="152400" y="359229"/>
            <a:ext cx="9111343" cy="584775"/>
          </a:xfrm>
          <a:prstGeom prst="rect">
            <a:avLst/>
          </a:prstGeom>
          <a:noFill/>
        </p:spPr>
        <p:txBody>
          <a:bodyPr wrap="square" rtlCol="0">
            <a:spAutoFit/>
          </a:bodyPr>
          <a:lstStyle/>
          <a:p>
            <a:r>
              <a:rPr lang="en-US" sz="3200" dirty="0"/>
              <a:t>What information theory </a:t>
            </a:r>
            <a:r>
              <a:rPr lang="en-US" sz="3200" i="1" dirty="0"/>
              <a:t>can</a:t>
            </a:r>
            <a:r>
              <a:rPr lang="en-US" sz="3200" dirty="0"/>
              <a:t> do for neuroscience</a:t>
            </a:r>
          </a:p>
        </p:txBody>
      </p:sp>
      <p:sp>
        <p:nvSpPr>
          <p:cNvPr id="3" name="TextBox 2">
            <a:extLst>
              <a:ext uri="{FF2B5EF4-FFF2-40B4-BE49-F238E27FC236}">
                <a16:creationId xmlns:a16="http://schemas.microsoft.com/office/drawing/2014/main" id="{9A9930FC-0236-4DEF-A204-C65F423D9B7F}"/>
              </a:ext>
            </a:extLst>
          </p:cNvPr>
          <p:cNvSpPr txBox="1"/>
          <p:nvPr/>
        </p:nvSpPr>
        <p:spPr>
          <a:xfrm>
            <a:off x="326571" y="1164772"/>
            <a:ext cx="8066315" cy="5262979"/>
          </a:xfrm>
          <a:prstGeom prst="rect">
            <a:avLst/>
          </a:prstGeom>
          <a:noFill/>
        </p:spPr>
        <p:txBody>
          <a:bodyPr wrap="square" rtlCol="0">
            <a:spAutoFit/>
          </a:bodyPr>
          <a:lstStyle/>
          <a:p>
            <a:pPr marL="457200" indent="-457200">
              <a:buFont typeface="+mj-lt"/>
              <a:buAutoNum type="arabicPeriod"/>
            </a:pPr>
            <a:r>
              <a:rPr lang="en-US" sz="2400" dirty="0"/>
              <a:t>G</a:t>
            </a:r>
            <a:r>
              <a:rPr lang="en-US" sz="2400" i="1" dirty="0"/>
              <a:t>iven</a:t>
            </a:r>
            <a:r>
              <a:rPr lang="en-US" sz="2400" dirty="0"/>
              <a:t> a few assumptions, it can tell us about the </a:t>
            </a:r>
            <a:r>
              <a:rPr lang="en-US" sz="2400" i="1" dirty="0"/>
              <a:t>limits</a:t>
            </a:r>
            <a:r>
              <a:rPr lang="en-US" sz="2400" dirty="0"/>
              <a:t> of how much information may be transferred using the patterns of spiking activity observed in particular brain regions</a:t>
            </a:r>
          </a:p>
          <a:p>
            <a:pPr marL="457200" indent="-457200">
              <a:buFont typeface="+mj-lt"/>
              <a:buAutoNum type="arabicPeriod"/>
            </a:pPr>
            <a:r>
              <a:rPr lang="en-US" sz="2400" dirty="0"/>
              <a:t>Given many </a:t>
            </a:r>
            <a:r>
              <a:rPr lang="en-US" sz="2400" i="1" dirty="0"/>
              <a:t>more</a:t>
            </a:r>
            <a:r>
              <a:rPr lang="en-US" sz="2400" dirty="0"/>
              <a:t> assumptions, it can tell us about optimality constraints, and perhaps about more and less efficient ways of using particular spike patterns (including rate, timing, etc.) to convey information - but remember these assumptions themselves are doing lots of heavy lifting in terms of neuroscientific explanation.</a:t>
            </a:r>
          </a:p>
          <a:p>
            <a:pPr marL="457200" indent="-457200">
              <a:buFont typeface="+mj-lt"/>
              <a:buAutoNum type="arabicPeriod"/>
            </a:pPr>
            <a:r>
              <a:rPr lang="en-US" sz="2400" dirty="0"/>
              <a:t>In particular, if we are strongly adaptationist, we can assume optimality in order to specify the coding scheme  </a:t>
            </a:r>
            <a:br>
              <a:rPr lang="en-US" sz="2400" dirty="0"/>
            </a:br>
            <a:r>
              <a:rPr lang="en-US" sz="2400" dirty="0"/>
              <a:t>(see e.g. Palmer, </a:t>
            </a:r>
            <a:r>
              <a:rPr lang="en-US" sz="2400" dirty="0" err="1"/>
              <a:t>Chirimuuta</a:t>
            </a:r>
            <a:r>
              <a:rPr lang="en-US" sz="2400" dirty="0"/>
              <a:t>, Bialek).</a:t>
            </a:r>
          </a:p>
          <a:p>
            <a:pPr marL="457200" indent="-457200">
              <a:buFont typeface="+mj-lt"/>
              <a:buAutoNum type="arabicPeriod"/>
            </a:pPr>
            <a:r>
              <a:rPr lang="en-US" sz="2400" dirty="0"/>
              <a:t>It can help us with data analysis and data collection, as a matter of engineering </a:t>
            </a:r>
          </a:p>
        </p:txBody>
      </p:sp>
    </p:spTree>
    <p:extLst>
      <p:ext uri="{BB962C8B-B14F-4D97-AF65-F5344CB8AC3E}">
        <p14:creationId xmlns:p14="http://schemas.microsoft.com/office/powerpoint/2010/main" val="30745118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2DE79E-4FA5-4069-ADCD-663947202E32}"/>
              </a:ext>
            </a:extLst>
          </p:cNvPr>
          <p:cNvPicPr>
            <a:picLocks noChangeAspect="1"/>
          </p:cNvPicPr>
          <p:nvPr/>
        </p:nvPicPr>
        <p:blipFill>
          <a:blip r:embed="rId3"/>
          <a:stretch>
            <a:fillRect/>
          </a:stretch>
        </p:blipFill>
        <p:spPr>
          <a:xfrm>
            <a:off x="5526340" y="3893875"/>
            <a:ext cx="4468203" cy="2973386"/>
          </a:xfrm>
          <a:prstGeom prst="rect">
            <a:avLst/>
          </a:prstGeom>
        </p:spPr>
      </p:pic>
      <p:sp>
        <p:nvSpPr>
          <p:cNvPr id="3" name="TextBox 2">
            <a:extLst>
              <a:ext uri="{FF2B5EF4-FFF2-40B4-BE49-F238E27FC236}">
                <a16:creationId xmlns:a16="http://schemas.microsoft.com/office/drawing/2014/main" id="{184DB524-EA17-4988-834B-3AC70A833A81}"/>
              </a:ext>
            </a:extLst>
          </p:cNvPr>
          <p:cNvSpPr txBox="1"/>
          <p:nvPr/>
        </p:nvSpPr>
        <p:spPr>
          <a:xfrm>
            <a:off x="185057" y="250371"/>
            <a:ext cx="8958943" cy="584775"/>
          </a:xfrm>
          <a:prstGeom prst="rect">
            <a:avLst/>
          </a:prstGeom>
          <a:noFill/>
        </p:spPr>
        <p:txBody>
          <a:bodyPr wrap="square" rtlCol="0">
            <a:spAutoFit/>
          </a:bodyPr>
          <a:lstStyle/>
          <a:p>
            <a:r>
              <a:rPr lang="en-US" sz="3200" dirty="0"/>
              <a:t>What information theory </a:t>
            </a:r>
            <a:r>
              <a:rPr lang="en-US" sz="3200" i="1" dirty="0"/>
              <a:t>cannot</a:t>
            </a:r>
            <a:r>
              <a:rPr lang="en-US" sz="3200" dirty="0"/>
              <a:t> do for neuroscience</a:t>
            </a:r>
          </a:p>
        </p:txBody>
      </p:sp>
      <p:sp>
        <p:nvSpPr>
          <p:cNvPr id="4" name="TextBox 3">
            <a:extLst>
              <a:ext uri="{FF2B5EF4-FFF2-40B4-BE49-F238E27FC236}">
                <a16:creationId xmlns:a16="http://schemas.microsoft.com/office/drawing/2014/main" id="{8E5AE90D-D57D-419C-9828-A22621C53C10}"/>
              </a:ext>
            </a:extLst>
          </p:cNvPr>
          <p:cNvSpPr txBox="1"/>
          <p:nvPr/>
        </p:nvSpPr>
        <p:spPr>
          <a:xfrm>
            <a:off x="587829" y="1436914"/>
            <a:ext cx="8142514" cy="3539430"/>
          </a:xfrm>
          <a:prstGeom prst="rect">
            <a:avLst/>
          </a:prstGeom>
          <a:noFill/>
        </p:spPr>
        <p:txBody>
          <a:bodyPr wrap="square" rtlCol="0">
            <a:spAutoFit/>
          </a:bodyPr>
          <a:lstStyle/>
          <a:p>
            <a:r>
              <a:rPr lang="en-US" sz="2800" dirty="0"/>
              <a:t>… It cannot explain meaning or representation.  </a:t>
            </a:r>
            <a:br>
              <a:rPr lang="en-US" sz="2800" dirty="0"/>
            </a:br>
            <a:br>
              <a:rPr lang="en-US" sz="2800" dirty="0"/>
            </a:br>
            <a:r>
              <a:rPr lang="en-US" sz="2800" dirty="0"/>
              <a:t>It does not tell you what the information being passed is about, nor how the brain makes use of it.</a:t>
            </a:r>
          </a:p>
          <a:p>
            <a:endParaRPr lang="en-US" sz="2800" dirty="0"/>
          </a:p>
          <a:p>
            <a:endParaRPr lang="en-US" sz="2800" dirty="0"/>
          </a:p>
          <a:p>
            <a:endParaRPr lang="en-US" sz="2800" dirty="0"/>
          </a:p>
          <a:p>
            <a:endParaRPr lang="en-US" sz="2800" dirty="0"/>
          </a:p>
        </p:txBody>
      </p:sp>
    </p:spTree>
    <p:extLst>
      <p:ext uri="{BB962C8B-B14F-4D97-AF65-F5344CB8AC3E}">
        <p14:creationId xmlns:p14="http://schemas.microsoft.com/office/powerpoint/2010/main" val="39119351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a:t>Why is information special?</a:t>
            </a:r>
          </a:p>
        </p:txBody>
      </p:sp>
      <p:sp>
        <p:nvSpPr>
          <p:cNvPr id="15362" name="Content Placeholder 2"/>
          <p:cNvSpPr>
            <a:spLocks noGrp="1"/>
          </p:cNvSpPr>
          <p:nvPr>
            <p:ph idx="1"/>
          </p:nvPr>
        </p:nvSpPr>
        <p:spPr/>
        <p:txBody>
          <a:bodyPr>
            <a:normAutofit/>
          </a:bodyPr>
          <a:lstStyle/>
          <a:p>
            <a:pPr>
              <a:buFont typeface="Arial" charset="0"/>
              <a:buNone/>
            </a:pPr>
            <a:r>
              <a:rPr lang="en-US" sz="2800" i="1" dirty="0"/>
              <a:t>The ontological question</a:t>
            </a:r>
          </a:p>
          <a:p>
            <a:pPr marL="0" indent="0">
              <a:buNone/>
            </a:pPr>
            <a:endParaRPr lang="en-US" sz="2400" dirty="0"/>
          </a:p>
          <a:p>
            <a:pPr marL="0" indent="0">
              <a:buNone/>
            </a:pPr>
            <a:r>
              <a:rPr lang="en-US" sz="2400" dirty="0"/>
              <a:t>	How is information different from other resources for a 	biological system?</a:t>
            </a:r>
          </a:p>
          <a:p>
            <a:endParaRPr lang="en-US" sz="2800" dirty="0"/>
          </a:p>
          <a:p>
            <a:pPr>
              <a:buFont typeface="Arial" charset="0"/>
              <a:buNone/>
            </a:pPr>
            <a:r>
              <a:rPr lang="en-US" sz="2800" i="1" dirty="0"/>
              <a:t>The explanatory question</a:t>
            </a:r>
          </a:p>
          <a:p>
            <a:pPr marL="0" indent="0">
              <a:buNone/>
            </a:pPr>
            <a:r>
              <a:rPr lang="en-US" sz="2800" dirty="0"/>
              <a:t>	</a:t>
            </a:r>
          </a:p>
          <a:p>
            <a:pPr marL="0" indent="0">
              <a:buNone/>
            </a:pPr>
            <a:r>
              <a:rPr lang="en-US" sz="2800" dirty="0"/>
              <a:t>	</a:t>
            </a:r>
            <a:r>
              <a:rPr lang="en-US" sz="2400" dirty="0"/>
              <a:t>How is information different from other explanatory 	resources for a theorist?</a:t>
            </a:r>
          </a:p>
        </p:txBody>
      </p:sp>
    </p:spTree>
    <p:extLst>
      <p:ext uri="{BB962C8B-B14F-4D97-AF65-F5344CB8AC3E}">
        <p14:creationId xmlns:p14="http://schemas.microsoft.com/office/powerpoint/2010/main" val="2616993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36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36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362">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36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p:txBody>
          <a:bodyPr/>
          <a:lstStyle/>
          <a:p>
            <a:r>
              <a:rPr lang="en-US" sz="4000" dirty="0"/>
              <a:t>Information is a </a:t>
            </a:r>
            <a:r>
              <a:rPr lang="en-US" sz="4000" i="1" dirty="0"/>
              <a:t>resource</a:t>
            </a:r>
            <a:r>
              <a:rPr lang="en-US" sz="4000" dirty="0"/>
              <a:t> for dealing with coordination problems</a:t>
            </a:r>
          </a:p>
        </p:txBody>
      </p:sp>
      <p:sp>
        <p:nvSpPr>
          <p:cNvPr id="27651" name="Rectangle 3"/>
          <p:cNvSpPr>
            <a:spLocks noGrp="1"/>
          </p:cNvSpPr>
          <p:nvPr>
            <p:ph idx="1"/>
          </p:nvPr>
        </p:nvSpPr>
        <p:spPr>
          <a:xfrm>
            <a:off x="628650" y="1825625"/>
            <a:ext cx="7886700" cy="4760913"/>
          </a:xfrm>
        </p:spPr>
        <p:txBody>
          <a:bodyPr/>
          <a:lstStyle/>
          <a:p>
            <a:pPr>
              <a:lnSpc>
                <a:spcPct val="80000"/>
              </a:lnSpc>
              <a:buFont typeface="Arial" charset="0"/>
              <a:buNone/>
            </a:pPr>
            <a:r>
              <a:rPr lang="en-US" dirty="0"/>
              <a:t>Complex organisms need to coordinate their parts and processes</a:t>
            </a:r>
          </a:p>
          <a:p>
            <a:pPr>
              <a:lnSpc>
                <a:spcPct val="80000"/>
              </a:lnSpc>
              <a:buFont typeface="Arial" charset="0"/>
              <a:buNone/>
            </a:pPr>
            <a:r>
              <a:rPr lang="en-US" dirty="0"/>
              <a:t>		- motor control</a:t>
            </a:r>
          </a:p>
          <a:p>
            <a:pPr>
              <a:lnSpc>
                <a:spcPct val="80000"/>
              </a:lnSpc>
              <a:buFont typeface="Arial" charset="0"/>
              <a:buNone/>
            </a:pPr>
            <a:r>
              <a:rPr lang="en-US" dirty="0"/>
              <a:t>		- development</a:t>
            </a:r>
          </a:p>
          <a:p>
            <a:pPr>
              <a:lnSpc>
                <a:spcPct val="80000"/>
              </a:lnSpc>
              <a:buFont typeface="Arial" charset="0"/>
              <a:buNone/>
            </a:pPr>
            <a:r>
              <a:rPr lang="en-US" dirty="0"/>
              <a:t>… or match behavior to environment</a:t>
            </a:r>
          </a:p>
          <a:p>
            <a:pPr>
              <a:lnSpc>
                <a:spcPct val="80000"/>
              </a:lnSpc>
              <a:buFont typeface="Arial" charset="0"/>
              <a:buNone/>
            </a:pPr>
            <a:r>
              <a:rPr lang="en-US" dirty="0"/>
              <a:t>		- perceptual guidance of action</a:t>
            </a:r>
          </a:p>
          <a:p>
            <a:pPr>
              <a:lnSpc>
                <a:spcPct val="80000"/>
              </a:lnSpc>
              <a:buFont typeface="Arial" charset="0"/>
              <a:buNone/>
            </a:pPr>
            <a:r>
              <a:rPr lang="en-US" dirty="0"/>
              <a:t>		- learning</a:t>
            </a:r>
          </a:p>
          <a:p>
            <a:pPr>
              <a:lnSpc>
                <a:spcPct val="80000"/>
              </a:lnSpc>
              <a:buFont typeface="Arial" charset="0"/>
              <a:buNone/>
            </a:pPr>
            <a:endParaRPr lang="en-US" dirty="0"/>
          </a:p>
          <a:p>
            <a:pPr>
              <a:lnSpc>
                <a:spcPct val="80000"/>
              </a:lnSpc>
              <a:buFont typeface="Arial" charset="0"/>
              <a:buNone/>
            </a:pPr>
            <a:endParaRPr lang="en-US" dirty="0"/>
          </a:p>
          <a:p>
            <a:pPr>
              <a:lnSpc>
                <a:spcPct val="80000"/>
              </a:lnSpc>
              <a:buFont typeface="Arial" charset="0"/>
              <a:buNone/>
            </a:pPr>
            <a:r>
              <a:rPr lang="en-US" dirty="0"/>
              <a:t>Distinct individuals may need to work together</a:t>
            </a:r>
          </a:p>
          <a:p>
            <a:pPr>
              <a:lnSpc>
                <a:spcPct val="80000"/>
              </a:lnSpc>
              <a:buFont typeface="Arial" charset="0"/>
              <a:buNone/>
            </a:pPr>
            <a:r>
              <a:rPr lang="en-US" dirty="0"/>
              <a:t>		- mating</a:t>
            </a:r>
          </a:p>
          <a:p>
            <a:pPr>
              <a:lnSpc>
                <a:spcPct val="80000"/>
              </a:lnSpc>
              <a:buFont typeface="Arial" charset="0"/>
              <a:buNone/>
            </a:pPr>
            <a:r>
              <a:rPr lang="en-US" dirty="0"/>
              <a:t>		- alarm calls</a:t>
            </a:r>
          </a:p>
          <a:p>
            <a:pPr>
              <a:lnSpc>
                <a:spcPct val="80000"/>
              </a:lnSpc>
              <a:buFont typeface="Arial" charset="0"/>
              <a:buNone/>
            </a:pPr>
            <a:r>
              <a:rPr lang="en-US" dirty="0"/>
              <a:t>		- language</a:t>
            </a:r>
          </a:p>
        </p:txBody>
      </p:sp>
    </p:spTree>
    <p:extLst>
      <p:ext uri="{BB962C8B-B14F-4D97-AF65-F5344CB8AC3E}">
        <p14:creationId xmlns:p14="http://schemas.microsoft.com/office/powerpoint/2010/main" val="25808352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628650" y="93663"/>
            <a:ext cx="7886700" cy="1325562"/>
          </a:xfrm>
        </p:spPr>
        <p:txBody>
          <a:bodyPr/>
          <a:lstStyle/>
          <a:p>
            <a:r>
              <a:rPr lang="en-US"/>
              <a:t>Proposal	</a:t>
            </a:r>
          </a:p>
        </p:txBody>
      </p:sp>
      <p:sp>
        <p:nvSpPr>
          <p:cNvPr id="16388" name="Rectangle 4"/>
          <p:cNvSpPr>
            <a:spLocks noGrp="1"/>
          </p:cNvSpPr>
          <p:nvPr>
            <p:ph idx="1"/>
          </p:nvPr>
        </p:nvSpPr>
        <p:spPr>
          <a:xfrm>
            <a:off x="828880" y="1940632"/>
            <a:ext cx="7686469" cy="4917367"/>
          </a:xfrm>
        </p:spPr>
        <p:txBody>
          <a:bodyPr/>
          <a:lstStyle/>
          <a:p>
            <a:pPr>
              <a:buFont typeface="Arial" charset="0"/>
              <a:buNone/>
            </a:pPr>
            <a:r>
              <a:rPr lang="en-US" dirty="0"/>
              <a:t>	Unlike other resources, informational signals are valuable to the organism for their </a:t>
            </a:r>
            <a:r>
              <a:rPr lang="en-US" i="1" dirty="0"/>
              <a:t>relational </a:t>
            </a:r>
            <a:r>
              <a:rPr lang="en-US" dirty="0"/>
              <a:t>features, rather than the material properties of the vehicle.</a:t>
            </a:r>
          </a:p>
          <a:p>
            <a:pPr>
              <a:buFont typeface="Arial" charset="0"/>
              <a:buNone/>
            </a:pPr>
            <a:endParaRPr lang="en-US" dirty="0"/>
          </a:p>
          <a:p>
            <a:pPr>
              <a:buFont typeface="Arial" charset="0"/>
              <a:buNone/>
            </a:pPr>
            <a:r>
              <a:rPr lang="en-US" dirty="0"/>
              <a:t>	A signal M has the potential to be exploited for its informational content about a state of affairs S when P(S|M) ≠ P(S)</a:t>
            </a:r>
          </a:p>
          <a:p>
            <a:pPr>
              <a:buFont typeface="Arial" charset="0"/>
              <a:buNone/>
            </a:pPr>
            <a:endParaRPr lang="en-US" sz="2500" dirty="0"/>
          </a:p>
        </p:txBody>
      </p:sp>
    </p:spTree>
    <p:extLst>
      <p:ext uri="{BB962C8B-B14F-4D97-AF65-F5344CB8AC3E}">
        <p14:creationId xmlns:p14="http://schemas.microsoft.com/office/powerpoint/2010/main" val="41328911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p:nvPr>
        </p:nvSpPr>
        <p:spPr/>
        <p:txBody>
          <a:bodyPr/>
          <a:lstStyle/>
          <a:p>
            <a:r>
              <a:rPr lang="en-US" sz="3200"/>
              <a:t>Informational explanations</a:t>
            </a:r>
            <a:r>
              <a:rPr lang="en-US" sz="3200" i="1"/>
              <a:t> </a:t>
            </a:r>
            <a:r>
              <a:rPr lang="en-US" sz="3200"/>
              <a:t>abstract away from physical properties of the vehicle</a:t>
            </a:r>
          </a:p>
        </p:txBody>
      </p:sp>
      <p:sp>
        <p:nvSpPr>
          <p:cNvPr id="24579" name="Rectangle 3"/>
          <p:cNvSpPr>
            <a:spLocks noGrp="1"/>
          </p:cNvSpPr>
          <p:nvPr>
            <p:ph idx="1"/>
          </p:nvPr>
        </p:nvSpPr>
        <p:spPr/>
        <p:txBody>
          <a:bodyPr/>
          <a:lstStyle/>
          <a:p>
            <a:r>
              <a:rPr lang="en-US"/>
              <a:t>Explanation aims at an optimal level of generality.</a:t>
            </a:r>
          </a:p>
          <a:p>
            <a:endParaRPr lang="en-US"/>
          </a:p>
          <a:p>
            <a:r>
              <a:rPr lang="en-US"/>
              <a:t>Explanations invoking information will be </a:t>
            </a:r>
            <a:r>
              <a:rPr lang="en-US" i="1"/>
              <a:t>robust</a:t>
            </a:r>
            <a:r>
              <a:rPr lang="en-US"/>
              <a:t> to changes in the vehicle, but </a:t>
            </a:r>
            <a:r>
              <a:rPr lang="en-US" i="1"/>
              <a:t>sensitive</a:t>
            </a:r>
            <a:r>
              <a:rPr lang="en-US"/>
              <a:t> to changes in correlational facts between vehicle and relevant states of affairs.  </a:t>
            </a:r>
          </a:p>
          <a:p>
            <a:endParaRPr lang="en-US"/>
          </a:p>
          <a:p>
            <a:r>
              <a:rPr lang="en-US"/>
              <a:t>Information is paradigmatically substrate independent and multiply realizable.</a:t>
            </a:r>
          </a:p>
        </p:txBody>
      </p:sp>
    </p:spTree>
    <p:extLst>
      <p:ext uri="{BB962C8B-B14F-4D97-AF65-F5344CB8AC3E}">
        <p14:creationId xmlns:p14="http://schemas.microsoft.com/office/powerpoint/2010/main" val="12202301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p:cNvSpPr>
          <p:nvPr>
            <p:ph type="title"/>
          </p:nvPr>
        </p:nvSpPr>
        <p:spPr/>
        <p:txBody>
          <a:bodyPr/>
          <a:lstStyle/>
          <a:p>
            <a:r>
              <a:rPr lang="en-US"/>
              <a:t>What kinds of systems call out for informational explanation?</a:t>
            </a:r>
          </a:p>
        </p:txBody>
      </p:sp>
      <p:sp>
        <p:nvSpPr>
          <p:cNvPr id="103427" name="Rectangle 3"/>
          <p:cNvSpPr>
            <a:spLocks noGrp="1"/>
          </p:cNvSpPr>
          <p:nvPr>
            <p:ph idx="1"/>
          </p:nvPr>
        </p:nvSpPr>
        <p:spPr>
          <a:xfrm>
            <a:off x="1025911" y="2141536"/>
            <a:ext cx="6731155" cy="4351338"/>
          </a:xfrm>
        </p:spPr>
        <p:txBody>
          <a:bodyPr/>
          <a:lstStyle/>
          <a:p>
            <a:pPr marL="533400" indent="-533400">
              <a:buFont typeface="Arial" charset="0"/>
              <a:buNone/>
            </a:pPr>
            <a:r>
              <a:rPr lang="en-US" dirty="0"/>
              <a:t>Ones that</a:t>
            </a:r>
          </a:p>
          <a:p>
            <a:pPr marL="533400" indent="-533400">
              <a:buFont typeface="Arial" charset="0"/>
              <a:buAutoNum type="alphaLcParenR"/>
            </a:pPr>
            <a:r>
              <a:rPr lang="en-US" dirty="0"/>
              <a:t>… solve a coordination problem</a:t>
            </a:r>
          </a:p>
          <a:p>
            <a:pPr marL="533400" indent="-533400">
              <a:buFont typeface="Arial" charset="0"/>
              <a:buAutoNum type="alphaLcParenR"/>
            </a:pPr>
            <a:r>
              <a:rPr lang="en-US" dirty="0"/>
              <a:t>… use a multiply realizable or substrate independent mechanism</a:t>
            </a:r>
          </a:p>
          <a:p>
            <a:pPr marL="533400" indent="-533400">
              <a:buFont typeface="Arial" charset="0"/>
              <a:buAutoNum type="alphaLcParenR"/>
            </a:pPr>
            <a:r>
              <a:rPr lang="en-US" dirty="0"/>
              <a:t>… exploit correlations between vehicles and states of affairs</a:t>
            </a:r>
          </a:p>
        </p:txBody>
      </p:sp>
    </p:spTree>
    <p:extLst>
      <p:ext uri="{BB962C8B-B14F-4D97-AF65-F5344CB8AC3E}">
        <p14:creationId xmlns:p14="http://schemas.microsoft.com/office/powerpoint/2010/main" val="2951463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42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342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342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5F5E172-BBA6-4641-8C09-C083838B24A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7EFBD4A-68A6-46C1-A085-8EEE571244CF}"/>
              </a:ext>
            </a:extLst>
          </p:cNvPr>
          <p:cNvPicPr>
            <a:picLocks noChangeAspect="1"/>
          </p:cNvPicPr>
          <p:nvPr/>
        </p:nvPicPr>
        <p:blipFill>
          <a:blip r:embed="rId3"/>
          <a:stretch>
            <a:fillRect/>
          </a:stretch>
        </p:blipFill>
        <p:spPr>
          <a:xfrm>
            <a:off x="1473973" y="0"/>
            <a:ext cx="6196054" cy="6858000"/>
          </a:xfrm>
          <a:prstGeom prst="rect">
            <a:avLst/>
          </a:prstGeom>
        </p:spPr>
      </p:pic>
    </p:spTree>
    <p:extLst>
      <p:ext uri="{BB962C8B-B14F-4D97-AF65-F5344CB8AC3E}">
        <p14:creationId xmlns:p14="http://schemas.microsoft.com/office/powerpoint/2010/main" val="24880518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5DF5C-38A0-4E85-8683-26D1ABB1B53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391014F-7DB1-4074-9559-98539736CBC0}"/>
              </a:ext>
            </a:extLst>
          </p:cNvPr>
          <p:cNvPicPr>
            <a:picLocks noChangeAspect="1"/>
          </p:cNvPicPr>
          <p:nvPr/>
        </p:nvPicPr>
        <p:blipFill>
          <a:blip r:embed="rId2"/>
          <a:stretch>
            <a:fillRect/>
          </a:stretch>
        </p:blipFill>
        <p:spPr>
          <a:xfrm>
            <a:off x="1896026" y="0"/>
            <a:ext cx="5351947" cy="6858000"/>
          </a:xfrm>
          <a:prstGeom prst="rect">
            <a:avLst/>
          </a:prstGeom>
        </p:spPr>
      </p:pic>
    </p:spTree>
    <p:extLst>
      <p:ext uri="{BB962C8B-B14F-4D97-AF65-F5344CB8AC3E}">
        <p14:creationId xmlns:p14="http://schemas.microsoft.com/office/powerpoint/2010/main" val="31922339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3">
            <a:extLst>
              <a:ext uri="{FF2B5EF4-FFF2-40B4-BE49-F238E27FC236}">
                <a16:creationId xmlns:a16="http://schemas.microsoft.com/office/drawing/2014/main" id="{41C2CEAA-630D-40A2-88FA-792756AF6A1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171" r="78763" b="63846"/>
          <a:stretch/>
        </p:blipFill>
        <p:spPr bwMode="auto">
          <a:xfrm>
            <a:off x="4350180" y="3809170"/>
            <a:ext cx="3392618" cy="1580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4">
            <a:extLst>
              <a:ext uri="{FF2B5EF4-FFF2-40B4-BE49-F238E27FC236}">
                <a16:creationId xmlns:a16="http://schemas.microsoft.com/office/drawing/2014/main" id="{F69387C1-D353-4EA1-9F01-952B0652FF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0531" y="2896764"/>
            <a:ext cx="2726637" cy="368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4" name="TextBox 6">
            <a:extLst>
              <a:ext uri="{FF2B5EF4-FFF2-40B4-BE49-F238E27FC236}">
                <a16:creationId xmlns:a16="http://schemas.microsoft.com/office/drawing/2014/main" id="{5B62BB8D-700B-465D-B4DB-23CF7863CF19}"/>
              </a:ext>
            </a:extLst>
          </p:cNvPr>
          <p:cNvSpPr txBox="1">
            <a:spLocks noChangeArrowheads="1"/>
          </p:cNvSpPr>
          <p:nvPr/>
        </p:nvSpPr>
        <p:spPr bwMode="auto">
          <a:xfrm>
            <a:off x="5476875" y="6265863"/>
            <a:ext cx="43989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800" dirty="0"/>
              <a:t>from Carandini &amp; Heeger (2012)</a:t>
            </a:r>
          </a:p>
        </p:txBody>
      </p:sp>
      <p:pic>
        <p:nvPicPr>
          <p:cNvPr id="2" name="Picture 1">
            <a:extLst>
              <a:ext uri="{FF2B5EF4-FFF2-40B4-BE49-F238E27FC236}">
                <a16:creationId xmlns:a16="http://schemas.microsoft.com/office/drawing/2014/main" id="{378DF503-0492-4F89-A224-75ADCF45D7F6}"/>
              </a:ext>
            </a:extLst>
          </p:cNvPr>
          <p:cNvPicPr>
            <a:picLocks noChangeAspect="1"/>
          </p:cNvPicPr>
          <p:nvPr/>
        </p:nvPicPr>
        <p:blipFill rotWithShape="1">
          <a:blip r:embed="rId5"/>
          <a:srcRect b="29032"/>
          <a:stretch/>
        </p:blipFill>
        <p:spPr>
          <a:xfrm>
            <a:off x="150624" y="91188"/>
            <a:ext cx="6596625" cy="2757267"/>
          </a:xfrm>
          <a:prstGeom prst="rect">
            <a:avLst/>
          </a:prstGeom>
        </p:spPr>
      </p:pic>
    </p:spTree>
    <p:extLst>
      <p:ext uri="{BB962C8B-B14F-4D97-AF65-F5344CB8AC3E}">
        <p14:creationId xmlns:p14="http://schemas.microsoft.com/office/powerpoint/2010/main" val="4136257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48E9362C-1C2A-42F1-BAD9-D0DF482546D0}"/>
              </a:ext>
            </a:extLst>
          </p:cNvPr>
          <p:cNvSpPr>
            <a:spLocks noGrp="1" noChangeArrowheads="1"/>
          </p:cNvSpPr>
          <p:nvPr>
            <p:ph type="title"/>
          </p:nvPr>
        </p:nvSpPr>
        <p:spPr>
          <a:xfrm>
            <a:off x="512763" y="-26988"/>
            <a:ext cx="7886700" cy="1325563"/>
          </a:xfrm>
        </p:spPr>
        <p:txBody>
          <a:bodyPr/>
          <a:lstStyle/>
          <a:p>
            <a:pPr eaLnBrk="1" hangingPunct="1"/>
            <a:r>
              <a:rPr lang="en-US" altLang="en-US" dirty="0"/>
              <a:t>What is being normalized? </a:t>
            </a:r>
          </a:p>
        </p:txBody>
      </p:sp>
      <p:pic>
        <p:nvPicPr>
          <p:cNvPr id="29699" name="Picture 3">
            <a:extLst>
              <a:ext uri="{FF2B5EF4-FFF2-40B4-BE49-F238E27FC236}">
                <a16:creationId xmlns:a16="http://schemas.microsoft.com/office/drawing/2014/main" id="{A57A9DED-07A0-43C2-B5F0-32DD69E596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53" t="15332" r="77528" b="63528"/>
          <a:stretch>
            <a:fillRect/>
          </a:stretch>
        </p:blipFill>
        <p:spPr bwMode="auto">
          <a:xfrm>
            <a:off x="2347913" y="1376363"/>
            <a:ext cx="1973262"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TextBox 6">
            <a:extLst>
              <a:ext uri="{FF2B5EF4-FFF2-40B4-BE49-F238E27FC236}">
                <a16:creationId xmlns:a16="http://schemas.microsoft.com/office/drawing/2014/main" id="{2783914F-36C0-4228-8153-B1AF779B4A73}"/>
              </a:ext>
            </a:extLst>
          </p:cNvPr>
          <p:cNvSpPr txBox="1">
            <a:spLocks noChangeArrowheads="1"/>
          </p:cNvSpPr>
          <p:nvPr/>
        </p:nvSpPr>
        <p:spPr bwMode="auto">
          <a:xfrm>
            <a:off x="196850" y="3006725"/>
            <a:ext cx="9082088"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a:t>Input drive</a:t>
            </a:r>
            <a:r>
              <a:rPr lang="en-US" altLang="en-US">
                <a:sym typeface="Wingdings" panose="05000000000000000000" pitchFamily="2" charset="2"/>
              </a:rPr>
              <a:t>                                      Firing response</a:t>
            </a:r>
            <a:endParaRPr lang="en-US" altLang="en-US"/>
          </a:p>
        </p:txBody>
      </p:sp>
      <p:grpSp>
        <p:nvGrpSpPr>
          <p:cNvPr id="29701" name="Group 4">
            <a:extLst>
              <a:ext uri="{FF2B5EF4-FFF2-40B4-BE49-F238E27FC236}">
                <a16:creationId xmlns:a16="http://schemas.microsoft.com/office/drawing/2014/main" id="{22FF2697-BAE9-49D3-A75F-EB71B61AEEBF}"/>
              </a:ext>
            </a:extLst>
          </p:cNvPr>
          <p:cNvGrpSpPr>
            <a:grpSpLocks/>
          </p:cNvGrpSpPr>
          <p:nvPr/>
        </p:nvGrpSpPr>
        <p:grpSpPr bwMode="auto">
          <a:xfrm>
            <a:off x="2590800" y="2246313"/>
            <a:ext cx="3424238" cy="2122487"/>
            <a:chOff x="1200" y="960"/>
            <a:chExt cx="3408" cy="1632"/>
          </a:xfrm>
        </p:grpSpPr>
        <p:pic>
          <p:nvPicPr>
            <p:cNvPr id="29705" name="Picture 6" descr="neuron11">
              <a:extLst>
                <a:ext uri="{FF2B5EF4-FFF2-40B4-BE49-F238E27FC236}">
                  <a16:creationId xmlns:a16="http://schemas.microsoft.com/office/drawing/2014/main" id="{638DEB2B-4A66-42BF-AFDC-FAB252AB8B2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2533" t="8247" r="7594" b="35670"/>
            <a:stretch>
              <a:fillRect/>
            </a:stretch>
          </p:blipFill>
          <p:spPr bwMode="auto">
            <a:xfrm>
              <a:off x="1200" y="960"/>
              <a:ext cx="3408" cy="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6" name="Rectangle 9">
              <a:extLst>
                <a:ext uri="{FF2B5EF4-FFF2-40B4-BE49-F238E27FC236}">
                  <a16:creationId xmlns:a16="http://schemas.microsoft.com/office/drawing/2014/main" id="{E18B2CC4-E2DD-49CD-98AB-163457E60E4F}"/>
                </a:ext>
              </a:extLst>
            </p:cNvPr>
            <p:cNvSpPr>
              <a:spLocks noChangeArrowheads="1"/>
            </p:cNvSpPr>
            <p:nvPr/>
          </p:nvSpPr>
          <p:spPr bwMode="auto">
            <a:xfrm>
              <a:off x="2208" y="1968"/>
              <a:ext cx="624" cy="1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sp>
        <p:nvSpPr>
          <p:cNvPr id="29702" name="TextBox 16">
            <a:extLst>
              <a:ext uri="{FF2B5EF4-FFF2-40B4-BE49-F238E27FC236}">
                <a16:creationId xmlns:a16="http://schemas.microsoft.com/office/drawing/2014/main" id="{888787A4-28D0-4E00-A76E-B8DE8B776FEC}"/>
              </a:ext>
            </a:extLst>
          </p:cNvPr>
          <p:cNvSpPr txBox="1">
            <a:spLocks noChangeArrowheads="1"/>
          </p:cNvSpPr>
          <p:nvPr/>
        </p:nvSpPr>
        <p:spPr bwMode="auto">
          <a:xfrm>
            <a:off x="277813" y="5316538"/>
            <a:ext cx="535146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a:t>Input from normalization pool</a:t>
            </a:r>
          </a:p>
        </p:txBody>
      </p:sp>
      <p:cxnSp>
        <p:nvCxnSpPr>
          <p:cNvPr id="19" name="Straight Arrow Connector 18">
            <a:extLst>
              <a:ext uri="{FF2B5EF4-FFF2-40B4-BE49-F238E27FC236}">
                <a16:creationId xmlns:a16="http://schemas.microsoft.com/office/drawing/2014/main" id="{BBEF860F-0D3B-404E-8472-2F9A33546A54}"/>
              </a:ext>
            </a:extLst>
          </p:cNvPr>
          <p:cNvCxnSpPr/>
          <p:nvPr/>
        </p:nvCxnSpPr>
        <p:spPr>
          <a:xfrm flipV="1">
            <a:off x="2170113" y="4368800"/>
            <a:ext cx="661987" cy="7604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6DB24B9B-2CC4-4E6C-B89F-025F9B6F9801}"/>
              </a:ext>
            </a:extLst>
          </p:cNvPr>
          <p:cNvCxnSpPr>
            <a:cxnSpLocks/>
          </p:cNvCxnSpPr>
          <p:nvPr/>
        </p:nvCxnSpPr>
        <p:spPr>
          <a:xfrm flipH="1" flipV="1">
            <a:off x="3603625" y="4340225"/>
            <a:ext cx="312738" cy="9763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82828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3912B-6F5B-461F-A00B-D69AF2D25470}"/>
              </a:ext>
            </a:extLst>
          </p:cNvPr>
          <p:cNvSpPr>
            <a:spLocks noGrp="1"/>
          </p:cNvSpPr>
          <p:nvPr>
            <p:ph type="title"/>
          </p:nvPr>
        </p:nvSpPr>
        <p:spPr/>
        <p:txBody>
          <a:bodyPr/>
          <a:lstStyle/>
          <a:p>
            <a:r>
              <a:rPr lang="en-US" dirty="0"/>
              <a:t>The brain processes </a:t>
            </a:r>
            <a:r>
              <a:rPr lang="en-US" i="1" dirty="0"/>
              <a:t>semantic</a:t>
            </a:r>
            <a:r>
              <a:rPr lang="en-US" dirty="0"/>
              <a:t> information</a:t>
            </a:r>
          </a:p>
        </p:txBody>
      </p:sp>
      <p:pic>
        <p:nvPicPr>
          <p:cNvPr id="4" name="Picture 3">
            <a:extLst>
              <a:ext uri="{FF2B5EF4-FFF2-40B4-BE49-F238E27FC236}">
                <a16:creationId xmlns:a16="http://schemas.microsoft.com/office/drawing/2014/main" id="{76B01FAD-2AB1-4FE3-BAA3-1058477B82B5}"/>
              </a:ext>
            </a:extLst>
          </p:cNvPr>
          <p:cNvPicPr>
            <a:picLocks noChangeAspect="1"/>
          </p:cNvPicPr>
          <p:nvPr/>
        </p:nvPicPr>
        <p:blipFill>
          <a:blip r:embed="rId3"/>
          <a:stretch>
            <a:fillRect/>
          </a:stretch>
        </p:blipFill>
        <p:spPr>
          <a:xfrm>
            <a:off x="690766" y="1921932"/>
            <a:ext cx="7591425" cy="3619500"/>
          </a:xfrm>
          <a:prstGeom prst="rect">
            <a:avLst/>
          </a:prstGeom>
        </p:spPr>
      </p:pic>
      <p:sp>
        <p:nvSpPr>
          <p:cNvPr id="5" name="TextBox 4">
            <a:extLst>
              <a:ext uri="{FF2B5EF4-FFF2-40B4-BE49-F238E27FC236}">
                <a16:creationId xmlns:a16="http://schemas.microsoft.com/office/drawing/2014/main" id="{8666DB7D-686F-4AF2-BF08-5CBBA8AF3494}"/>
              </a:ext>
            </a:extLst>
          </p:cNvPr>
          <p:cNvSpPr txBox="1"/>
          <p:nvPr/>
        </p:nvSpPr>
        <p:spPr>
          <a:xfrm>
            <a:off x="5874527" y="6288967"/>
            <a:ext cx="3012915" cy="369332"/>
          </a:xfrm>
          <a:prstGeom prst="rect">
            <a:avLst/>
          </a:prstGeom>
          <a:noFill/>
        </p:spPr>
        <p:txBody>
          <a:bodyPr wrap="square" rtlCol="0">
            <a:spAutoFit/>
          </a:bodyPr>
          <a:lstStyle/>
          <a:p>
            <a:r>
              <a:rPr lang="en-US" dirty="0" err="1"/>
              <a:t>Yamins</a:t>
            </a:r>
            <a:r>
              <a:rPr lang="en-US" dirty="0"/>
              <a:t> &amp; DiCarlo (2016)</a:t>
            </a:r>
          </a:p>
        </p:txBody>
      </p:sp>
    </p:spTree>
    <p:extLst>
      <p:ext uri="{BB962C8B-B14F-4D97-AF65-F5344CB8AC3E}">
        <p14:creationId xmlns:p14="http://schemas.microsoft.com/office/powerpoint/2010/main" val="33222943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8357E-3A10-40FD-A0A7-6A4855F3020A}"/>
              </a:ext>
            </a:extLst>
          </p:cNvPr>
          <p:cNvSpPr>
            <a:spLocks noGrp="1"/>
          </p:cNvSpPr>
          <p:nvPr>
            <p:ph type="title"/>
          </p:nvPr>
        </p:nvSpPr>
        <p:spPr/>
        <p:txBody>
          <a:bodyPr/>
          <a:lstStyle/>
          <a:p>
            <a:r>
              <a:rPr lang="en-US" sz="4000" dirty="0">
                <a:latin typeface="+mn-lt"/>
              </a:rPr>
              <a:t>Searle’s “Myth of the Computer”</a:t>
            </a:r>
          </a:p>
        </p:txBody>
      </p:sp>
      <p:sp>
        <p:nvSpPr>
          <p:cNvPr id="4" name="Content Placeholder 2">
            <a:extLst>
              <a:ext uri="{FF2B5EF4-FFF2-40B4-BE49-F238E27FC236}">
                <a16:creationId xmlns:a16="http://schemas.microsoft.com/office/drawing/2014/main" id="{8F7B0C33-BCED-461F-8A57-2D080B6DA99F}"/>
              </a:ext>
            </a:extLst>
          </p:cNvPr>
          <p:cNvSpPr>
            <a:spLocks noGrp="1"/>
          </p:cNvSpPr>
          <p:nvPr>
            <p:ph idx="1"/>
          </p:nvPr>
        </p:nvSpPr>
        <p:spPr/>
        <p:txBody>
          <a:bodyPr>
            <a:normAutofit/>
          </a:bodyPr>
          <a:lstStyle/>
          <a:p>
            <a:pPr marL="0" indent="0">
              <a:buNone/>
            </a:pPr>
            <a:r>
              <a:rPr lang="en-US" sz="2400" dirty="0"/>
              <a:t>Massimo </a:t>
            </a:r>
            <a:r>
              <a:rPr lang="en-US" sz="2400" dirty="0" err="1"/>
              <a:t>Pigliucci</a:t>
            </a:r>
            <a:r>
              <a:rPr lang="en-US" sz="2400" dirty="0"/>
              <a:t>: </a:t>
            </a:r>
          </a:p>
          <a:p>
            <a:pPr marL="0" indent="0">
              <a:buNone/>
            </a:pPr>
            <a:endParaRPr lang="en-US" sz="2400" dirty="0"/>
          </a:p>
          <a:p>
            <a:pPr marL="0" indent="0">
              <a:buNone/>
            </a:pPr>
            <a:r>
              <a:rPr lang="en-US" sz="2400" dirty="0"/>
              <a:t>“Suppose that, instead of human thought, we're talking about another biological function, let's say photosynthesis for instance, which is very well understood at a chemical level.</a:t>
            </a:r>
          </a:p>
          <a:p>
            <a:pPr marL="0" indent="0">
              <a:buNone/>
            </a:pPr>
            <a:r>
              <a:rPr lang="en-US" sz="2400" dirty="0"/>
              <a:t>	… you can simulate all you want, the one thing you're not going to get out of the simulation is sugar, which is the outcome of photosynthesis … what's important about photosynthesis is not just the [informational] structure of the process, it's the actual physical particular implementation.”</a:t>
            </a:r>
          </a:p>
        </p:txBody>
      </p:sp>
    </p:spTree>
    <p:extLst>
      <p:ext uri="{BB962C8B-B14F-4D97-AF65-F5344CB8AC3E}">
        <p14:creationId xmlns:p14="http://schemas.microsoft.com/office/powerpoint/2010/main" val="15781312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p:cNvSpPr>
          <p:nvPr>
            <p:ph type="title"/>
          </p:nvPr>
        </p:nvSpPr>
        <p:spPr/>
        <p:txBody>
          <a:bodyPr/>
          <a:lstStyle/>
          <a:p>
            <a:endParaRPr lang="en-US"/>
          </a:p>
        </p:txBody>
      </p:sp>
      <p:sp>
        <p:nvSpPr>
          <p:cNvPr id="113667" name="Rectangle 3"/>
          <p:cNvSpPr>
            <a:spLocks noGrp="1"/>
          </p:cNvSpPr>
          <p:nvPr>
            <p:ph idx="1"/>
          </p:nvPr>
        </p:nvSpPr>
        <p:spPr/>
        <p:txBody>
          <a:bodyPr/>
          <a:lstStyle/>
          <a:p>
            <a:pPr>
              <a:lnSpc>
                <a:spcPct val="70000"/>
              </a:lnSpc>
            </a:pPr>
            <a:r>
              <a:rPr lang="en-US" sz="2000" dirty="0"/>
              <a:t>If, on the other hand, the set of possible difference-makers are physically similar, and only manage to do what they do in ways that depend on physical features that they share, then it may be that an explanation that picks them out in virtue of their informational (correlational) features will not have explanatory advantages over one that picks them out by their common physical features.  Instead of being virtuously general, and unifying multiple stories into a single explanation, it would overgeneralize, capturing non-difference-makers as well.</a:t>
            </a:r>
          </a:p>
        </p:txBody>
      </p:sp>
    </p:spTree>
    <p:extLst>
      <p:ext uri="{BB962C8B-B14F-4D97-AF65-F5344CB8AC3E}">
        <p14:creationId xmlns:p14="http://schemas.microsoft.com/office/powerpoint/2010/main" val="37972379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8CF17-B8D0-4526-8D2A-F7CC4990C654}"/>
              </a:ext>
            </a:extLst>
          </p:cNvPr>
          <p:cNvSpPr>
            <a:spLocks noGrp="1"/>
          </p:cNvSpPr>
          <p:nvPr>
            <p:ph type="title"/>
          </p:nvPr>
        </p:nvSpPr>
        <p:spPr>
          <a:xfrm>
            <a:off x="628650" y="365125"/>
            <a:ext cx="7886700" cy="593759"/>
          </a:xfrm>
        </p:spPr>
        <p:txBody>
          <a:bodyPr/>
          <a:lstStyle/>
          <a:p>
            <a:r>
              <a:rPr lang="en-US" dirty="0">
                <a:latin typeface="+mn-lt"/>
              </a:rPr>
              <a:t>What are memes?</a:t>
            </a:r>
          </a:p>
        </p:txBody>
      </p:sp>
      <p:sp>
        <p:nvSpPr>
          <p:cNvPr id="3" name="Content Placeholder 2">
            <a:extLst>
              <a:ext uri="{FF2B5EF4-FFF2-40B4-BE49-F238E27FC236}">
                <a16:creationId xmlns:a16="http://schemas.microsoft.com/office/drawing/2014/main" id="{F8007A2B-FDFD-4753-AB7E-D8EE8AA868D0}"/>
              </a:ext>
            </a:extLst>
          </p:cNvPr>
          <p:cNvSpPr>
            <a:spLocks noGrp="1"/>
          </p:cNvSpPr>
          <p:nvPr>
            <p:ph idx="1"/>
          </p:nvPr>
        </p:nvSpPr>
        <p:spPr>
          <a:xfrm>
            <a:off x="628650" y="1230733"/>
            <a:ext cx="8124876" cy="4946230"/>
          </a:xfrm>
        </p:spPr>
        <p:txBody>
          <a:bodyPr/>
          <a:lstStyle/>
          <a:p>
            <a:pPr marL="0" indent="0">
              <a:buNone/>
            </a:pPr>
            <a:r>
              <a:rPr lang="en-US" dirty="0"/>
              <a:t>“A unit of cultural transmission, or a unit of </a:t>
            </a:r>
            <a:r>
              <a:rPr lang="en-US" i="1" dirty="0"/>
              <a:t>imitation</a:t>
            </a:r>
            <a:r>
              <a:rPr lang="en-US" dirty="0"/>
              <a:t>” </a:t>
            </a:r>
            <a:br>
              <a:rPr lang="en-US" dirty="0"/>
            </a:br>
            <a:r>
              <a:rPr lang="en-US" dirty="0"/>
              <a:t>				</a:t>
            </a:r>
            <a:r>
              <a:rPr lang="en-US" sz="2000" dirty="0"/>
              <a:t>- Dawkins, </a:t>
            </a:r>
            <a:r>
              <a:rPr lang="en-US" sz="2000" i="1" dirty="0"/>
              <a:t>The Selfish Gene</a:t>
            </a:r>
            <a:r>
              <a:rPr lang="en-US" sz="2000" dirty="0"/>
              <a:t> (1976)</a:t>
            </a:r>
            <a:endParaRPr lang="en-US" dirty="0"/>
          </a:p>
          <a:p>
            <a:pPr marL="0" indent="0">
              <a:buNone/>
            </a:pPr>
            <a:r>
              <a:rPr lang="en-US" dirty="0"/>
              <a:t>“Memes are </a:t>
            </a:r>
            <a:r>
              <a:rPr lang="en-US" i="1" dirty="0"/>
              <a:t>ways</a:t>
            </a:r>
            <a:r>
              <a:rPr lang="en-US" dirty="0"/>
              <a:t>” [of behaving, doing, making]</a:t>
            </a:r>
            <a:br>
              <a:rPr lang="en-US" dirty="0"/>
            </a:br>
            <a:r>
              <a:rPr lang="en-US" dirty="0"/>
              <a:t>			</a:t>
            </a:r>
            <a:r>
              <a:rPr lang="en-US" sz="2000" i="1" dirty="0"/>
              <a:t>- </a:t>
            </a:r>
            <a:r>
              <a:rPr lang="en-US" sz="2000" dirty="0"/>
              <a:t>Dennett, </a:t>
            </a:r>
            <a:r>
              <a:rPr lang="en-US" sz="2000" i="1" dirty="0"/>
              <a:t>From Bacteria to Bach </a:t>
            </a:r>
            <a:r>
              <a:rPr lang="en-US" sz="2000" dirty="0"/>
              <a:t>(2017)</a:t>
            </a:r>
            <a:endParaRPr lang="en-US" dirty="0"/>
          </a:p>
          <a:p>
            <a:pPr marL="0" indent="0">
              <a:buNone/>
            </a:pPr>
            <a:endParaRPr lang="en-US" dirty="0"/>
          </a:p>
          <a:p>
            <a:r>
              <a:rPr lang="en-US" dirty="0"/>
              <a:t>Words</a:t>
            </a:r>
          </a:p>
          <a:p>
            <a:r>
              <a:rPr lang="en-US" dirty="0"/>
              <a:t>Designs (canoes, hats, tools …)</a:t>
            </a:r>
          </a:p>
          <a:p>
            <a:r>
              <a:rPr lang="en-US" dirty="0"/>
              <a:t>Behaviors</a:t>
            </a:r>
          </a:p>
          <a:p>
            <a:r>
              <a:rPr lang="en-US" dirty="0"/>
              <a:t>Tunes, movies, books ...</a:t>
            </a:r>
          </a:p>
        </p:txBody>
      </p:sp>
      <p:pic>
        <p:nvPicPr>
          <p:cNvPr id="4" name="Picture 3">
            <a:extLst>
              <a:ext uri="{FF2B5EF4-FFF2-40B4-BE49-F238E27FC236}">
                <a16:creationId xmlns:a16="http://schemas.microsoft.com/office/drawing/2014/main" id="{EFFD147A-97A7-4590-9474-7D2F330B450E}"/>
              </a:ext>
            </a:extLst>
          </p:cNvPr>
          <p:cNvPicPr>
            <a:picLocks noChangeAspect="1"/>
          </p:cNvPicPr>
          <p:nvPr/>
        </p:nvPicPr>
        <p:blipFill>
          <a:blip r:embed="rId3"/>
          <a:stretch>
            <a:fillRect/>
          </a:stretch>
        </p:blipFill>
        <p:spPr>
          <a:xfrm>
            <a:off x="5624585" y="3404811"/>
            <a:ext cx="3519415" cy="3453189"/>
          </a:xfrm>
          <a:prstGeom prst="rect">
            <a:avLst/>
          </a:prstGeom>
        </p:spPr>
      </p:pic>
      <p:pic>
        <p:nvPicPr>
          <p:cNvPr id="6" name="Picture 5">
            <a:extLst>
              <a:ext uri="{FF2B5EF4-FFF2-40B4-BE49-F238E27FC236}">
                <a16:creationId xmlns:a16="http://schemas.microsoft.com/office/drawing/2014/main" id="{18F88ABA-2ADB-4DD9-A9BD-BD05FEEA189B}"/>
              </a:ext>
            </a:extLst>
          </p:cNvPr>
          <p:cNvPicPr>
            <a:picLocks noChangeAspect="1"/>
          </p:cNvPicPr>
          <p:nvPr/>
        </p:nvPicPr>
        <p:blipFill>
          <a:blip r:embed="rId4"/>
          <a:stretch>
            <a:fillRect/>
          </a:stretch>
        </p:blipFill>
        <p:spPr>
          <a:xfrm>
            <a:off x="894629" y="5849866"/>
            <a:ext cx="3445955" cy="654193"/>
          </a:xfrm>
          <a:prstGeom prst="rect">
            <a:avLst/>
          </a:prstGeom>
        </p:spPr>
      </p:pic>
    </p:spTree>
    <p:extLst>
      <p:ext uri="{BB962C8B-B14F-4D97-AF65-F5344CB8AC3E}">
        <p14:creationId xmlns:p14="http://schemas.microsoft.com/office/powerpoint/2010/main" val="7072379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9AA8D-8B84-4227-8DE0-A36154E89A81}"/>
              </a:ext>
            </a:extLst>
          </p:cNvPr>
          <p:cNvSpPr>
            <a:spLocks noGrp="1"/>
          </p:cNvSpPr>
          <p:nvPr>
            <p:ph type="title"/>
          </p:nvPr>
        </p:nvSpPr>
        <p:spPr/>
        <p:txBody>
          <a:bodyPr/>
          <a:lstStyle/>
          <a:p>
            <a:r>
              <a:rPr lang="en-US" dirty="0">
                <a:latin typeface="+mn-lt"/>
              </a:rPr>
              <a:t>What do memes </a:t>
            </a:r>
            <a:r>
              <a:rPr lang="en-US" i="1" dirty="0">
                <a:latin typeface="+mn-lt"/>
              </a:rPr>
              <a:t>explain</a:t>
            </a:r>
            <a:r>
              <a:rPr lang="en-US" dirty="0">
                <a:latin typeface="+mn-lt"/>
              </a:rPr>
              <a:t>?</a:t>
            </a:r>
          </a:p>
        </p:txBody>
      </p:sp>
      <p:pic>
        <p:nvPicPr>
          <p:cNvPr id="5" name="Picture 4">
            <a:extLst>
              <a:ext uri="{FF2B5EF4-FFF2-40B4-BE49-F238E27FC236}">
                <a16:creationId xmlns:a16="http://schemas.microsoft.com/office/drawing/2014/main" id="{CF3769DE-0AF8-4356-8355-7981861B71AF}"/>
              </a:ext>
            </a:extLst>
          </p:cNvPr>
          <p:cNvPicPr>
            <a:picLocks noChangeAspect="1"/>
          </p:cNvPicPr>
          <p:nvPr/>
        </p:nvPicPr>
        <p:blipFill>
          <a:blip r:embed="rId3"/>
          <a:stretch>
            <a:fillRect/>
          </a:stretch>
        </p:blipFill>
        <p:spPr>
          <a:xfrm>
            <a:off x="0" y="2106287"/>
            <a:ext cx="5565483" cy="3699504"/>
          </a:xfrm>
          <a:prstGeom prst="rect">
            <a:avLst/>
          </a:prstGeom>
        </p:spPr>
      </p:pic>
      <p:pic>
        <p:nvPicPr>
          <p:cNvPr id="7" name="Picture 6">
            <a:extLst>
              <a:ext uri="{FF2B5EF4-FFF2-40B4-BE49-F238E27FC236}">
                <a16:creationId xmlns:a16="http://schemas.microsoft.com/office/drawing/2014/main" id="{DECEA4B1-4D86-4DAB-B69B-6D4B36383B00}"/>
              </a:ext>
            </a:extLst>
          </p:cNvPr>
          <p:cNvPicPr>
            <a:picLocks noChangeAspect="1"/>
          </p:cNvPicPr>
          <p:nvPr/>
        </p:nvPicPr>
        <p:blipFill>
          <a:blip r:embed="rId4"/>
          <a:stretch>
            <a:fillRect/>
          </a:stretch>
        </p:blipFill>
        <p:spPr>
          <a:xfrm>
            <a:off x="5565483" y="2496608"/>
            <a:ext cx="3052316" cy="2295342"/>
          </a:xfrm>
          <a:prstGeom prst="rect">
            <a:avLst/>
          </a:prstGeom>
        </p:spPr>
      </p:pic>
    </p:spTree>
    <p:extLst>
      <p:ext uri="{BB962C8B-B14F-4D97-AF65-F5344CB8AC3E}">
        <p14:creationId xmlns:p14="http://schemas.microsoft.com/office/powerpoint/2010/main" val="29306571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p:cNvSpPr>
          <p:nvPr>
            <p:ph type="title" idx="4294967295"/>
          </p:nvPr>
        </p:nvSpPr>
        <p:spPr>
          <a:xfrm>
            <a:off x="0" y="76200"/>
            <a:ext cx="8229600" cy="1143000"/>
          </a:xfrm>
        </p:spPr>
        <p:txBody>
          <a:bodyPr/>
          <a:lstStyle/>
          <a:p>
            <a:r>
              <a:rPr lang="en-US"/>
              <a:t>Generative entrenchment</a:t>
            </a:r>
          </a:p>
        </p:txBody>
      </p:sp>
      <p:sp>
        <p:nvSpPr>
          <p:cNvPr id="69635" name="Rectangle 3"/>
          <p:cNvSpPr>
            <a:spLocks noGrp="1"/>
          </p:cNvSpPr>
          <p:nvPr>
            <p:ph type="body" idx="4294967295"/>
          </p:nvPr>
        </p:nvSpPr>
        <p:spPr>
          <a:xfrm>
            <a:off x="0" y="1371600"/>
            <a:ext cx="8229600" cy="5257800"/>
          </a:xfrm>
        </p:spPr>
        <p:txBody>
          <a:bodyPr/>
          <a:lstStyle/>
          <a:p>
            <a:pPr>
              <a:lnSpc>
                <a:spcPct val="80000"/>
              </a:lnSpc>
            </a:pPr>
            <a:r>
              <a:rPr lang="en-US"/>
              <a:t>Wimsatt has argued that evolved systems show multiplexing of functions over time (1986)</a:t>
            </a:r>
          </a:p>
          <a:p>
            <a:pPr>
              <a:lnSpc>
                <a:spcPct val="80000"/>
              </a:lnSpc>
            </a:pPr>
            <a:r>
              <a:rPr lang="en-US"/>
              <a:t>Sometimes the same infrastructure simultaneously supports many functions (e.g. oxytocin)</a:t>
            </a:r>
          </a:p>
          <a:p>
            <a:pPr>
              <a:lnSpc>
                <a:spcPct val="80000"/>
              </a:lnSpc>
            </a:pPr>
            <a:r>
              <a:rPr lang="en-US"/>
              <a:t>The more thoroughly a biological system makes use of its material substrate, the tighter the constraints on possible materials </a:t>
            </a:r>
            <a:r>
              <a:rPr lang="en-US" i="1"/>
              <a:t>that can play the same functional role</a:t>
            </a:r>
          </a:p>
          <a:p>
            <a:pPr>
              <a:lnSpc>
                <a:spcPct val="80000"/>
              </a:lnSpc>
            </a:pPr>
            <a:endParaRPr lang="en-US" i="1"/>
          </a:p>
          <a:p>
            <a:pPr>
              <a:lnSpc>
                <a:spcPct val="80000"/>
              </a:lnSpc>
              <a:buFont typeface="Arial" charset="0"/>
              <a:buNone/>
            </a:pPr>
            <a:r>
              <a:rPr lang="en-US"/>
              <a:t>Generative entrenchment creates multiplexed functions, which are more likely to have unique realizers because more functional requirements impose more constraints.</a:t>
            </a:r>
          </a:p>
        </p:txBody>
      </p:sp>
      <p:sp>
        <p:nvSpPr>
          <p:cNvPr id="69636" name="Text Box 4"/>
          <p:cNvSpPr txBox="1">
            <a:spLocks noChangeArrowheads="1"/>
          </p:cNvSpPr>
          <p:nvPr/>
        </p:nvSpPr>
        <p:spPr bwMode="auto">
          <a:xfrm>
            <a:off x="381000" y="5867400"/>
            <a:ext cx="5486400" cy="366713"/>
          </a:xfrm>
          <a:prstGeom prst="rect">
            <a:avLst/>
          </a:prstGeom>
          <a:noFill/>
          <a:ln w="9525">
            <a:noFill/>
            <a:miter lim="800000"/>
            <a:headEnd/>
            <a:tailEnd/>
          </a:ln>
        </p:spPr>
        <p:txBody>
          <a:bodyPr>
            <a:spAutoFit/>
          </a:bodyPr>
          <a:lstStyle/>
          <a:p>
            <a:pPr>
              <a:spcBef>
                <a:spcPct val="50000"/>
              </a:spcBef>
            </a:pPr>
            <a:endParaRPr lang="en-US">
              <a:latin typeface="Times New Roman" pitchFamily="18" charset="0"/>
            </a:endParaRPr>
          </a:p>
        </p:txBody>
      </p:sp>
    </p:spTree>
    <p:extLst>
      <p:ext uri="{BB962C8B-B14F-4D97-AF65-F5344CB8AC3E}">
        <p14:creationId xmlns:p14="http://schemas.microsoft.com/office/powerpoint/2010/main" val="33542119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066DC-5AB1-476B-AC19-2C0C549C711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D00521-A773-46D6-9D63-48CAFBA9414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074557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437E3-6CC3-4BF1-B7F2-675BCDE1040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4FBE6F1-0CE9-49E7-8844-548360E6666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7240255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p:txBody>
          <a:bodyPr/>
          <a:lstStyle/>
          <a:p>
            <a:r>
              <a:rPr lang="en-US" sz="4000"/>
              <a:t>Information is a resource for dealing with coordination problems</a:t>
            </a:r>
          </a:p>
        </p:txBody>
      </p:sp>
      <p:sp>
        <p:nvSpPr>
          <p:cNvPr id="27651" name="Rectangle 3"/>
          <p:cNvSpPr>
            <a:spLocks noGrp="1"/>
          </p:cNvSpPr>
          <p:nvPr>
            <p:ph idx="1"/>
          </p:nvPr>
        </p:nvSpPr>
        <p:spPr>
          <a:xfrm>
            <a:off x="628650" y="1825625"/>
            <a:ext cx="7886700" cy="4760913"/>
          </a:xfrm>
        </p:spPr>
        <p:txBody>
          <a:bodyPr/>
          <a:lstStyle/>
          <a:p>
            <a:pPr>
              <a:lnSpc>
                <a:spcPct val="80000"/>
              </a:lnSpc>
              <a:buFont typeface="Arial" charset="0"/>
              <a:buNone/>
            </a:pPr>
            <a:r>
              <a:rPr lang="en-US" dirty="0"/>
              <a:t>Complex organisms need to coordinate their parts and processes</a:t>
            </a:r>
          </a:p>
          <a:p>
            <a:pPr>
              <a:lnSpc>
                <a:spcPct val="80000"/>
              </a:lnSpc>
              <a:buFont typeface="Arial" charset="0"/>
              <a:buNone/>
            </a:pPr>
            <a:r>
              <a:rPr lang="en-US" dirty="0"/>
              <a:t>	- motor control</a:t>
            </a:r>
          </a:p>
          <a:p>
            <a:pPr>
              <a:lnSpc>
                <a:spcPct val="80000"/>
              </a:lnSpc>
              <a:buFont typeface="Arial" charset="0"/>
              <a:buNone/>
            </a:pPr>
            <a:r>
              <a:rPr lang="en-US" dirty="0"/>
              <a:t>	- development</a:t>
            </a:r>
          </a:p>
          <a:p>
            <a:pPr>
              <a:lnSpc>
                <a:spcPct val="80000"/>
              </a:lnSpc>
              <a:buFont typeface="Arial" charset="0"/>
              <a:buNone/>
            </a:pPr>
            <a:r>
              <a:rPr lang="en-US" dirty="0"/>
              <a:t>Or match behavior to environment</a:t>
            </a:r>
          </a:p>
          <a:p>
            <a:pPr>
              <a:lnSpc>
                <a:spcPct val="80000"/>
              </a:lnSpc>
              <a:buFont typeface="Arial" charset="0"/>
              <a:buNone/>
            </a:pPr>
            <a:r>
              <a:rPr lang="en-US" dirty="0"/>
              <a:t>	- perceptual guidance of action</a:t>
            </a:r>
          </a:p>
          <a:p>
            <a:pPr>
              <a:lnSpc>
                <a:spcPct val="80000"/>
              </a:lnSpc>
              <a:buFont typeface="Arial" charset="0"/>
              <a:buNone/>
            </a:pPr>
            <a:r>
              <a:rPr lang="en-US" dirty="0"/>
              <a:t>	- learning</a:t>
            </a:r>
          </a:p>
          <a:p>
            <a:pPr>
              <a:lnSpc>
                <a:spcPct val="80000"/>
              </a:lnSpc>
              <a:buFont typeface="Arial" charset="0"/>
              <a:buNone/>
            </a:pPr>
            <a:r>
              <a:rPr lang="en-US" dirty="0"/>
              <a:t>Distinct individuals may need to work together</a:t>
            </a:r>
          </a:p>
          <a:p>
            <a:pPr>
              <a:lnSpc>
                <a:spcPct val="80000"/>
              </a:lnSpc>
              <a:buFont typeface="Arial" charset="0"/>
              <a:buNone/>
            </a:pPr>
            <a:r>
              <a:rPr lang="en-US" dirty="0"/>
              <a:t>	- mating</a:t>
            </a:r>
          </a:p>
          <a:p>
            <a:pPr>
              <a:lnSpc>
                <a:spcPct val="80000"/>
              </a:lnSpc>
              <a:buFont typeface="Arial" charset="0"/>
              <a:buNone/>
            </a:pPr>
            <a:r>
              <a:rPr lang="en-US" dirty="0"/>
              <a:t>	- alarm calls</a:t>
            </a:r>
          </a:p>
        </p:txBody>
      </p:sp>
    </p:spTree>
    <p:extLst>
      <p:ext uri="{BB962C8B-B14F-4D97-AF65-F5344CB8AC3E}">
        <p14:creationId xmlns:p14="http://schemas.microsoft.com/office/powerpoint/2010/main" val="17814659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4636-14EE-4454-883C-E16CBF1B0D2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8446B83-CE07-49F1-BC0B-A8DA344A2A1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2353285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EB1FE-6F0B-414E-923F-D92CDAF88AD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640B5B0-4AF7-433E-B668-096C08E2454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1646094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6532E-0394-4B07-8BC1-F2855D6D6949}"/>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366CCFDB-7436-4CBA-B1C7-0151A524F6E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5988960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p:cNvSpPr>
          <p:nvPr>
            <p:ph type="title"/>
          </p:nvPr>
        </p:nvSpPr>
        <p:spPr/>
        <p:txBody>
          <a:bodyPr>
            <a:normAutofit fontScale="90000"/>
          </a:bodyPr>
          <a:lstStyle/>
          <a:p>
            <a:r>
              <a:rPr lang="en-US" sz="4000" b="1"/>
              <a:t>Five aptness conditions for invoking information.</a:t>
            </a:r>
            <a:br>
              <a:rPr lang="en-US" sz="4000"/>
            </a:br>
            <a:endParaRPr lang="en-US" sz="4000"/>
          </a:p>
        </p:txBody>
      </p:sp>
      <p:sp>
        <p:nvSpPr>
          <p:cNvPr id="114691" name="Rectangle 3"/>
          <p:cNvSpPr>
            <a:spLocks noGrp="1"/>
          </p:cNvSpPr>
          <p:nvPr>
            <p:ph idx="1"/>
          </p:nvPr>
        </p:nvSpPr>
        <p:spPr/>
        <p:txBody>
          <a:bodyPr/>
          <a:lstStyle/>
          <a:p>
            <a:pPr marL="577850" indent="-577850">
              <a:lnSpc>
                <a:spcPct val="80000"/>
              </a:lnSpc>
              <a:buFont typeface="Arial" charset="0"/>
              <a:buAutoNum type="arabicPeriod"/>
            </a:pPr>
            <a:r>
              <a:rPr lang="en-US" b="1"/>
              <a:t>Agent-like-ness of user R, with the capacity to “care” about X </a:t>
            </a:r>
          </a:p>
          <a:p>
            <a:pPr marL="577850" indent="-577850">
              <a:lnSpc>
                <a:spcPct val="80000"/>
              </a:lnSpc>
              <a:buFont typeface="Arial" charset="0"/>
              <a:buAutoNum type="arabicPeriod"/>
            </a:pPr>
            <a:r>
              <a:rPr lang="en-US" b="1"/>
              <a:t>Strength of correlation between Y and X</a:t>
            </a:r>
          </a:p>
          <a:p>
            <a:pPr marL="577850" indent="-577850">
              <a:lnSpc>
                <a:spcPct val="80000"/>
              </a:lnSpc>
              <a:buFont typeface="Arial" charset="0"/>
              <a:buAutoNum type="arabicPeriod"/>
            </a:pPr>
            <a:r>
              <a:rPr lang="en-US" b="1"/>
              <a:t>Degree of substrate independence (multiple realizability)</a:t>
            </a:r>
          </a:p>
          <a:p>
            <a:pPr marL="577850" indent="-577850">
              <a:lnSpc>
                <a:spcPct val="80000"/>
              </a:lnSpc>
              <a:buFont typeface="Arial" charset="0"/>
              <a:buAutoNum type="arabicPeriod"/>
            </a:pPr>
            <a:r>
              <a:rPr lang="en-US" b="1"/>
              <a:t>Specialization of informational vehicles as such (i.e. modularity with respect to informational function of the system in which Y operates)</a:t>
            </a:r>
          </a:p>
          <a:p>
            <a:pPr marL="577850" indent="-577850">
              <a:lnSpc>
                <a:spcPct val="80000"/>
              </a:lnSpc>
              <a:buFont typeface="Arial" charset="0"/>
              <a:buAutoNum type="arabicPeriod"/>
            </a:pPr>
            <a:r>
              <a:rPr lang="en-US" b="1"/>
              <a:t>Separation of X from Y (distinct, and temporally or spatially distant)</a:t>
            </a:r>
            <a:r>
              <a:rPr lang="en-US"/>
              <a:t>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p:cNvSpPr>
          <p:nvPr>
            <p:ph type="title"/>
          </p:nvPr>
        </p:nvSpPr>
        <p:spPr>
          <a:xfrm>
            <a:off x="617538" y="287338"/>
            <a:ext cx="8274050" cy="1325562"/>
          </a:xfrm>
        </p:spPr>
        <p:txBody>
          <a:bodyPr/>
          <a:lstStyle/>
          <a:p>
            <a:r>
              <a:rPr lang="en-US" sz="4000"/>
              <a:t>When is there exploitation of the </a:t>
            </a:r>
            <a:r>
              <a:rPr lang="en-US" sz="4000" i="1"/>
              <a:t>information</a:t>
            </a:r>
            <a:r>
              <a:rPr lang="en-US" sz="4000"/>
              <a:t> in a signal?</a:t>
            </a:r>
          </a:p>
        </p:txBody>
      </p:sp>
      <p:sp>
        <p:nvSpPr>
          <p:cNvPr id="90115" name="Rectangle 3"/>
          <p:cNvSpPr>
            <a:spLocks noGrp="1"/>
          </p:cNvSpPr>
          <p:nvPr>
            <p:ph idx="1"/>
          </p:nvPr>
        </p:nvSpPr>
        <p:spPr>
          <a:xfrm>
            <a:off x="628650" y="2014538"/>
            <a:ext cx="7886700" cy="4351337"/>
          </a:xfrm>
        </p:spPr>
        <p:txBody>
          <a:bodyPr/>
          <a:lstStyle/>
          <a:p>
            <a:pPr>
              <a:lnSpc>
                <a:spcPct val="80000"/>
              </a:lnSpc>
              <a:buFont typeface="Arial" charset="0"/>
              <a:buNone/>
            </a:pPr>
            <a:r>
              <a:rPr lang="en-US" sz="2500" b="1"/>
              <a:t>Swap Test</a:t>
            </a:r>
          </a:p>
          <a:p>
            <a:pPr>
              <a:lnSpc>
                <a:spcPct val="80000"/>
              </a:lnSpc>
              <a:buFont typeface="Arial" charset="0"/>
              <a:buNone/>
            </a:pPr>
            <a:r>
              <a:rPr lang="en-US" sz="2500"/>
              <a:t>	The resource would maintain (much of) its value if we changed the vehicle, but maintained the correlation between the signal and the relevant states of affairs.</a:t>
            </a:r>
          </a:p>
          <a:p>
            <a:pPr>
              <a:lnSpc>
                <a:spcPct val="80000"/>
              </a:lnSpc>
              <a:buFont typeface="Arial" charset="0"/>
              <a:buNone/>
            </a:pPr>
            <a:endParaRPr lang="en-US" sz="2500"/>
          </a:p>
          <a:p>
            <a:pPr>
              <a:lnSpc>
                <a:spcPct val="80000"/>
              </a:lnSpc>
              <a:buFont typeface="Arial" charset="0"/>
              <a:buNone/>
            </a:pPr>
            <a:r>
              <a:rPr lang="en-US" sz="2500" b="1"/>
              <a:t>Wiggle test </a:t>
            </a:r>
          </a:p>
          <a:p>
            <a:pPr>
              <a:lnSpc>
                <a:spcPct val="80000"/>
              </a:lnSpc>
              <a:buFont typeface="Arial" charset="0"/>
              <a:buNone/>
            </a:pPr>
            <a:r>
              <a:rPr lang="en-US" sz="2500"/>
              <a:t>	If we were to strengthen the correlation between the signal and what it carries correlational information about, the system should exhibit greater success in its task.  (And if we were to break the correlation between the signal and what it carries information about, the system should do less well).  Shea (2012)</a:t>
            </a:r>
            <a:endParaRPr lang="en-US"/>
          </a:p>
          <a:p>
            <a:pPr>
              <a:lnSpc>
                <a:spcPct val="80000"/>
              </a:lnSpc>
              <a:buFont typeface="Arial" charset="0"/>
              <a:buNone/>
            </a:pPr>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094E5-B89D-45E1-A3B2-9BC3CF03F452}"/>
              </a:ext>
            </a:extLst>
          </p:cNvPr>
          <p:cNvSpPr>
            <a:spLocks noGrp="1"/>
          </p:cNvSpPr>
          <p:nvPr>
            <p:ph type="title"/>
          </p:nvPr>
        </p:nvSpPr>
        <p:spPr/>
        <p:txBody>
          <a:bodyPr/>
          <a:lstStyle/>
          <a:p>
            <a:r>
              <a:rPr lang="en-US" dirty="0"/>
              <a:t>Some popular examples of info </a:t>
            </a:r>
            <a:r>
              <a:rPr lang="en-US" dirty="0" err="1"/>
              <a:t>epxln</a:t>
            </a:r>
            <a:endParaRPr lang="en-US" dirty="0"/>
          </a:p>
        </p:txBody>
      </p:sp>
      <p:sp>
        <p:nvSpPr>
          <p:cNvPr id="3" name="Content Placeholder 2">
            <a:extLst>
              <a:ext uri="{FF2B5EF4-FFF2-40B4-BE49-F238E27FC236}">
                <a16:creationId xmlns:a16="http://schemas.microsoft.com/office/drawing/2014/main" id="{AFD341E1-7CC3-4025-B65C-5DD6DA5A5F80}"/>
              </a:ext>
            </a:extLst>
          </p:cNvPr>
          <p:cNvSpPr>
            <a:spLocks noGrp="1"/>
          </p:cNvSpPr>
          <p:nvPr>
            <p:ph idx="1"/>
          </p:nvPr>
        </p:nvSpPr>
        <p:spPr>
          <a:xfrm>
            <a:off x="713891" y="1690688"/>
            <a:ext cx="7886700" cy="4351338"/>
          </a:xfrm>
        </p:spPr>
        <p:txBody>
          <a:bodyPr/>
          <a:lstStyle/>
          <a:p>
            <a:endParaRPr lang="en-US"/>
          </a:p>
        </p:txBody>
      </p:sp>
    </p:spTree>
    <p:extLst>
      <p:ext uri="{BB962C8B-B14F-4D97-AF65-F5344CB8AC3E}">
        <p14:creationId xmlns:p14="http://schemas.microsoft.com/office/powerpoint/2010/main" val="17954756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p:cNvSpPr>
          <p:nvPr>
            <p:ph type="title"/>
          </p:nvPr>
        </p:nvSpPr>
        <p:spPr/>
        <p:txBody>
          <a:bodyPr/>
          <a:lstStyle/>
          <a:p>
            <a:r>
              <a:rPr lang="en-US" sz="3600"/>
              <a:t>What kinds of systems have parts with multiply realizable functions?</a:t>
            </a:r>
          </a:p>
        </p:txBody>
      </p:sp>
      <p:sp>
        <p:nvSpPr>
          <p:cNvPr id="55299" name="Rectangle 3"/>
          <p:cNvSpPr>
            <a:spLocks noGrp="1"/>
          </p:cNvSpPr>
          <p:nvPr>
            <p:ph idx="1"/>
          </p:nvPr>
        </p:nvSpPr>
        <p:spPr/>
        <p:txBody>
          <a:bodyPr/>
          <a:lstStyle/>
          <a:p>
            <a:pPr>
              <a:buFont typeface="Arial" charset="0"/>
              <a:buNone/>
            </a:pPr>
            <a:r>
              <a:rPr lang="en-US" i="1"/>
              <a:t>Modular </a:t>
            </a:r>
            <a:r>
              <a:rPr lang="en-US"/>
              <a:t>systems</a:t>
            </a:r>
            <a:r>
              <a:rPr lang="en-US" i="1"/>
              <a:t> </a:t>
            </a:r>
            <a:r>
              <a:rPr lang="en-US"/>
              <a:t>exhibit functional specialization and functional separation.</a:t>
            </a:r>
          </a:p>
          <a:p>
            <a:pPr lvl="1"/>
            <a:r>
              <a:rPr lang="en-US"/>
              <a:t>Functional specialization allows for division of labor</a:t>
            </a:r>
          </a:p>
          <a:p>
            <a:pPr lvl="1"/>
            <a:r>
              <a:rPr lang="en-US"/>
              <a:t>Simpler functions impose fewer constraints on their realizers.</a:t>
            </a:r>
          </a:p>
          <a:p>
            <a:pPr lvl="1"/>
            <a:r>
              <a:rPr lang="en-US"/>
              <a:t>Functional separation limits the degree of interaction across module boundaries.</a:t>
            </a:r>
            <a:endParaRPr lang="en-US" sz="2000"/>
          </a:p>
          <a:p>
            <a:pPr>
              <a:buFont typeface="Arial" charset="0"/>
              <a:buNone/>
            </a:pPr>
            <a:r>
              <a:rPr lang="en-US"/>
              <a:t>By contrast, when a system is holistically organized, realizers may have to participate in many tasks and are thus subject to more constraints.</a:t>
            </a:r>
          </a:p>
          <a:p>
            <a:pPr>
              <a:buFont typeface="Arial" charset="0"/>
              <a:buNone/>
            </a:pPr>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p:cNvSpPr>
          <p:nvPr>
            <p:ph type="title" idx="4294967295"/>
          </p:nvPr>
        </p:nvSpPr>
        <p:spPr>
          <a:xfrm>
            <a:off x="0" y="76200"/>
            <a:ext cx="8229600" cy="1143000"/>
          </a:xfrm>
        </p:spPr>
        <p:txBody>
          <a:bodyPr/>
          <a:lstStyle/>
          <a:p>
            <a:r>
              <a:rPr lang="en-US"/>
              <a:t>Generative entrenchment</a:t>
            </a:r>
          </a:p>
        </p:txBody>
      </p:sp>
      <p:sp>
        <p:nvSpPr>
          <p:cNvPr id="69635" name="Rectangle 3"/>
          <p:cNvSpPr>
            <a:spLocks noGrp="1"/>
          </p:cNvSpPr>
          <p:nvPr>
            <p:ph type="body" idx="4294967295"/>
          </p:nvPr>
        </p:nvSpPr>
        <p:spPr>
          <a:xfrm>
            <a:off x="0" y="1371600"/>
            <a:ext cx="8229600" cy="5257800"/>
          </a:xfrm>
        </p:spPr>
        <p:txBody>
          <a:bodyPr/>
          <a:lstStyle/>
          <a:p>
            <a:pPr>
              <a:lnSpc>
                <a:spcPct val="80000"/>
              </a:lnSpc>
            </a:pPr>
            <a:r>
              <a:rPr lang="en-US"/>
              <a:t>Wimsatt has argued that evolved systems show multiplexing of functions over time (1986)</a:t>
            </a:r>
          </a:p>
          <a:p>
            <a:pPr>
              <a:lnSpc>
                <a:spcPct val="80000"/>
              </a:lnSpc>
            </a:pPr>
            <a:r>
              <a:rPr lang="en-US"/>
              <a:t>Sometimes the same infrastructure simultaneously supports many functions (e.g. oxytocin)</a:t>
            </a:r>
          </a:p>
          <a:p>
            <a:pPr>
              <a:lnSpc>
                <a:spcPct val="80000"/>
              </a:lnSpc>
            </a:pPr>
            <a:r>
              <a:rPr lang="en-US"/>
              <a:t>The more thoroughly a biological system makes use of its material substrate, the tighter the constraints on possible materials </a:t>
            </a:r>
            <a:r>
              <a:rPr lang="en-US" i="1"/>
              <a:t>that can play the same functional role</a:t>
            </a:r>
          </a:p>
          <a:p>
            <a:pPr>
              <a:lnSpc>
                <a:spcPct val="80000"/>
              </a:lnSpc>
            </a:pPr>
            <a:endParaRPr lang="en-US" i="1"/>
          </a:p>
          <a:p>
            <a:pPr>
              <a:lnSpc>
                <a:spcPct val="80000"/>
              </a:lnSpc>
              <a:buFont typeface="Arial" charset="0"/>
              <a:buNone/>
            </a:pPr>
            <a:r>
              <a:rPr lang="en-US"/>
              <a:t>Generative entrenchment creates multiplexed functions, which are more likely to have unique realizers because more functional requirements impose more constraints.</a:t>
            </a:r>
          </a:p>
        </p:txBody>
      </p:sp>
      <p:sp>
        <p:nvSpPr>
          <p:cNvPr id="69636" name="Text Box 4"/>
          <p:cNvSpPr txBox="1">
            <a:spLocks noChangeArrowheads="1"/>
          </p:cNvSpPr>
          <p:nvPr/>
        </p:nvSpPr>
        <p:spPr bwMode="auto">
          <a:xfrm>
            <a:off x="381000" y="5867400"/>
            <a:ext cx="5486400" cy="366713"/>
          </a:xfrm>
          <a:prstGeom prst="rect">
            <a:avLst/>
          </a:prstGeom>
          <a:noFill/>
          <a:ln w="9525">
            <a:noFill/>
            <a:miter lim="800000"/>
            <a:headEnd/>
            <a:tailEnd/>
          </a:ln>
        </p:spPr>
        <p:txBody>
          <a:bodyPr>
            <a:spAutoFit/>
          </a:bodyPr>
          <a:lstStyle/>
          <a:p>
            <a:pPr>
              <a:spcBef>
                <a:spcPct val="50000"/>
              </a:spcBef>
            </a:pPr>
            <a:endParaRPr lang="en-US">
              <a:latin typeface="Times New Roman" pitchFamily="18"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p:cNvSpPr>
          <p:nvPr>
            <p:ph type="title" idx="4294967295"/>
          </p:nvPr>
        </p:nvSpPr>
        <p:spPr>
          <a:xfrm>
            <a:off x="0" y="0"/>
            <a:ext cx="8229600" cy="1143000"/>
          </a:xfrm>
        </p:spPr>
        <p:txBody>
          <a:bodyPr/>
          <a:lstStyle/>
          <a:p>
            <a:r>
              <a:rPr lang="en-US"/>
              <a:t>ATP</a:t>
            </a:r>
          </a:p>
        </p:txBody>
      </p:sp>
      <p:grpSp>
        <p:nvGrpSpPr>
          <p:cNvPr id="71686" name="Group 6"/>
          <p:cNvGrpSpPr>
            <a:grpSpLocks/>
          </p:cNvGrpSpPr>
          <p:nvPr/>
        </p:nvGrpSpPr>
        <p:grpSpPr bwMode="auto">
          <a:xfrm>
            <a:off x="914400" y="1077913"/>
            <a:ext cx="7680325" cy="5780087"/>
            <a:chOff x="768" y="679"/>
            <a:chExt cx="5696" cy="3641"/>
          </a:xfrm>
        </p:grpSpPr>
        <p:pic>
          <p:nvPicPr>
            <p:cNvPr id="71683" name="Picture 3"/>
            <p:cNvPicPr>
              <a:picLocks noChangeAspect="1" noChangeArrowheads="1"/>
            </p:cNvPicPr>
            <p:nvPr/>
          </p:nvPicPr>
          <p:blipFill>
            <a:blip r:embed="rId3"/>
            <a:srcRect/>
            <a:stretch>
              <a:fillRect/>
            </a:stretch>
          </p:blipFill>
          <p:spPr bwMode="auto">
            <a:xfrm>
              <a:off x="768" y="679"/>
              <a:ext cx="5696" cy="3641"/>
            </a:xfrm>
            <a:prstGeom prst="rect">
              <a:avLst/>
            </a:prstGeom>
            <a:noFill/>
            <a:ln w="9525">
              <a:noFill/>
              <a:miter lim="800000"/>
              <a:headEnd/>
              <a:tailEnd/>
            </a:ln>
          </p:spPr>
        </p:pic>
        <p:sp>
          <p:nvSpPr>
            <p:cNvPr id="133125" name="Oval 5"/>
            <p:cNvSpPr>
              <a:spLocks noChangeArrowheads="1"/>
            </p:cNvSpPr>
            <p:nvPr/>
          </p:nvSpPr>
          <p:spPr bwMode="auto">
            <a:xfrm>
              <a:off x="4032" y="2352"/>
              <a:ext cx="640" cy="432"/>
            </a:xfrm>
            <a:prstGeom prst="ellipse">
              <a:avLst/>
            </a:prstGeom>
            <a:noFill/>
            <a:ln w="38100">
              <a:solidFill>
                <a:srgbClr val="FF0000"/>
              </a:solidFill>
              <a:round/>
              <a:headEnd/>
              <a:tailEnd/>
            </a:ln>
          </p:spPr>
          <p:txBody>
            <a:bodyPr wrap="none" anchor="ctr"/>
            <a:lstStyle/>
            <a:p>
              <a:endParaRPr lang="en-US"/>
            </a:p>
          </p:txBody>
        </p:sp>
      </p:grpSp>
      <p:sp>
        <p:nvSpPr>
          <p:cNvPr id="71684" name="Text Box 4"/>
          <p:cNvSpPr txBox="1">
            <a:spLocks noChangeArrowheads="1"/>
          </p:cNvSpPr>
          <p:nvPr/>
        </p:nvSpPr>
        <p:spPr bwMode="auto">
          <a:xfrm>
            <a:off x="0" y="6096000"/>
            <a:ext cx="3657600" cy="366713"/>
          </a:xfrm>
          <a:prstGeom prst="rect">
            <a:avLst/>
          </a:prstGeom>
          <a:noFill/>
          <a:ln w="9525">
            <a:noFill/>
            <a:miter lim="800000"/>
            <a:headEnd/>
            <a:tailEnd/>
          </a:ln>
        </p:spPr>
        <p:txBody>
          <a:bodyPr>
            <a:spAutoFit/>
          </a:bodyPr>
          <a:lstStyle/>
          <a:p>
            <a:pPr>
              <a:spcBef>
                <a:spcPct val="50000"/>
              </a:spcBef>
            </a:pPr>
            <a:r>
              <a:rPr lang="en-US">
                <a:latin typeface="Times New Roman" pitchFamily="18" charset="0"/>
              </a:rPr>
              <a:t>Haydon &amp; Carmignoto 2006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4" name="Picture 4"/>
          <p:cNvPicPr>
            <a:picLocks noChangeAspect="1" noChangeArrowheads="1"/>
          </p:cNvPicPr>
          <p:nvPr/>
        </p:nvPicPr>
        <p:blipFill>
          <a:blip r:embed="rId3"/>
          <a:srcRect/>
          <a:stretch>
            <a:fillRect/>
          </a:stretch>
        </p:blipFill>
        <p:spPr bwMode="auto">
          <a:xfrm>
            <a:off x="330200" y="0"/>
            <a:ext cx="8486775" cy="6777038"/>
          </a:xfrm>
          <a:prstGeom prst="rect">
            <a:avLst/>
          </a:prstGeom>
          <a:noFill/>
          <a:ln w="9525">
            <a:noFill/>
            <a:miter lim="800000"/>
            <a:headEnd/>
            <a:tailEnd/>
          </a:ln>
          <a:effectLst/>
        </p:spPr>
      </p:pic>
      <p:sp>
        <p:nvSpPr>
          <p:cNvPr id="56326" name="Text Box 6"/>
          <p:cNvSpPr txBox="1">
            <a:spLocks noChangeArrowheads="1"/>
          </p:cNvSpPr>
          <p:nvPr/>
        </p:nvSpPr>
        <p:spPr bwMode="auto">
          <a:xfrm>
            <a:off x="6965950" y="6400800"/>
            <a:ext cx="2178050" cy="457200"/>
          </a:xfrm>
          <a:prstGeom prst="rect">
            <a:avLst/>
          </a:prstGeom>
          <a:noFill/>
          <a:ln w="9525">
            <a:noFill/>
            <a:miter lim="800000"/>
            <a:headEnd/>
            <a:tailEnd/>
          </a:ln>
          <a:effectLst/>
        </p:spPr>
        <p:txBody>
          <a:bodyPr>
            <a:spAutoFit/>
          </a:bodyPr>
          <a:lstStyle/>
          <a:p>
            <a:pPr>
              <a:spcBef>
                <a:spcPct val="50000"/>
              </a:spcBef>
            </a:pPr>
            <a:r>
              <a:rPr lang="en-US" sz="1200"/>
              <a:t>Table 1 from</a:t>
            </a:r>
            <a:br>
              <a:rPr lang="en-US" sz="1200"/>
            </a:br>
            <a:r>
              <a:rPr lang="en-US" sz="1200"/>
              <a:t>Anderson &amp; McShea (2001)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Rectangle 4"/>
          <p:cNvSpPr>
            <a:spLocks noGrp="1"/>
          </p:cNvSpPr>
          <p:nvPr>
            <p:ph type="title"/>
          </p:nvPr>
        </p:nvSpPr>
        <p:spPr/>
        <p:txBody>
          <a:bodyPr/>
          <a:lstStyle/>
          <a:p>
            <a:r>
              <a:rPr lang="en-US" sz="3600"/>
              <a:t>Concomitants of functional specialization</a:t>
            </a:r>
          </a:p>
        </p:txBody>
      </p:sp>
      <p:sp>
        <p:nvSpPr>
          <p:cNvPr id="58373" name="Rectangle 5"/>
          <p:cNvSpPr>
            <a:spLocks noGrp="1"/>
          </p:cNvSpPr>
          <p:nvPr>
            <p:ph sz="half" idx="1"/>
          </p:nvPr>
        </p:nvSpPr>
        <p:spPr/>
        <p:txBody>
          <a:bodyPr/>
          <a:lstStyle/>
          <a:p>
            <a:pPr>
              <a:lnSpc>
                <a:spcPct val="80000"/>
              </a:lnSpc>
              <a:buFont typeface="Arial" charset="0"/>
              <a:buNone/>
            </a:pPr>
            <a:r>
              <a:rPr lang="en-US" sz="2400"/>
              <a:t>Complex colonies</a:t>
            </a:r>
          </a:p>
          <a:p>
            <a:pPr>
              <a:lnSpc>
                <a:spcPct val="80000"/>
              </a:lnSpc>
              <a:buFont typeface="Arial" charset="0"/>
              <a:buNone/>
            </a:pPr>
            <a:endParaRPr lang="en-US" sz="2400"/>
          </a:p>
          <a:p>
            <a:pPr>
              <a:lnSpc>
                <a:spcPct val="80000"/>
              </a:lnSpc>
              <a:buFont typeface="Arial" charset="0"/>
              <a:buNone/>
            </a:pPr>
            <a:r>
              <a:rPr lang="en-US" sz="2400"/>
              <a:t>- Members exhibit greater functional specialization</a:t>
            </a:r>
          </a:p>
          <a:p>
            <a:pPr>
              <a:lnSpc>
                <a:spcPct val="80000"/>
              </a:lnSpc>
              <a:buFontTx/>
              <a:buChar char="-"/>
            </a:pPr>
            <a:r>
              <a:rPr lang="en-US" sz="2400"/>
              <a:t>Lower individual complexity</a:t>
            </a:r>
          </a:p>
          <a:p>
            <a:pPr>
              <a:lnSpc>
                <a:spcPct val="80000"/>
              </a:lnSpc>
              <a:buFontTx/>
              <a:buChar char="-"/>
            </a:pPr>
            <a:r>
              <a:rPr lang="en-US" sz="2400"/>
              <a:t>Lower individual competence</a:t>
            </a:r>
          </a:p>
          <a:p>
            <a:pPr>
              <a:lnSpc>
                <a:spcPct val="80000"/>
              </a:lnSpc>
              <a:buFontTx/>
              <a:buChar char="-"/>
            </a:pPr>
            <a:r>
              <a:rPr lang="en-US" sz="2400"/>
              <a:t>Higher use of signals and cues</a:t>
            </a:r>
          </a:p>
          <a:p>
            <a:pPr>
              <a:lnSpc>
                <a:spcPct val="80000"/>
              </a:lnSpc>
              <a:buFontTx/>
              <a:buChar char="-"/>
            </a:pPr>
            <a:r>
              <a:rPr lang="en-US" sz="2400"/>
              <a:t>More spatial specificity in signals sent</a:t>
            </a:r>
          </a:p>
          <a:p>
            <a:pPr>
              <a:lnSpc>
                <a:spcPct val="80000"/>
              </a:lnSpc>
              <a:buFontTx/>
              <a:buChar char="-"/>
            </a:pPr>
            <a:endParaRPr lang="en-US" sz="2400"/>
          </a:p>
          <a:p>
            <a:pPr>
              <a:lnSpc>
                <a:spcPct val="80000"/>
              </a:lnSpc>
              <a:buFontTx/>
              <a:buChar char="-"/>
            </a:pPr>
            <a:endParaRPr lang="en-US" sz="2400"/>
          </a:p>
          <a:p>
            <a:pPr>
              <a:lnSpc>
                <a:spcPct val="80000"/>
              </a:lnSpc>
              <a:buFont typeface="Arial" charset="0"/>
              <a:buNone/>
            </a:pPr>
            <a:endParaRPr lang="en-US" sz="2400"/>
          </a:p>
        </p:txBody>
      </p:sp>
      <p:sp>
        <p:nvSpPr>
          <p:cNvPr id="58374" name="Rectangle 6"/>
          <p:cNvSpPr>
            <a:spLocks noGrp="1"/>
          </p:cNvSpPr>
          <p:nvPr>
            <p:ph sz="half" idx="2"/>
          </p:nvPr>
        </p:nvSpPr>
        <p:spPr/>
        <p:txBody>
          <a:bodyPr/>
          <a:lstStyle/>
          <a:p>
            <a:pPr>
              <a:lnSpc>
                <a:spcPct val="80000"/>
              </a:lnSpc>
              <a:buFont typeface="Arial" charset="0"/>
              <a:buNone/>
            </a:pPr>
            <a:r>
              <a:rPr lang="en-US" sz="2400"/>
              <a:t>Smaller colonies with simpler structure</a:t>
            </a:r>
          </a:p>
          <a:p>
            <a:pPr>
              <a:lnSpc>
                <a:spcPct val="80000"/>
              </a:lnSpc>
              <a:buFont typeface="Arial" charset="0"/>
              <a:buNone/>
            </a:pPr>
            <a:endParaRPr lang="en-US" sz="2400"/>
          </a:p>
          <a:p>
            <a:pPr>
              <a:lnSpc>
                <a:spcPct val="80000"/>
              </a:lnSpc>
              <a:buFontTx/>
              <a:buChar char="-"/>
            </a:pPr>
            <a:r>
              <a:rPr lang="en-US" sz="2400"/>
              <a:t>Members exhibit little/no functional specialization</a:t>
            </a:r>
          </a:p>
          <a:p>
            <a:pPr>
              <a:lnSpc>
                <a:spcPct val="80000"/>
              </a:lnSpc>
              <a:buFontTx/>
              <a:buChar char="-"/>
            </a:pPr>
            <a:r>
              <a:rPr lang="en-US" sz="2400"/>
              <a:t>Higher individual complexity</a:t>
            </a:r>
          </a:p>
          <a:p>
            <a:pPr>
              <a:lnSpc>
                <a:spcPct val="80000"/>
              </a:lnSpc>
              <a:buFontTx/>
              <a:buChar char="-"/>
            </a:pPr>
            <a:r>
              <a:rPr lang="en-US" sz="2400"/>
              <a:t>High individual competence</a:t>
            </a:r>
          </a:p>
          <a:p>
            <a:pPr>
              <a:lnSpc>
                <a:spcPct val="80000"/>
              </a:lnSpc>
              <a:buFontTx/>
              <a:buChar char="-"/>
            </a:pPr>
            <a:r>
              <a:rPr lang="en-US" sz="2400"/>
              <a:t>Low use of signals and cues</a:t>
            </a:r>
          </a:p>
          <a:p>
            <a:pPr>
              <a:lnSpc>
                <a:spcPct val="80000"/>
              </a:lnSpc>
              <a:buFontTx/>
              <a:buChar char="-"/>
            </a:pPr>
            <a:r>
              <a:rPr lang="en-US" sz="2400"/>
              <a:t>Low spatial specificity in signals sent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p:cNvSpPr>
          <p:nvPr>
            <p:ph type="title"/>
          </p:nvPr>
        </p:nvSpPr>
        <p:spPr/>
        <p:txBody>
          <a:bodyPr/>
          <a:lstStyle/>
          <a:p>
            <a:r>
              <a:rPr lang="en-US"/>
              <a:t>Interim Summary</a:t>
            </a:r>
          </a:p>
        </p:txBody>
      </p:sp>
      <p:sp>
        <p:nvSpPr>
          <p:cNvPr id="63491" name="Rectangle 3"/>
          <p:cNvSpPr>
            <a:spLocks noGrp="1"/>
          </p:cNvSpPr>
          <p:nvPr>
            <p:ph idx="1"/>
          </p:nvPr>
        </p:nvSpPr>
        <p:spPr/>
        <p:txBody>
          <a:bodyPr/>
          <a:lstStyle/>
          <a:p>
            <a:pPr>
              <a:buFont typeface="Arial" charset="0"/>
              <a:buNone/>
            </a:pPr>
            <a:r>
              <a:rPr lang="en-US" sz="2400"/>
              <a:t>Informational explanations are apt when the system is solving a coordination problem by employing signals whose value lies not in their vehicle properties but rather in the correlational information they carry.</a:t>
            </a:r>
          </a:p>
          <a:p>
            <a:pPr>
              <a:buFont typeface="Arial" charset="0"/>
              <a:buNone/>
            </a:pPr>
            <a:r>
              <a:rPr lang="en-US" sz="2400"/>
              <a:t>When the signaling apparatus is multiply realizable, vehicle properties become unimportant in the explanation.</a:t>
            </a:r>
          </a:p>
          <a:p>
            <a:pPr>
              <a:buFont typeface="Arial" charset="0"/>
              <a:buNone/>
            </a:pPr>
            <a:r>
              <a:rPr lang="en-US" sz="2400"/>
              <a:t>Multiple realizability requires functional specialization and modularity of the system.</a:t>
            </a:r>
          </a:p>
          <a:p>
            <a:pPr>
              <a:buFont typeface="Arial" charset="0"/>
              <a:buNone/>
            </a:pPr>
            <a:r>
              <a:rPr lang="en-US" sz="2400"/>
              <a:t>Informational explanations are best suited to describe modular systems with a specialized information transmission mechanism.</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4" name="Picture 4"/>
          <p:cNvPicPr>
            <a:picLocks noChangeAspect="1" noChangeArrowheads="1"/>
          </p:cNvPicPr>
          <p:nvPr/>
        </p:nvPicPr>
        <p:blipFill>
          <a:blip r:embed="rId3"/>
          <a:srcRect/>
          <a:stretch>
            <a:fillRect/>
          </a:stretch>
        </p:blipFill>
        <p:spPr bwMode="auto">
          <a:xfrm>
            <a:off x="0" y="1257300"/>
            <a:ext cx="9144000" cy="4278313"/>
          </a:xfrm>
          <a:prstGeom prst="rect">
            <a:avLst/>
          </a:prstGeom>
          <a:noFill/>
          <a:ln w="9525">
            <a:noFill/>
            <a:miter lim="800000"/>
            <a:headEnd/>
            <a:tailEnd/>
          </a:ln>
          <a:effectLst/>
        </p:spPr>
      </p:pic>
      <p:sp>
        <p:nvSpPr>
          <p:cNvPr id="30725" name="Text Box 5"/>
          <p:cNvSpPr txBox="1">
            <a:spLocks noChangeArrowheads="1"/>
          </p:cNvSpPr>
          <p:nvPr/>
        </p:nvSpPr>
        <p:spPr bwMode="auto">
          <a:xfrm>
            <a:off x="7720013" y="6062663"/>
            <a:ext cx="1423987" cy="641350"/>
          </a:xfrm>
          <a:prstGeom prst="rect">
            <a:avLst/>
          </a:prstGeom>
          <a:noFill/>
          <a:ln w="9525">
            <a:noFill/>
            <a:miter lim="800000"/>
            <a:headEnd/>
            <a:tailEnd/>
          </a:ln>
          <a:effectLst/>
        </p:spPr>
        <p:txBody>
          <a:bodyPr>
            <a:spAutoFit/>
          </a:bodyPr>
          <a:lstStyle/>
          <a:p>
            <a:pPr>
              <a:spcBef>
                <a:spcPct val="50000"/>
              </a:spcBef>
            </a:pPr>
            <a:r>
              <a:rPr lang="en-US"/>
              <a:t>Dennett (2010)</a:t>
            </a:r>
          </a:p>
        </p:txBody>
      </p:sp>
      <p:sp>
        <p:nvSpPr>
          <p:cNvPr id="30729" name="Rectangle 9"/>
          <p:cNvSpPr>
            <a:spLocks noGrp="1"/>
          </p:cNvSpPr>
          <p:nvPr>
            <p:ph type="title"/>
          </p:nvPr>
        </p:nvSpPr>
        <p:spPr>
          <a:xfrm>
            <a:off x="628650" y="-92075"/>
            <a:ext cx="7886700" cy="1325563"/>
          </a:xfrm>
        </p:spPr>
        <p:txBody>
          <a:bodyPr/>
          <a:lstStyle/>
          <a:p>
            <a:r>
              <a:rPr lang="en-US"/>
              <a:t>Baby Hal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8" name="Picture 4"/>
          <p:cNvPicPr>
            <a:picLocks noChangeAspect="1" noChangeArrowheads="1"/>
          </p:cNvPicPr>
          <p:nvPr/>
        </p:nvPicPr>
        <p:blipFill>
          <a:blip r:embed="rId3"/>
          <a:srcRect/>
          <a:stretch>
            <a:fillRect/>
          </a:stretch>
        </p:blipFill>
        <p:spPr bwMode="auto">
          <a:xfrm>
            <a:off x="0" y="-22225"/>
            <a:ext cx="9021763" cy="6807200"/>
          </a:xfrm>
          <a:prstGeom prst="rect">
            <a:avLst/>
          </a:prstGeom>
          <a:noFill/>
          <a:ln w="9525">
            <a:noFill/>
            <a:miter lim="800000"/>
            <a:headEnd/>
            <a:tailEnd/>
          </a:ln>
          <a:effec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p:cNvSpPr>
          <p:nvPr>
            <p:ph type="title"/>
          </p:nvPr>
        </p:nvSpPr>
        <p:spPr>
          <a:xfrm>
            <a:off x="1014413" y="-49213"/>
            <a:ext cx="7886700" cy="1325563"/>
          </a:xfrm>
        </p:spPr>
        <p:txBody>
          <a:bodyPr/>
          <a:lstStyle/>
          <a:p>
            <a:r>
              <a:rPr lang="en-US"/>
              <a:t>The algorithmic steam governor</a:t>
            </a:r>
          </a:p>
        </p:txBody>
      </p:sp>
      <p:sp>
        <p:nvSpPr>
          <p:cNvPr id="76803" name="Rectangle 3"/>
          <p:cNvSpPr>
            <a:spLocks noGrp="1"/>
          </p:cNvSpPr>
          <p:nvPr>
            <p:ph sz="half" idx="1"/>
          </p:nvPr>
        </p:nvSpPr>
        <p:spPr>
          <a:xfrm>
            <a:off x="533400" y="1516063"/>
            <a:ext cx="4038600" cy="5029200"/>
          </a:xfrm>
        </p:spPr>
        <p:txBody>
          <a:bodyPr/>
          <a:lstStyle/>
          <a:p>
            <a:pPr marL="381000" indent="-381000">
              <a:lnSpc>
                <a:spcPct val="80000"/>
              </a:lnSpc>
              <a:buFont typeface="Arial" charset="0"/>
              <a:buNone/>
            </a:pPr>
            <a:r>
              <a:rPr lang="en-US" sz="2000"/>
              <a:t>Algorithm</a:t>
            </a:r>
          </a:p>
          <a:p>
            <a:pPr marL="381000" indent="-381000">
              <a:lnSpc>
                <a:spcPct val="80000"/>
              </a:lnSpc>
              <a:buFont typeface="Arial" charset="0"/>
              <a:buNone/>
            </a:pPr>
            <a:r>
              <a:rPr lang="en-US" sz="2000"/>
              <a:t>1. Measure the speed of the flywheel.</a:t>
            </a:r>
          </a:p>
          <a:p>
            <a:pPr marL="381000" indent="-381000">
              <a:lnSpc>
                <a:spcPct val="80000"/>
              </a:lnSpc>
              <a:buFont typeface="Arial" charset="0"/>
              <a:buNone/>
            </a:pPr>
            <a:r>
              <a:rPr lang="en-US" sz="2000"/>
              <a:t>2. Compare the actual speed against the desired speed.</a:t>
            </a:r>
          </a:p>
          <a:p>
            <a:pPr marL="381000" indent="-381000">
              <a:lnSpc>
                <a:spcPct val="80000"/>
              </a:lnSpc>
              <a:buFont typeface="Arial" charset="0"/>
              <a:buNone/>
            </a:pPr>
            <a:r>
              <a:rPr lang="en-US" sz="2000"/>
              <a:t>3. If there is no discrepancy, return to step 1. Otherwise,</a:t>
            </a:r>
          </a:p>
          <a:p>
            <a:pPr marL="381000" indent="-381000">
              <a:lnSpc>
                <a:spcPct val="80000"/>
              </a:lnSpc>
              <a:buFont typeface="Arial" charset="0"/>
              <a:buNone/>
            </a:pPr>
            <a:r>
              <a:rPr lang="en-US" sz="2000"/>
              <a:t>	a. measure the current steam pressure;</a:t>
            </a:r>
          </a:p>
          <a:p>
            <a:pPr marL="381000" indent="-381000">
              <a:lnSpc>
                <a:spcPct val="80000"/>
              </a:lnSpc>
              <a:buFont typeface="Arial" charset="0"/>
              <a:buNone/>
            </a:pPr>
            <a:r>
              <a:rPr lang="en-US" sz="2000"/>
              <a:t>	b. calculate the desired alteration in steam pressure;</a:t>
            </a:r>
          </a:p>
          <a:p>
            <a:pPr marL="381000" indent="-381000">
              <a:lnSpc>
                <a:spcPct val="80000"/>
              </a:lnSpc>
              <a:buFont typeface="Arial" charset="0"/>
              <a:buNone/>
            </a:pPr>
            <a:r>
              <a:rPr lang="en-US" sz="2000"/>
              <a:t>	c. calculate the necessary throttle valve adjustment.</a:t>
            </a:r>
          </a:p>
          <a:p>
            <a:pPr marL="381000" indent="-381000">
              <a:lnSpc>
                <a:spcPct val="80000"/>
              </a:lnSpc>
              <a:buFont typeface="Arial" charset="0"/>
              <a:buNone/>
            </a:pPr>
            <a:r>
              <a:rPr lang="en-US" sz="2000"/>
              <a:t>4. Make the throttle valve adjustment.</a:t>
            </a:r>
          </a:p>
          <a:p>
            <a:pPr marL="381000" indent="-381000">
              <a:lnSpc>
                <a:spcPct val="80000"/>
              </a:lnSpc>
              <a:buFont typeface="Arial" charset="0"/>
              <a:buNone/>
            </a:pPr>
            <a:r>
              <a:rPr lang="en-US" sz="2000"/>
              <a:t>Return to step 1.</a:t>
            </a:r>
          </a:p>
        </p:txBody>
      </p:sp>
      <p:sp>
        <p:nvSpPr>
          <p:cNvPr id="76804" name="Rectangle 4"/>
          <p:cNvSpPr>
            <a:spLocks noGrp="1"/>
          </p:cNvSpPr>
          <p:nvPr>
            <p:ph sz="half" idx="2"/>
          </p:nvPr>
        </p:nvSpPr>
        <p:spPr>
          <a:xfrm>
            <a:off x="4859338" y="1625600"/>
            <a:ext cx="3870325" cy="4351338"/>
          </a:xfrm>
        </p:spPr>
        <p:txBody>
          <a:bodyPr/>
          <a:lstStyle/>
          <a:p>
            <a:pPr marL="381000" indent="-381000">
              <a:lnSpc>
                <a:spcPct val="80000"/>
              </a:lnSpc>
              <a:buFont typeface="Arial" charset="0"/>
              <a:buNone/>
            </a:pPr>
            <a:r>
              <a:rPr lang="en-US" sz="2000"/>
              <a:t>Parts Needed</a:t>
            </a:r>
          </a:p>
          <a:p>
            <a:pPr marL="381000" indent="-381000">
              <a:lnSpc>
                <a:spcPct val="80000"/>
              </a:lnSpc>
            </a:pPr>
            <a:endParaRPr lang="en-US" sz="2000"/>
          </a:p>
          <a:p>
            <a:pPr marL="381000" indent="-381000">
              <a:lnSpc>
                <a:spcPct val="80000"/>
              </a:lnSpc>
            </a:pPr>
            <a:r>
              <a:rPr lang="en-US" sz="2000">
                <a:solidFill>
                  <a:srgbClr val="FF0000"/>
                </a:solidFill>
              </a:rPr>
              <a:t>Tachometer</a:t>
            </a:r>
          </a:p>
          <a:p>
            <a:pPr marL="381000" indent="-381000">
              <a:lnSpc>
                <a:spcPct val="80000"/>
              </a:lnSpc>
            </a:pPr>
            <a:r>
              <a:rPr lang="en-US" sz="2000"/>
              <a:t>Device for calculating speed discrepancy</a:t>
            </a:r>
          </a:p>
          <a:p>
            <a:pPr marL="381000" indent="-381000">
              <a:lnSpc>
                <a:spcPct val="80000"/>
              </a:lnSpc>
            </a:pPr>
            <a:r>
              <a:rPr lang="en-US" sz="2000">
                <a:solidFill>
                  <a:srgbClr val="FF0000"/>
                </a:solidFill>
              </a:rPr>
              <a:t>Steam pressure meter</a:t>
            </a:r>
          </a:p>
          <a:p>
            <a:pPr marL="381000" indent="-381000">
              <a:lnSpc>
                <a:spcPct val="80000"/>
              </a:lnSpc>
            </a:pPr>
            <a:r>
              <a:rPr lang="en-US" sz="2000"/>
              <a:t>Device for calculating throttle valve adjustment</a:t>
            </a:r>
          </a:p>
          <a:p>
            <a:pPr marL="381000" indent="-381000">
              <a:lnSpc>
                <a:spcPct val="80000"/>
              </a:lnSpc>
            </a:pPr>
            <a:r>
              <a:rPr lang="en-US" sz="2000">
                <a:solidFill>
                  <a:srgbClr val="0000FF"/>
                </a:solidFill>
              </a:rPr>
              <a:t>Throttle valve adjuster</a:t>
            </a:r>
          </a:p>
          <a:p>
            <a:pPr marL="381000" indent="-381000">
              <a:lnSpc>
                <a:spcPct val="80000"/>
              </a:lnSpc>
            </a:pPr>
            <a:r>
              <a:rPr lang="en-US" sz="2000"/>
              <a:t>Central executive to handle sequencing operations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neuron11"/>
          <p:cNvPicPr>
            <a:picLocks noChangeAspect="1" noChangeArrowheads="1"/>
          </p:cNvPicPr>
          <p:nvPr/>
        </p:nvPicPr>
        <p:blipFill>
          <a:blip r:embed="rId3"/>
          <a:srcRect/>
          <a:stretch>
            <a:fillRect/>
          </a:stretch>
        </p:blipFill>
        <p:spPr bwMode="auto">
          <a:xfrm>
            <a:off x="798513" y="931863"/>
            <a:ext cx="7948612" cy="5781675"/>
          </a:xfrm>
          <a:prstGeom prst="rect">
            <a:avLst/>
          </a:prstGeom>
          <a:noFill/>
        </p:spPr>
      </p:pic>
      <p:sp>
        <p:nvSpPr>
          <p:cNvPr id="78851" name="Text Box 3"/>
          <p:cNvSpPr txBox="1">
            <a:spLocks noChangeArrowheads="1"/>
          </p:cNvSpPr>
          <p:nvPr/>
        </p:nvSpPr>
        <p:spPr bwMode="auto">
          <a:xfrm>
            <a:off x="236538" y="214313"/>
            <a:ext cx="5862637" cy="519112"/>
          </a:xfrm>
          <a:prstGeom prst="rect">
            <a:avLst/>
          </a:prstGeom>
          <a:noFill/>
          <a:ln w="9525">
            <a:noFill/>
            <a:miter lim="800000"/>
            <a:headEnd/>
            <a:tailEnd/>
          </a:ln>
          <a:effectLst/>
        </p:spPr>
        <p:txBody>
          <a:bodyPr>
            <a:spAutoFit/>
          </a:bodyPr>
          <a:lstStyle/>
          <a:p>
            <a:pPr>
              <a:spcBef>
                <a:spcPct val="50000"/>
              </a:spcBef>
            </a:pPr>
            <a:r>
              <a:rPr lang="en-US" sz="2800"/>
              <a:t>What about the brain?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idx="4294967295"/>
          </p:nvPr>
        </p:nvSpPr>
        <p:spPr>
          <a:xfrm>
            <a:off x="0" y="160338"/>
            <a:ext cx="7886700" cy="604837"/>
          </a:xfrm>
        </p:spPr>
        <p:txBody>
          <a:bodyPr>
            <a:normAutofit fontScale="90000"/>
          </a:bodyPr>
          <a:lstStyle/>
          <a:p>
            <a:r>
              <a:rPr lang="en-US" altLang="en-US" sz="4000"/>
              <a:t>Neural signaling</a:t>
            </a:r>
          </a:p>
        </p:txBody>
      </p:sp>
      <p:pic>
        <p:nvPicPr>
          <p:cNvPr id="80899" name="Picture 6"/>
          <p:cNvPicPr>
            <a:picLocks noChangeAspect="1" noChangeArrowheads="1"/>
          </p:cNvPicPr>
          <p:nvPr/>
        </p:nvPicPr>
        <p:blipFill>
          <a:blip r:embed="rId3"/>
          <a:srcRect/>
          <a:stretch>
            <a:fillRect/>
          </a:stretch>
        </p:blipFill>
        <p:spPr bwMode="auto">
          <a:xfrm>
            <a:off x="325438" y="1201738"/>
            <a:ext cx="8729662" cy="3260725"/>
          </a:xfrm>
          <a:prstGeom prst="rect">
            <a:avLst/>
          </a:prstGeom>
          <a:noFill/>
          <a:ln w="9525">
            <a:noFill/>
            <a:miter lim="800000"/>
            <a:headEnd/>
            <a:tailEnd/>
          </a:ln>
        </p:spPr>
      </p:pic>
      <p:sp>
        <p:nvSpPr>
          <p:cNvPr id="107524" name="Rectangle 4"/>
          <p:cNvSpPr>
            <a:spLocks noChangeArrowheads="1"/>
          </p:cNvSpPr>
          <p:nvPr/>
        </p:nvSpPr>
        <p:spPr bwMode="auto">
          <a:xfrm>
            <a:off x="539750" y="4670425"/>
            <a:ext cx="8747125" cy="1714500"/>
          </a:xfrm>
          <a:prstGeom prst="rect">
            <a:avLst/>
          </a:prstGeom>
          <a:noFill/>
          <a:ln w="9525">
            <a:noFill/>
            <a:miter lim="800000"/>
            <a:headEnd/>
            <a:tailEnd/>
          </a:ln>
        </p:spPr>
        <p:txBody>
          <a:bodyPr/>
          <a:lstStyle/>
          <a:p>
            <a:pPr marL="228600" indent="-228600">
              <a:lnSpc>
                <a:spcPct val="80000"/>
              </a:lnSpc>
              <a:spcBef>
                <a:spcPts val="1000"/>
              </a:spcBef>
            </a:pPr>
            <a:r>
              <a:rPr lang="en-US" altLang="en-US" sz="2800">
                <a:latin typeface="Calibri" pitchFamily="34" charset="0"/>
              </a:rPr>
              <a:t>The “Neuron Doctrine” (Bullock et al 2005): </a:t>
            </a:r>
          </a:p>
          <a:p>
            <a:pPr marL="228600" indent="-228600">
              <a:lnSpc>
                <a:spcPct val="80000"/>
              </a:lnSpc>
              <a:spcBef>
                <a:spcPts val="1000"/>
              </a:spcBef>
              <a:buFont typeface="Arial" charset="0"/>
              <a:buChar char="•"/>
            </a:pPr>
            <a:r>
              <a:rPr lang="en-US" altLang="en-US" sz="2400">
                <a:latin typeface="Calibri" pitchFamily="34" charset="0"/>
              </a:rPr>
              <a:t>Neurons are the functional units of the brain</a:t>
            </a:r>
          </a:p>
          <a:p>
            <a:pPr marL="228600" indent="-228600">
              <a:lnSpc>
                <a:spcPct val="80000"/>
              </a:lnSpc>
              <a:spcBef>
                <a:spcPts val="1000"/>
              </a:spcBef>
              <a:buFont typeface="Arial" charset="0"/>
              <a:buChar char="•"/>
            </a:pPr>
            <a:r>
              <a:rPr lang="en-US" altLang="en-US" sz="2400">
                <a:latin typeface="Calibri" pitchFamily="34" charset="0"/>
              </a:rPr>
              <a:t>Neurons are all-or-none switches which fire action potentials in response to their neighbors</a:t>
            </a:r>
          </a:p>
          <a:p>
            <a:pPr marL="228600" indent="-228600">
              <a:lnSpc>
                <a:spcPct val="80000"/>
              </a:lnSpc>
              <a:spcBef>
                <a:spcPts val="1000"/>
              </a:spcBef>
              <a:buFont typeface="Arial" charset="0"/>
              <a:buChar char="•"/>
            </a:pPr>
            <a:endParaRPr lang="en-US" altLang="en-US" sz="2400">
              <a:latin typeface="Calibri"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946" name="Group 2"/>
          <p:cNvGrpSpPr>
            <a:grpSpLocks/>
          </p:cNvGrpSpPr>
          <p:nvPr/>
        </p:nvGrpSpPr>
        <p:grpSpPr bwMode="auto">
          <a:xfrm>
            <a:off x="636588" y="2438400"/>
            <a:ext cx="8507412" cy="3186113"/>
            <a:chOff x="737" y="960"/>
            <a:chExt cx="5359" cy="2007"/>
          </a:xfrm>
        </p:grpSpPr>
        <p:sp>
          <p:nvSpPr>
            <p:cNvPr id="82947" name="Text Box 3"/>
            <p:cNvSpPr txBox="1">
              <a:spLocks noChangeArrowheads="1"/>
            </p:cNvSpPr>
            <p:nvPr/>
          </p:nvSpPr>
          <p:spPr bwMode="auto">
            <a:xfrm>
              <a:off x="4464" y="2736"/>
              <a:ext cx="1632" cy="231"/>
            </a:xfrm>
            <a:prstGeom prst="rect">
              <a:avLst/>
            </a:prstGeom>
            <a:noFill/>
            <a:ln w="9525">
              <a:noFill/>
              <a:miter lim="800000"/>
              <a:headEnd/>
              <a:tailEnd/>
            </a:ln>
            <a:effectLst/>
          </p:spPr>
          <p:txBody>
            <a:bodyPr>
              <a:spAutoFit/>
            </a:bodyPr>
            <a:lstStyle/>
            <a:p>
              <a:pPr>
                <a:spcBef>
                  <a:spcPct val="50000"/>
                </a:spcBef>
              </a:pPr>
              <a:r>
                <a:rPr lang="en-US"/>
                <a:t>Tripartite synapse</a:t>
              </a:r>
            </a:p>
          </p:txBody>
        </p:sp>
        <p:grpSp>
          <p:nvGrpSpPr>
            <p:cNvPr id="82948" name="Group 4"/>
            <p:cNvGrpSpPr>
              <a:grpSpLocks/>
            </p:cNvGrpSpPr>
            <p:nvPr/>
          </p:nvGrpSpPr>
          <p:grpSpPr bwMode="auto">
            <a:xfrm>
              <a:off x="737" y="960"/>
              <a:ext cx="5023" cy="1728"/>
              <a:chOff x="641" y="960"/>
              <a:chExt cx="5023" cy="1728"/>
            </a:xfrm>
          </p:grpSpPr>
          <p:pic>
            <p:nvPicPr>
              <p:cNvPr id="82949" name="Picture 5"/>
              <p:cNvPicPr>
                <a:picLocks noChangeAspect="1" noChangeArrowheads="1"/>
              </p:cNvPicPr>
              <p:nvPr/>
            </p:nvPicPr>
            <p:blipFill>
              <a:blip r:embed="rId3"/>
              <a:srcRect/>
              <a:stretch>
                <a:fillRect/>
              </a:stretch>
            </p:blipFill>
            <p:spPr bwMode="auto">
              <a:xfrm>
                <a:off x="641" y="1392"/>
                <a:ext cx="607" cy="672"/>
              </a:xfrm>
              <a:prstGeom prst="rect">
                <a:avLst/>
              </a:prstGeom>
              <a:noFill/>
              <a:ln w="9525">
                <a:noFill/>
                <a:miter lim="800000"/>
                <a:headEnd/>
                <a:tailEnd/>
              </a:ln>
              <a:effectLst/>
            </p:spPr>
          </p:pic>
          <p:pic>
            <p:nvPicPr>
              <p:cNvPr id="82950" name="Picture 6" descr="neuron11"/>
              <p:cNvPicPr>
                <a:picLocks noChangeAspect="1" noChangeArrowheads="1"/>
              </p:cNvPicPr>
              <p:nvPr/>
            </p:nvPicPr>
            <p:blipFill>
              <a:blip r:embed="rId4"/>
              <a:srcRect l="2533" t="8247" r="7594" b="35670"/>
              <a:stretch>
                <a:fillRect/>
              </a:stretch>
            </p:blipFill>
            <p:spPr bwMode="auto">
              <a:xfrm>
                <a:off x="1200" y="960"/>
                <a:ext cx="3408" cy="1632"/>
              </a:xfrm>
              <a:prstGeom prst="rect">
                <a:avLst/>
              </a:prstGeom>
              <a:noFill/>
            </p:spPr>
          </p:pic>
          <p:pic>
            <p:nvPicPr>
              <p:cNvPr id="82951" name="Picture 7"/>
              <p:cNvPicPr>
                <a:picLocks noChangeAspect="1" noChangeArrowheads="1"/>
              </p:cNvPicPr>
              <p:nvPr/>
            </p:nvPicPr>
            <p:blipFill>
              <a:blip r:embed="rId3"/>
              <a:srcRect r="16396"/>
              <a:stretch>
                <a:fillRect/>
              </a:stretch>
            </p:blipFill>
            <p:spPr bwMode="auto">
              <a:xfrm>
                <a:off x="4589" y="1392"/>
                <a:ext cx="979" cy="1296"/>
              </a:xfrm>
              <a:prstGeom prst="rect">
                <a:avLst/>
              </a:prstGeom>
              <a:noFill/>
              <a:ln w="9525">
                <a:noFill/>
                <a:miter lim="800000"/>
                <a:headEnd/>
                <a:tailEnd/>
              </a:ln>
              <a:effectLst/>
            </p:spPr>
          </p:pic>
          <p:sp>
            <p:nvSpPr>
              <p:cNvPr id="82952" name="Text Box 8"/>
              <p:cNvSpPr txBox="1">
                <a:spLocks noChangeArrowheads="1"/>
              </p:cNvSpPr>
              <p:nvPr/>
            </p:nvSpPr>
            <p:spPr bwMode="auto">
              <a:xfrm>
                <a:off x="4752" y="1161"/>
                <a:ext cx="912" cy="231"/>
              </a:xfrm>
              <a:prstGeom prst="rect">
                <a:avLst/>
              </a:prstGeom>
              <a:noFill/>
              <a:ln w="9525">
                <a:noFill/>
                <a:miter lim="800000"/>
                <a:headEnd/>
                <a:tailEnd/>
              </a:ln>
              <a:effectLst/>
            </p:spPr>
            <p:txBody>
              <a:bodyPr>
                <a:spAutoFit/>
              </a:bodyPr>
              <a:lstStyle/>
              <a:p>
                <a:pPr>
                  <a:spcBef>
                    <a:spcPct val="50000"/>
                  </a:spcBef>
                </a:pPr>
                <a:r>
                  <a:rPr lang="en-US"/>
                  <a:t>Receiver</a:t>
                </a:r>
              </a:p>
            </p:txBody>
          </p:sp>
          <p:sp>
            <p:nvSpPr>
              <p:cNvPr id="82953" name="Rectangle 9"/>
              <p:cNvSpPr>
                <a:spLocks noChangeArrowheads="1"/>
              </p:cNvSpPr>
              <p:nvPr/>
            </p:nvSpPr>
            <p:spPr bwMode="auto">
              <a:xfrm>
                <a:off x="2208" y="1968"/>
                <a:ext cx="624" cy="192"/>
              </a:xfrm>
              <a:prstGeom prst="rect">
                <a:avLst/>
              </a:prstGeom>
              <a:solidFill>
                <a:schemeClr val="bg1"/>
              </a:solidFill>
              <a:ln w="9525">
                <a:noFill/>
                <a:miter lim="800000"/>
                <a:headEnd/>
                <a:tailEnd/>
              </a:ln>
              <a:effectLst/>
            </p:spPr>
            <p:txBody>
              <a:bodyPr wrap="none" anchor="ctr"/>
              <a:lstStyle/>
              <a:p>
                <a:endParaRPr lang="en-US"/>
              </a:p>
            </p:txBody>
          </p:sp>
        </p:grpSp>
      </p:grpSp>
      <p:sp>
        <p:nvSpPr>
          <p:cNvPr id="82954" name="Text Box 10"/>
          <p:cNvSpPr txBox="1">
            <a:spLocks noChangeArrowheads="1"/>
          </p:cNvSpPr>
          <p:nvPr/>
        </p:nvSpPr>
        <p:spPr bwMode="auto">
          <a:xfrm>
            <a:off x="4598988" y="3124200"/>
            <a:ext cx="1143000" cy="366713"/>
          </a:xfrm>
          <a:prstGeom prst="rect">
            <a:avLst/>
          </a:prstGeom>
          <a:noFill/>
          <a:ln w="9525">
            <a:noFill/>
            <a:miter lim="800000"/>
            <a:headEnd/>
            <a:tailEnd/>
          </a:ln>
          <a:effectLst/>
        </p:spPr>
        <p:txBody>
          <a:bodyPr>
            <a:spAutoFit/>
          </a:bodyPr>
          <a:lstStyle/>
          <a:p>
            <a:pPr>
              <a:spcBef>
                <a:spcPct val="50000"/>
              </a:spcBef>
            </a:pPr>
            <a:r>
              <a:rPr lang="en-US"/>
              <a:t>Signal</a:t>
            </a:r>
          </a:p>
        </p:txBody>
      </p:sp>
      <p:sp>
        <p:nvSpPr>
          <p:cNvPr id="82955" name="Oval 11"/>
          <p:cNvSpPr>
            <a:spLocks noChangeArrowheads="1"/>
          </p:cNvSpPr>
          <p:nvPr/>
        </p:nvSpPr>
        <p:spPr bwMode="auto">
          <a:xfrm>
            <a:off x="1550988" y="2438400"/>
            <a:ext cx="2514600" cy="2667000"/>
          </a:xfrm>
          <a:prstGeom prst="ellipse">
            <a:avLst/>
          </a:prstGeom>
          <a:noFill/>
          <a:ln w="19050" cap="rnd">
            <a:solidFill>
              <a:srgbClr val="C0C0C0"/>
            </a:solidFill>
            <a:prstDash val="sysDot"/>
            <a:round/>
            <a:headEnd/>
            <a:tailEnd/>
          </a:ln>
          <a:effectLst/>
        </p:spPr>
        <p:txBody>
          <a:bodyPr wrap="none" anchor="ctr"/>
          <a:lstStyle/>
          <a:p>
            <a:endParaRPr lang="en-US"/>
          </a:p>
        </p:txBody>
      </p:sp>
      <p:sp>
        <p:nvSpPr>
          <p:cNvPr id="82956" name="Text Box 12"/>
          <p:cNvSpPr txBox="1">
            <a:spLocks noChangeArrowheads="1"/>
          </p:cNvSpPr>
          <p:nvPr/>
        </p:nvSpPr>
        <p:spPr bwMode="auto">
          <a:xfrm>
            <a:off x="2008188" y="1828800"/>
            <a:ext cx="1905000" cy="641350"/>
          </a:xfrm>
          <a:prstGeom prst="rect">
            <a:avLst/>
          </a:prstGeom>
          <a:noFill/>
          <a:ln w="9525">
            <a:noFill/>
            <a:miter lim="800000"/>
            <a:headEnd/>
            <a:tailEnd/>
          </a:ln>
          <a:effectLst/>
        </p:spPr>
        <p:txBody>
          <a:bodyPr>
            <a:spAutoFit/>
          </a:bodyPr>
          <a:lstStyle/>
          <a:p>
            <a:pPr algn="ctr">
              <a:spcBef>
                <a:spcPct val="50000"/>
              </a:spcBef>
            </a:pPr>
            <a:r>
              <a:rPr lang="en-US"/>
              <a:t>CELL BODY</a:t>
            </a:r>
            <a:br>
              <a:rPr lang="en-US"/>
            </a:br>
            <a:r>
              <a:rPr lang="en-US"/>
              <a:t>Receiver</a:t>
            </a:r>
          </a:p>
        </p:txBody>
      </p:sp>
      <p:sp>
        <p:nvSpPr>
          <p:cNvPr id="82957" name="Text Box 13"/>
          <p:cNvSpPr txBox="1">
            <a:spLocks noChangeArrowheads="1"/>
          </p:cNvSpPr>
          <p:nvPr/>
        </p:nvSpPr>
        <p:spPr bwMode="auto">
          <a:xfrm>
            <a:off x="0" y="2743200"/>
            <a:ext cx="990600" cy="366713"/>
          </a:xfrm>
          <a:prstGeom prst="rect">
            <a:avLst/>
          </a:prstGeom>
          <a:noFill/>
          <a:ln w="9525">
            <a:noFill/>
            <a:miter lim="800000"/>
            <a:headEnd/>
            <a:tailEnd/>
          </a:ln>
          <a:effectLst/>
        </p:spPr>
        <p:txBody>
          <a:bodyPr>
            <a:spAutoFit/>
          </a:bodyPr>
          <a:lstStyle/>
          <a:p>
            <a:pPr>
              <a:spcBef>
                <a:spcPct val="50000"/>
              </a:spcBef>
            </a:pPr>
            <a:r>
              <a:rPr lang="en-US"/>
              <a:t>Sender</a:t>
            </a:r>
          </a:p>
        </p:txBody>
      </p:sp>
      <p:cxnSp>
        <p:nvCxnSpPr>
          <p:cNvPr id="82958" name="AutoShape 14"/>
          <p:cNvCxnSpPr>
            <a:cxnSpLocks noChangeShapeType="1"/>
            <a:stCxn id="0" idx="2"/>
            <a:endCxn id="0" idx="2"/>
          </p:cNvCxnSpPr>
          <p:nvPr/>
        </p:nvCxnSpPr>
        <p:spPr bwMode="auto">
          <a:xfrm rot="16200000" flipH="1">
            <a:off x="3905251" y="1404937"/>
            <a:ext cx="990600" cy="6562725"/>
          </a:xfrm>
          <a:prstGeom prst="curvedConnector3">
            <a:avLst>
              <a:gd name="adj1" fmla="val 123079"/>
            </a:avLst>
          </a:prstGeom>
          <a:noFill/>
          <a:ln w="38100">
            <a:solidFill>
              <a:srgbClr val="FF0000"/>
            </a:solidFill>
            <a:round/>
            <a:headEnd/>
            <a:tailEnd type="stealth" w="lg" len="lg"/>
          </a:ln>
          <a:effectLst/>
        </p:spPr>
      </p:cxnSp>
      <p:sp>
        <p:nvSpPr>
          <p:cNvPr id="82959" name="Text Box 15"/>
          <p:cNvSpPr txBox="1">
            <a:spLocks noChangeArrowheads="1"/>
          </p:cNvSpPr>
          <p:nvPr/>
        </p:nvSpPr>
        <p:spPr bwMode="auto">
          <a:xfrm>
            <a:off x="3352800" y="5867400"/>
            <a:ext cx="2438400" cy="366713"/>
          </a:xfrm>
          <a:prstGeom prst="rect">
            <a:avLst/>
          </a:prstGeom>
          <a:noFill/>
          <a:ln w="9525">
            <a:noFill/>
            <a:miter lim="800000"/>
            <a:headEnd/>
            <a:tailEnd/>
          </a:ln>
          <a:effectLst/>
        </p:spPr>
        <p:txBody>
          <a:bodyPr>
            <a:spAutoFit/>
          </a:bodyPr>
          <a:lstStyle/>
          <a:p>
            <a:pPr>
              <a:spcBef>
                <a:spcPct val="50000"/>
              </a:spcBef>
            </a:pPr>
            <a:r>
              <a:rPr lang="en-US">
                <a:solidFill>
                  <a:srgbClr val="FF0000"/>
                </a:solidFill>
              </a:rPr>
              <a:t>Fast signaling</a:t>
            </a:r>
          </a:p>
        </p:txBody>
      </p:sp>
      <p:cxnSp>
        <p:nvCxnSpPr>
          <p:cNvPr id="82960" name="AutoShape 16"/>
          <p:cNvCxnSpPr>
            <a:cxnSpLocks noChangeShapeType="1"/>
          </p:cNvCxnSpPr>
          <p:nvPr/>
        </p:nvCxnSpPr>
        <p:spPr bwMode="auto">
          <a:xfrm flipV="1">
            <a:off x="1066800" y="1752600"/>
            <a:ext cx="1817688" cy="1304925"/>
          </a:xfrm>
          <a:prstGeom prst="curvedConnector4">
            <a:avLst>
              <a:gd name="adj1" fmla="val 23755"/>
              <a:gd name="adj2" fmla="val 169949"/>
            </a:avLst>
          </a:prstGeom>
          <a:noFill/>
          <a:ln w="50800">
            <a:solidFill>
              <a:srgbClr val="000080"/>
            </a:solidFill>
            <a:round/>
            <a:headEnd/>
            <a:tailEnd type="stealth" w="lg" len="lg"/>
          </a:ln>
          <a:effectLst/>
        </p:spPr>
      </p:cxnSp>
      <p:sp>
        <p:nvSpPr>
          <p:cNvPr id="82961" name="Text Box 17"/>
          <p:cNvSpPr txBox="1">
            <a:spLocks noChangeArrowheads="1"/>
          </p:cNvSpPr>
          <p:nvPr/>
        </p:nvSpPr>
        <p:spPr bwMode="auto">
          <a:xfrm>
            <a:off x="381000" y="381000"/>
            <a:ext cx="2438400" cy="366713"/>
          </a:xfrm>
          <a:prstGeom prst="rect">
            <a:avLst/>
          </a:prstGeom>
          <a:noFill/>
          <a:ln w="9525">
            <a:noFill/>
            <a:miter lim="800000"/>
            <a:headEnd/>
            <a:tailEnd/>
          </a:ln>
          <a:effectLst/>
        </p:spPr>
        <p:txBody>
          <a:bodyPr>
            <a:spAutoFit/>
          </a:bodyPr>
          <a:lstStyle/>
          <a:p>
            <a:pPr>
              <a:spcBef>
                <a:spcPct val="50000"/>
              </a:spcBef>
            </a:pPr>
            <a:r>
              <a:rPr lang="en-US">
                <a:solidFill>
                  <a:schemeClr val="accent2"/>
                </a:solidFill>
              </a:rPr>
              <a:t>Slow …. signaling?</a:t>
            </a:r>
          </a:p>
        </p:txBody>
      </p:sp>
      <p:sp>
        <p:nvSpPr>
          <p:cNvPr id="82962" name="Rectangle 18"/>
          <p:cNvSpPr>
            <a:spLocks noChangeArrowheads="1"/>
          </p:cNvSpPr>
          <p:nvPr/>
        </p:nvSpPr>
        <p:spPr bwMode="auto">
          <a:xfrm>
            <a:off x="4419600" y="2819400"/>
            <a:ext cx="1219200" cy="762000"/>
          </a:xfrm>
          <a:prstGeom prst="rect">
            <a:avLst/>
          </a:prstGeom>
          <a:solidFill>
            <a:schemeClr val="bg1"/>
          </a:solidFill>
          <a:ln w="9525">
            <a:noFill/>
            <a:miter lim="800000"/>
            <a:headEnd/>
            <a:tailEnd/>
          </a:ln>
          <a:effectLst/>
        </p:spPr>
        <p:txBody>
          <a:bodyPr wrap="none" anchor="ctr"/>
          <a:lstStyle/>
          <a:p>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2" name="Text Box 6"/>
          <p:cNvSpPr txBox="1">
            <a:spLocks noChangeArrowheads="1"/>
          </p:cNvSpPr>
          <p:nvPr/>
        </p:nvSpPr>
        <p:spPr bwMode="auto">
          <a:xfrm>
            <a:off x="182563" y="6451600"/>
            <a:ext cx="3497262" cy="366713"/>
          </a:xfrm>
          <a:prstGeom prst="rect">
            <a:avLst/>
          </a:prstGeom>
          <a:noFill/>
          <a:ln w="9525">
            <a:noFill/>
            <a:miter lim="800000"/>
            <a:headEnd/>
            <a:tailEnd/>
          </a:ln>
          <a:effectLst/>
        </p:spPr>
        <p:txBody>
          <a:bodyPr>
            <a:spAutoFit/>
          </a:bodyPr>
          <a:lstStyle/>
          <a:p>
            <a:pPr>
              <a:spcBef>
                <a:spcPct val="50000"/>
              </a:spcBef>
            </a:pPr>
            <a:r>
              <a:rPr lang="en-US"/>
              <a:t>Panayotis et al (2015)</a:t>
            </a:r>
          </a:p>
        </p:txBody>
      </p:sp>
      <p:sp>
        <p:nvSpPr>
          <p:cNvPr id="111623" name="Rectangle 7"/>
          <p:cNvSpPr>
            <a:spLocks noChangeArrowheads="1"/>
          </p:cNvSpPr>
          <p:nvPr/>
        </p:nvSpPr>
        <p:spPr bwMode="auto">
          <a:xfrm>
            <a:off x="769938" y="0"/>
            <a:ext cx="7023100" cy="612775"/>
          </a:xfrm>
          <a:prstGeom prst="rect">
            <a:avLst/>
          </a:prstGeom>
          <a:solidFill>
            <a:srgbClr val="FFFFFF"/>
          </a:solidFill>
          <a:ln w="9525">
            <a:noFill/>
            <a:miter lim="800000"/>
            <a:headEnd/>
            <a:tailEnd/>
          </a:ln>
          <a:effectLst/>
        </p:spPr>
        <p:txBody>
          <a:bodyPr wrap="none" lIns="0" tIns="31740" rIns="0" bIns="31740" anchor="ctr">
            <a:spAutoFit/>
          </a:bodyPr>
          <a:lstStyle/>
          <a:p>
            <a:r>
              <a:rPr lang="en-US" b="1"/>
              <a:t>Macromolecular transport in synapse to nucleus communication</a:t>
            </a:r>
          </a:p>
          <a:p>
            <a:pPr eaLnBrk="0" hangingPunct="0"/>
            <a:endParaRPr lang="en-US">
              <a:latin typeface="Calibri" pitchFamily="34" charset="0"/>
            </a:endParaRPr>
          </a:p>
        </p:txBody>
      </p:sp>
      <p:pic>
        <p:nvPicPr>
          <p:cNvPr id="111621" name="Picture 5" descr="gr2"/>
          <p:cNvPicPr>
            <a:picLocks noChangeAspect="1" noChangeArrowheads="1"/>
          </p:cNvPicPr>
          <p:nvPr/>
        </p:nvPicPr>
        <p:blipFill>
          <a:blip r:embed="rId3"/>
          <a:srcRect/>
          <a:stretch>
            <a:fillRect/>
          </a:stretch>
        </p:blipFill>
        <p:spPr bwMode="auto">
          <a:xfrm>
            <a:off x="844550" y="404813"/>
            <a:ext cx="7107238" cy="6048375"/>
          </a:xfrm>
          <a:prstGeom prst="rect">
            <a:avLst/>
          </a:prstGeom>
          <a:noFill/>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p:cNvSpPr>
          <p:nvPr>
            <p:ph type="title"/>
          </p:nvPr>
        </p:nvSpPr>
        <p:spPr>
          <a:xfrm>
            <a:off x="628650" y="365125"/>
            <a:ext cx="8294688" cy="1325563"/>
          </a:xfrm>
        </p:spPr>
        <p:txBody>
          <a:bodyPr/>
          <a:lstStyle/>
          <a:p>
            <a:r>
              <a:rPr lang="en-US"/>
              <a:t>Aptly-called informational systems</a:t>
            </a:r>
          </a:p>
        </p:txBody>
      </p:sp>
      <p:sp>
        <p:nvSpPr>
          <p:cNvPr id="105475" name="Rectangle 3"/>
          <p:cNvSpPr>
            <a:spLocks noGrp="1"/>
          </p:cNvSpPr>
          <p:nvPr>
            <p:ph idx="1"/>
          </p:nvPr>
        </p:nvSpPr>
        <p:spPr/>
        <p:txBody>
          <a:bodyPr/>
          <a:lstStyle/>
          <a:p>
            <a:r>
              <a:rPr lang="en-US"/>
              <a:t>Exploit the information carried in the signals they use – pass the wiggle test</a:t>
            </a:r>
          </a:p>
          <a:p>
            <a:r>
              <a:rPr lang="en-US"/>
              <a:t>Use signals or signal-receiver setups that are multiply realizable – pass the swap test</a:t>
            </a:r>
          </a:p>
          <a:p>
            <a:r>
              <a:rPr lang="en-US"/>
              <a:t>Show modular organization with functional specialization </a:t>
            </a:r>
          </a:p>
          <a:p>
            <a:pPr>
              <a:buFont typeface="Arial" charset="0"/>
              <a:buNone/>
            </a:pPr>
            <a:endParaRPr lang="en-US"/>
          </a:p>
          <a:p>
            <a:pPr>
              <a:buFont typeface="Arial" charset="0"/>
              <a:buNone/>
            </a:pPr>
            <a:r>
              <a:rPr lang="en-US"/>
              <a:t>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5" name="Rectangle 5"/>
          <p:cNvSpPr>
            <a:spLocks noGrp="1"/>
          </p:cNvSpPr>
          <p:nvPr>
            <p:ph type="subTitle" idx="1"/>
          </p:nvPr>
        </p:nvSpPr>
        <p:spPr>
          <a:xfrm>
            <a:off x="1371600" y="3886200"/>
            <a:ext cx="6400800" cy="1752600"/>
          </a:xfrm>
        </p:spPr>
        <p:txBody>
          <a:bodyPr/>
          <a:lstStyle/>
          <a:p>
            <a:r>
              <a:rPr lang="en-US" sz="2800"/>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imes all">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15751</TotalTime>
  <Words>7359</Words>
  <Application>Microsoft Office PowerPoint</Application>
  <PresentationFormat>Overhead</PresentationFormat>
  <Paragraphs>458</Paragraphs>
  <Slides>69</Slides>
  <Notes>62</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69</vt:i4>
      </vt:variant>
    </vt:vector>
  </HeadingPairs>
  <TitlesOfParts>
    <vt:vector size="74" baseType="lpstr">
      <vt:lpstr>Arial</vt:lpstr>
      <vt:lpstr>Calibri</vt:lpstr>
      <vt:lpstr>Times New Roman</vt:lpstr>
      <vt:lpstr>Verdana</vt:lpstr>
      <vt:lpstr>Office Theme</vt:lpstr>
      <vt:lpstr>The Allure of Informational Explanations</vt:lpstr>
      <vt:lpstr>Informational explanations</vt:lpstr>
      <vt:lpstr>Genetic information</vt:lpstr>
      <vt:lpstr>PowerPoint Presentation</vt:lpstr>
      <vt:lpstr>Meister on “Cracking the Neural Code” </vt:lpstr>
      <vt:lpstr>Different concepts of information</vt:lpstr>
      <vt:lpstr>The brain is an information processing system </vt:lpstr>
      <vt:lpstr>The problem of pan-computationalism</vt:lpstr>
      <vt:lpstr>Are these cases of information processing?   </vt:lpstr>
      <vt:lpstr>PowerPoint Presentation</vt:lpstr>
      <vt:lpstr>Action potentials are signals, used by the system to carry information in a neural code</vt:lpstr>
      <vt:lpstr>What information do neural signals carry?</vt:lpstr>
      <vt:lpstr>What is the user of neural information?</vt:lpstr>
      <vt:lpstr>What information do neural signals carry?</vt:lpstr>
      <vt:lpstr>Genes</vt:lpstr>
      <vt:lpstr>What do genes explain?</vt:lpstr>
      <vt:lpstr>The informational gene and Baby Hal</vt:lpstr>
      <vt:lpstr>How can information be causally effective?</vt:lpstr>
      <vt:lpstr>The informational gene and Baby Hal</vt:lpstr>
      <vt:lpstr>The Myth of the Computer</vt:lpstr>
      <vt:lpstr>A response?</vt:lpstr>
      <vt:lpstr>Why are answers “as good as gold”?</vt:lpstr>
      <vt:lpstr>If information is merely in the eye of the beholder …</vt:lpstr>
      <vt:lpstr>Information is a perspective on the world</vt:lpstr>
      <vt:lpstr>PowerPoint Presentation</vt:lpstr>
      <vt:lpstr>For further reading … </vt:lpstr>
      <vt:lpstr>PowerPoint Presentation</vt:lpstr>
      <vt:lpstr>PowerPoint Presentation</vt:lpstr>
      <vt:lpstr>PowerPoint Presentation</vt:lpstr>
      <vt:lpstr>PowerPoint Presentation</vt:lpstr>
      <vt:lpstr>Why is information special?</vt:lpstr>
      <vt:lpstr>Information is a resource for dealing with coordination problems</vt:lpstr>
      <vt:lpstr>Proposal </vt:lpstr>
      <vt:lpstr>Informational explanations abstract away from physical properties of the vehicle</vt:lpstr>
      <vt:lpstr>What kinds of systems call out for informational explanation?</vt:lpstr>
      <vt:lpstr>PowerPoint Presentation</vt:lpstr>
      <vt:lpstr>PowerPoint Presentation</vt:lpstr>
      <vt:lpstr>PowerPoint Presentation</vt:lpstr>
      <vt:lpstr>What is being normalized? </vt:lpstr>
      <vt:lpstr>The brain processes semantic information</vt:lpstr>
      <vt:lpstr>Searle’s “Myth of the Computer”</vt:lpstr>
      <vt:lpstr>PowerPoint Presentation</vt:lpstr>
      <vt:lpstr>What are memes?</vt:lpstr>
      <vt:lpstr>What do memes explain?</vt:lpstr>
      <vt:lpstr>Generative entrenchment</vt:lpstr>
      <vt:lpstr>PowerPoint Presentation</vt:lpstr>
      <vt:lpstr>PowerPoint Presentation</vt:lpstr>
      <vt:lpstr>Information is a resource for dealing with coordination problems</vt:lpstr>
      <vt:lpstr>PowerPoint Presentation</vt:lpstr>
      <vt:lpstr>PowerPoint Presentation</vt:lpstr>
      <vt:lpstr>PowerPoint Presentation</vt:lpstr>
      <vt:lpstr>Five aptness conditions for invoking information. </vt:lpstr>
      <vt:lpstr>When is there exploitation of the information in a signal?</vt:lpstr>
      <vt:lpstr>Some popular examples of info epxln</vt:lpstr>
      <vt:lpstr>What kinds of systems have parts with multiply realizable functions?</vt:lpstr>
      <vt:lpstr>Generative entrenchment</vt:lpstr>
      <vt:lpstr>ATP</vt:lpstr>
      <vt:lpstr>PowerPoint Presentation</vt:lpstr>
      <vt:lpstr>Concomitants of functional specialization</vt:lpstr>
      <vt:lpstr>Interim Summary</vt:lpstr>
      <vt:lpstr>Baby Hal</vt:lpstr>
      <vt:lpstr>PowerPoint Presentation</vt:lpstr>
      <vt:lpstr>The algorithmic steam governor</vt:lpstr>
      <vt:lpstr>PowerPoint Presentation</vt:lpstr>
      <vt:lpstr>Neural signaling</vt:lpstr>
      <vt:lpstr>PowerPoint Presentation</vt:lpstr>
      <vt:lpstr>PowerPoint Presentation</vt:lpstr>
      <vt:lpstr>Aptly-called informational systems</vt:lpstr>
      <vt:lpstr>PowerPoint Presentation</vt:lpstr>
    </vt:vector>
  </TitlesOfParts>
  <Company>Indiana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Informational explanation, substrate independence and functional specialization</dc:title>
  <dc:creator>Cao, Rosa</dc:creator>
  <cp:lastModifiedBy>Rosa</cp:lastModifiedBy>
  <cp:revision>347</cp:revision>
  <dcterms:created xsi:type="dcterms:W3CDTF">2016-05-25T18:50:12Z</dcterms:created>
  <dcterms:modified xsi:type="dcterms:W3CDTF">2019-03-18T21:53:48Z</dcterms:modified>
</cp:coreProperties>
</file>