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3" r:id="rId3"/>
    <p:sldId id="257" r:id="rId4"/>
    <p:sldId id="258" r:id="rId5"/>
    <p:sldId id="279" r:id="rId6"/>
    <p:sldId id="277" r:id="rId7"/>
    <p:sldId id="278" r:id="rId8"/>
    <p:sldId id="259" r:id="rId9"/>
    <p:sldId id="260" r:id="rId10"/>
    <p:sldId id="261" r:id="rId11"/>
    <p:sldId id="262" r:id="rId12"/>
    <p:sldId id="263" r:id="rId13"/>
    <p:sldId id="264" r:id="rId14"/>
    <p:sldId id="281" r:id="rId15"/>
    <p:sldId id="267" r:id="rId16"/>
    <p:sldId id="265" r:id="rId17"/>
    <p:sldId id="280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FC0E1E-EAA4-4EFB-9832-46334FC50D86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3EC6F-AC71-4C03-8B7C-679434A605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78C4CF-993F-45C6-9203-D7C6C55A41C4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660E7-2D77-451A-ABAC-2B544102C39F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37A9B-D877-41E8-8DF4-7297080C25C0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d_2007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Word_2007_Document2.docx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png"/><Relationship Id="rId4" Type="http://schemas.openxmlformats.org/officeDocument/2006/relationships/package" Target="../embeddings/Word_2007_Document3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d_2007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Word_2007_Document5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d_2007_Document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Word_2007_Document7.docx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d_2007_Document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EDUC 200C</a:t>
            </a:r>
            <a:br>
              <a:rPr lang="en-US" dirty="0" smtClean="0">
                <a:solidFill>
                  <a:schemeClr val="tx2"/>
                </a:solidFill>
                <a:latin typeface="Garamond" pitchFamily="18" charset="0"/>
              </a:rPr>
            </a:br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Section 1– Describing Data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Melissa Kemmerle</a:t>
            </a:r>
          </a:p>
          <a:p>
            <a:endParaRPr lang="en-US" dirty="0" smtClean="0">
              <a:solidFill>
                <a:schemeClr val="bg1"/>
              </a:solidFill>
              <a:latin typeface="Garamond" pitchFamily="18" charset="0"/>
            </a:endParaRPr>
          </a:p>
          <a:p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September 28, 2012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things…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Hi, I’m </a:t>
            </a:r>
            <a:r>
              <a:rPr lang="en-US" dirty="0" smtClean="0"/>
              <a:t>Melissa</a:t>
            </a:r>
          </a:p>
          <a:p>
            <a:pPr lvl="1"/>
            <a:r>
              <a:rPr lang="en-US" sz="2600" dirty="0" smtClean="0"/>
              <a:t>3</a:t>
            </a:r>
            <a:r>
              <a:rPr lang="en-US" sz="2600" baseline="30000" dirty="0" smtClean="0"/>
              <a:t>rd</a:t>
            </a:r>
            <a:r>
              <a:rPr lang="en-US" sz="2600" dirty="0" smtClean="0"/>
              <a:t> year CTE student, math education</a:t>
            </a:r>
            <a:endParaRPr lang="en-US" sz="2600" dirty="0" smtClean="0"/>
          </a:p>
          <a:p>
            <a:endParaRPr lang="en-US" dirty="0" smtClean="0"/>
          </a:p>
          <a:p>
            <a:r>
              <a:rPr lang="en-US" dirty="0" smtClean="0"/>
              <a:t>Goal of section this quarter</a:t>
            </a:r>
          </a:p>
          <a:p>
            <a:pPr lvl="1"/>
            <a:r>
              <a:rPr lang="en-US" dirty="0" smtClean="0"/>
              <a:t>Keep material as painless as possible</a:t>
            </a:r>
          </a:p>
          <a:p>
            <a:pPr lvl="1"/>
            <a:r>
              <a:rPr lang="en-US" dirty="0" smtClean="0"/>
              <a:t>Present some new material as necessary</a:t>
            </a:r>
          </a:p>
          <a:p>
            <a:pPr lvl="1"/>
            <a:r>
              <a:rPr lang="en-US" dirty="0" smtClean="0"/>
              <a:t>Review and answer questions about class concepts and problem sets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Questions, comments, or concerns?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Discuss mean, variance, standard </a:t>
            </a:r>
            <a:r>
              <a:rPr lang="en-US" dirty="0" smtClean="0"/>
              <a:t>deviation</a:t>
            </a:r>
          </a:p>
          <a:p>
            <a:endParaRPr lang="en-US" dirty="0" smtClean="0"/>
          </a:p>
          <a:p>
            <a:r>
              <a:rPr lang="en-US" dirty="0" smtClean="0"/>
              <a:t>Look at Hands data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Introduce z-scores</a:t>
            </a:r>
          </a:p>
          <a:p>
            <a:endParaRPr lang="en-US" dirty="0" smtClean="0"/>
          </a:p>
          <a:p>
            <a:r>
              <a:rPr lang="en-US" dirty="0" smtClean="0"/>
              <a:t>Briefly introduce correlation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Answer any h</a:t>
            </a:r>
            <a:r>
              <a:rPr lang="en-US" dirty="0" smtClean="0"/>
              <a:t>omework </a:t>
            </a:r>
            <a:r>
              <a:rPr lang="en-US" dirty="0" smtClean="0"/>
              <a:t>questions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describe data?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Measures of “central tendency” and measures of </a:t>
            </a:r>
            <a:r>
              <a:rPr lang="en-US" dirty="0" smtClean="0"/>
              <a:t>“spread”</a:t>
            </a:r>
            <a:endParaRPr lang="en-US" dirty="0"/>
          </a:p>
        </p:txBody>
      </p:sp>
      <p:pic>
        <p:nvPicPr>
          <p:cNvPr id="9" name="Content Placeholder 5" descr="nomeanli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1600200"/>
            <a:ext cx="4710475" cy="34272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Measures of Central Tendency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981200"/>
            <a:ext cx="7772400" cy="4144963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Mode, Median, Mean…</a:t>
            </a:r>
            <a:endParaRPr 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33400" y="1295400"/>
            <a:ext cx="8003345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b="1" dirty="0"/>
              <a:t>The </a:t>
            </a:r>
            <a:r>
              <a:rPr lang="en-US" sz="3600" b="1" dirty="0" smtClean="0"/>
              <a:t>mode</a:t>
            </a:r>
            <a:endParaRPr lang="en-US" sz="3600" dirty="0"/>
          </a:p>
          <a:p>
            <a:pPr algn="ctr"/>
            <a:endParaRPr lang="en-US" sz="2400" dirty="0" smtClean="0"/>
          </a:p>
          <a:p>
            <a:pPr algn="ctr"/>
            <a:endParaRPr lang="en-US" sz="2400" dirty="0"/>
          </a:p>
          <a:p>
            <a:r>
              <a:rPr lang="en-US" sz="2400" dirty="0"/>
              <a:t>The mode is the score with the highest frequency of occurrences.</a:t>
            </a:r>
          </a:p>
          <a:p>
            <a:endParaRPr lang="en-US" sz="2400" dirty="0"/>
          </a:p>
          <a:p>
            <a:r>
              <a:rPr lang="en-US" sz="2400" dirty="0"/>
              <a:t>It is the easiest score to spot in a distribution.</a:t>
            </a:r>
          </a:p>
          <a:p>
            <a:endParaRPr lang="en-US" sz="2400" dirty="0"/>
          </a:p>
          <a:p>
            <a:r>
              <a:rPr lang="en-US" sz="2400" dirty="0"/>
              <a:t>It is the only way to express the central tendency of a nominal </a:t>
            </a:r>
          </a:p>
          <a:p>
            <a:r>
              <a:rPr lang="en-US" sz="2400" dirty="0"/>
              <a:t>level variable.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8594725" y="1412875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971800" y="914400"/>
            <a:ext cx="25599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dirty="0"/>
              <a:t>The </a:t>
            </a:r>
            <a:r>
              <a:rPr lang="en-US" sz="3600" b="1" dirty="0" smtClean="0"/>
              <a:t>median</a:t>
            </a:r>
            <a:endParaRPr lang="en-US" sz="3600" dirty="0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066800" y="2057400"/>
            <a:ext cx="704058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/>
              <a:t>The median is the middle-ranked score (50th percentile).</a:t>
            </a:r>
          </a:p>
          <a:p>
            <a:endParaRPr lang="en-US" sz="2400" dirty="0"/>
          </a:p>
          <a:p>
            <a:r>
              <a:rPr lang="en-US" sz="2400" dirty="0"/>
              <a:t>If there is an even number of scores, it is the arithmetic </a:t>
            </a:r>
          </a:p>
          <a:p>
            <a:r>
              <a:rPr lang="en-US" sz="2400" dirty="0"/>
              <a:t>average of the two middle scores.</a:t>
            </a:r>
          </a:p>
          <a:p>
            <a:endParaRPr lang="en-US" sz="2400" dirty="0"/>
          </a:p>
          <a:p>
            <a:r>
              <a:rPr lang="en-US" sz="2400" dirty="0"/>
              <a:t>The median is unchanged by outliers.  Even if Bill Gates</a:t>
            </a:r>
          </a:p>
          <a:p>
            <a:r>
              <a:rPr lang="en-US" sz="2400" dirty="0"/>
              <a:t>were deleted from the U.S. economy, the median asset of </a:t>
            </a:r>
          </a:p>
          <a:p>
            <a:r>
              <a:rPr lang="en-US" sz="2400" dirty="0"/>
              <a:t>U.S. citizens would remain (more or less) the same.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The Mean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We’ll most commonly use the mean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1601788" y="3198813"/>
          <a:ext cx="5940425" cy="458787"/>
        </p:xfrm>
        <a:graphic>
          <a:graphicData uri="http://schemas.openxmlformats.org/presentationml/2006/ole">
            <p:oleObj spid="_x0000_s1029" name="Document" r:id="rId3" imgW="5940848" imgH="459298" progId="Word.Document.12">
              <p:embed/>
            </p:oleObj>
          </a:graphicData>
        </a:graphic>
      </p:graphicFrame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35" name="Object 11"/>
          <p:cNvGraphicFramePr>
            <a:graphicFrameLocks noChangeAspect="1"/>
          </p:cNvGraphicFramePr>
          <p:nvPr/>
        </p:nvGraphicFramePr>
        <p:xfrm>
          <a:off x="-387158" y="3505200"/>
          <a:ext cx="9531158" cy="914401"/>
        </p:xfrm>
        <a:graphic>
          <a:graphicData uri="http://schemas.openxmlformats.org/presentationml/2006/ole">
            <p:oleObj spid="_x0000_s1035" name="Document" r:id="rId4" imgW="5940848" imgH="569615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Visualizing the Mean</a:t>
            </a:r>
            <a:endParaRPr lang="en-US" dirty="0"/>
          </a:p>
        </p:txBody>
      </p:sp>
      <p:pic>
        <p:nvPicPr>
          <p:cNvPr id="4" name="Content Placeholder 3" descr="meanlin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61724" y="1600200"/>
            <a:ext cx="622055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 of Spread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Variance, standard deviation</a:t>
            </a:r>
          </a:p>
          <a:p>
            <a:r>
              <a:rPr lang="en-US" dirty="0" smtClean="0"/>
              <a:t>Why do we care about spread?</a:t>
            </a:r>
          </a:p>
          <a:p>
            <a:endParaRPr lang="en-US" dirty="0"/>
          </a:p>
        </p:txBody>
      </p:sp>
      <p:pic>
        <p:nvPicPr>
          <p:cNvPr id="4" name="Picture 3" descr="whyspre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2971800"/>
            <a:ext cx="4419600" cy="32156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Deviation score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 the distance of each point from the mean</a:t>
            </a:r>
            <a:endParaRPr lang="en-US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704850" cy="381000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685800" y="2667000"/>
          <a:ext cx="7683269" cy="496887"/>
        </p:xfrm>
        <a:graphic>
          <a:graphicData uri="http://schemas.openxmlformats.org/presentationml/2006/ole">
            <p:oleObj spid="_x0000_s17412" name="Document" r:id="rId4" imgW="5940848" imgH="383589" progId="Word.Document.12">
              <p:embed/>
            </p:oleObj>
          </a:graphicData>
        </a:graphic>
      </p:graphicFrame>
      <p:pic>
        <p:nvPicPr>
          <p:cNvPr id="9" name="Content Placeholder 3" descr="meanlin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3200400"/>
            <a:ext cx="4329475" cy="3150050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 rot="5400000">
            <a:off x="4914900" y="4381500"/>
            <a:ext cx="304800" cy="838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/>
          <p:cNvSpPr/>
          <p:nvPr/>
        </p:nvSpPr>
        <p:spPr>
          <a:xfrm rot="16200000">
            <a:off x="4229100" y="4229100"/>
            <a:ext cx="228600" cy="457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summarize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Could use “mean deviation”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But the sum of deviation scores will always be 0 (why?), thus mean deviation will always be 0</a:t>
            </a:r>
          </a:p>
          <a:p>
            <a:r>
              <a:rPr lang="en-US" dirty="0" smtClean="0"/>
              <a:t>What about mean absolute value of the deviation?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This will guarantee a positive sum of deviation scores, but has undesirable properties for more advanced statistics</a:t>
            </a:r>
            <a:endParaRPr lang="en-US" dirty="0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1600200" y="2209800"/>
          <a:ext cx="5940425" cy="720725"/>
        </p:xfrm>
        <a:graphic>
          <a:graphicData uri="http://schemas.openxmlformats.org/presentationml/2006/ole">
            <p:oleObj spid="_x0000_s20482" name="Document" r:id="rId3" imgW="5940848" imgH="720311" progId="Word.Document.12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1524000" y="4495800"/>
          <a:ext cx="5940425" cy="720725"/>
        </p:xfrm>
        <a:graphic>
          <a:graphicData uri="http://schemas.openxmlformats.org/presentationml/2006/ole">
            <p:oleObj spid="_x0000_s20483" name="Document" r:id="rId4" imgW="5940848" imgH="72031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 and Standard Deviation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3800" dirty="0" smtClean="0"/>
              <a:t>The answer is to take the average of the squared deviation scores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3800" dirty="0" smtClean="0"/>
              <a:t>This is called the variance</a:t>
            </a:r>
          </a:p>
          <a:p>
            <a:pPr lvl="1"/>
            <a:r>
              <a:rPr lang="en-US" dirty="0" smtClean="0"/>
              <a:t>Hard to interpret—still in “squared deviation” units</a:t>
            </a:r>
          </a:p>
          <a:p>
            <a:endParaRPr lang="en-US" dirty="0" smtClean="0"/>
          </a:p>
          <a:p>
            <a:r>
              <a:rPr lang="en-US" sz="3800" dirty="0" smtClean="0"/>
              <a:t>Standard deviation is the square root of the variance</a:t>
            </a:r>
          </a:p>
          <a:p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Gives a measure of deviation in the units of the original observations</a:t>
            </a:r>
          </a:p>
          <a:p>
            <a:pPr lvl="1"/>
            <a:r>
              <a:rPr lang="en-US" dirty="0" smtClean="0"/>
              <a:t>Note the N-1 is used to correct bias in estimates of sample standard deviation and variance</a:t>
            </a:r>
            <a:endParaRPr lang="en-US" dirty="0"/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1601788" y="2057400"/>
          <a:ext cx="5940425" cy="720725"/>
        </p:xfrm>
        <a:graphic>
          <a:graphicData uri="http://schemas.openxmlformats.org/presentationml/2006/ole">
            <p:oleObj spid="_x0000_s21509" name="Document" r:id="rId3" imgW="5940848" imgH="720311" progId="Word.Document.12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1600200" y="4191000"/>
          <a:ext cx="5940425" cy="1041400"/>
        </p:xfrm>
        <a:graphic>
          <a:graphicData uri="http://schemas.openxmlformats.org/presentationml/2006/ole">
            <p:oleObj spid="_x0000_s21510" name="Document" r:id="rId4" imgW="5940848" imgH="104117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Mean and SD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It’s probably a good idea to do it by hand </a:t>
            </a:r>
            <a:r>
              <a:rPr lang="en-US" dirty="0" smtClean="0"/>
              <a:t>once or twice.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After that, you can use Excel.</a:t>
            </a:r>
          </a:p>
          <a:p>
            <a:endParaRPr lang="en-US" dirty="0" smtClean="0"/>
          </a:p>
          <a:p>
            <a:r>
              <a:rPr lang="en-US" dirty="0" smtClean="0"/>
              <a:t>Let’s look at our hands data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Calculate mean and SD for each cohort’s hands data. Which cohort is best at estimating hand size? How can we tell?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Z-scores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transform data about different variables to the same scale by creating z-scores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This makes it easier to compare variables</a:t>
            </a:r>
          </a:p>
          <a:p>
            <a:r>
              <a:rPr lang="en-US" dirty="0" smtClean="0"/>
              <a:t>Z-scores always have a mean of 0 and standard deviation of 1</a:t>
            </a:r>
            <a:endParaRPr lang="en-US" dirty="0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457200" y="3048000"/>
          <a:ext cx="7564942" cy="990599"/>
        </p:xfrm>
        <a:graphic>
          <a:graphicData uri="http://schemas.openxmlformats.org/presentationml/2006/ole">
            <p:oleObj spid="_x0000_s22530" name="Document" r:id="rId3" imgW="5940848" imgH="777273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Correlation is used to describe how two variables vary with each other</a:t>
            </a:r>
          </a:p>
          <a:p>
            <a:endParaRPr lang="en-US" dirty="0" smtClean="0"/>
          </a:p>
          <a:p>
            <a:r>
              <a:rPr lang="en-US" dirty="0" smtClean="0"/>
              <a:t>What are some examples of variables that might have positive or negative or zero correlation?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Z-scores don’t change correlation</a:t>
            </a:r>
            <a:endParaRPr lang="en-US" dirty="0"/>
          </a:p>
        </p:txBody>
      </p:sp>
      <p:pic>
        <p:nvPicPr>
          <p:cNvPr id="4" name="Content Placeholder 3" descr="sidebyside.png"/>
          <p:cNvPicPr>
            <a:picLocks noGrp="1"/>
          </p:cNvPicPr>
          <p:nvPr>
            <p:ph idx="1"/>
          </p:nvPr>
        </p:nvPicPr>
        <p:blipFill>
          <a:blip r:embed="rId2" cstate="print"/>
          <a:srcRect t="14970" b="16168"/>
          <a:stretch>
            <a:fillRect/>
          </a:stretch>
        </p:blipFill>
        <p:spPr>
          <a:xfrm>
            <a:off x="457200" y="1801552"/>
            <a:ext cx="8229600" cy="412325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200c">
      <a:dk1>
        <a:srgbClr val="FFFFFF"/>
      </a:dk1>
      <a:lt1>
        <a:srgbClr val="000000"/>
      </a:lt1>
      <a:dk2>
        <a:srgbClr val="FFFFFF"/>
      </a:dk2>
      <a:lt2>
        <a:srgbClr val="FFFFFF"/>
      </a:lt2>
      <a:accent1>
        <a:srgbClr val="953734"/>
      </a:accent1>
      <a:accent2>
        <a:srgbClr val="8DB3E2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200c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505</Words>
  <Application>Microsoft Office PowerPoint</Application>
  <PresentationFormat>On-screen Show (4:3)</PresentationFormat>
  <Paragraphs>110</Paragraphs>
  <Slides>18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Document</vt:lpstr>
      <vt:lpstr>EDUC 200C Section 1– Describing Data</vt:lpstr>
      <vt:lpstr>First things…</vt:lpstr>
      <vt:lpstr>Today’s Goals</vt:lpstr>
      <vt:lpstr>How do we describe data?</vt:lpstr>
      <vt:lpstr>Measures of Central Tendency</vt:lpstr>
      <vt:lpstr>Slide 6</vt:lpstr>
      <vt:lpstr>Slide 7</vt:lpstr>
      <vt:lpstr>The Mean</vt:lpstr>
      <vt:lpstr>Visualizing the Mean</vt:lpstr>
      <vt:lpstr>Measures of Spread</vt:lpstr>
      <vt:lpstr>Deviation score</vt:lpstr>
      <vt:lpstr>How do we summarize this?</vt:lpstr>
      <vt:lpstr>Variance and Standard Deviation</vt:lpstr>
      <vt:lpstr>Calculating Mean and SD</vt:lpstr>
      <vt:lpstr>Z-scores</vt:lpstr>
      <vt:lpstr>Correlation</vt:lpstr>
      <vt:lpstr>Z-scores don’t change correlation</vt:lpstr>
      <vt:lpstr>Questions?</vt:lpstr>
    </vt:vector>
  </TitlesOfParts>
  <Company>Stanford Computing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 200C Section 2 – Describing Data</dc:title>
  <dc:creator>djklasik</dc:creator>
  <cp:lastModifiedBy>Melissa Kemmerle</cp:lastModifiedBy>
  <cp:revision>28</cp:revision>
  <dcterms:created xsi:type="dcterms:W3CDTF">2010-09-30T19:56:40Z</dcterms:created>
  <dcterms:modified xsi:type="dcterms:W3CDTF">2012-09-28T14:27:40Z</dcterms:modified>
</cp:coreProperties>
</file>