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65" r:id="rId3"/>
    <p:sldId id="260" r:id="rId4"/>
    <p:sldId id="262" r:id="rId5"/>
    <p:sldId id="257" r:id="rId6"/>
    <p:sldId id="258" r:id="rId7"/>
    <p:sldId id="259" r:id="rId8"/>
    <p:sldId id="264" r:id="rId9"/>
    <p:sldId id="263"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38" d="100"/>
          <a:sy n="138" d="100"/>
        </p:scale>
        <p:origin x="-86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85B6CC2-32AD-481A-BE7E-96175A5964F6}" type="datetimeFigureOut">
              <a:rPr lang="en-US" smtClean="0"/>
              <a:t>5/21/2012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315FFD6-2807-4979-AE4E-3E50559F140C}"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AF285E3A-560A-4805-895A-2F4D3D812BEF}" type="slidenum">
              <a:rPr lang="en-US"/>
              <a:pPr/>
              <a:t>5</a:t>
            </a:fld>
            <a:endParaRPr lang="en-US"/>
          </a:p>
        </p:txBody>
      </p:sp>
      <p:sp>
        <p:nvSpPr>
          <p:cNvPr id="27649" name="Rectangle 1"/>
          <p:cNvSpPr txBox="1">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27650" name="Rectangle 2"/>
          <p:cNvSpPr txBox="1">
            <a:spLocks noChangeArrowheads="1"/>
          </p:cNvSpPr>
          <p:nvPr>
            <p:ph type="body" idx="1"/>
          </p:nvPr>
        </p:nvSpPr>
        <p:spPr bwMode="auto">
          <a:xfrm>
            <a:off x="685800" y="4343400"/>
            <a:ext cx="5486400" cy="4297363"/>
          </a:xfrm>
          <a:prstGeom prst="rect">
            <a:avLst/>
          </a:prstGeom>
          <a:noFill/>
          <a:ln>
            <a:round/>
            <a:headEnd/>
            <a:tailEnd/>
          </a:ln>
        </p:spPr>
        <p:txBody>
          <a:bodyPr wrap="none" anchor="ctr"/>
          <a:lstStyle/>
          <a:p>
            <a:pPr eaLnBrk="1">
              <a:spcBef>
                <a:spcPct val="0"/>
              </a:spcBef>
              <a:tabLst>
                <a:tab pos="723900" algn="l"/>
                <a:tab pos="1447800" algn="l"/>
                <a:tab pos="2171700" algn="l"/>
                <a:tab pos="2895600" algn="l"/>
                <a:tab pos="3619500" algn="l"/>
                <a:tab pos="4343400" algn="l"/>
                <a:tab pos="5067300" algn="l"/>
              </a:tabLst>
            </a:pPr>
            <a:endParaRPr lang="en-US" sz="2000">
              <a:latin typeface="Arial" charset="0"/>
              <a:ea typeface="Microsoft YaHei"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A8CA912-F960-4083-821B-CAD3C200FFD5}" type="datetimeFigureOut">
              <a:rPr lang="en-US" smtClean="0"/>
              <a:t>5/21/2012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89EEFC-69E2-412B-846C-53D630FCDB50}"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8CA912-F960-4083-821B-CAD3C200FFD5}" type="datetimeFigureOut">
              <a:rPr lang="en-US" smtClean="0"/>
              <a:t>5/21/2012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89EEFC-69E2-412B-846C-53D630FCDB5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A8CA912-F960-4083-821B-CAD3C200FFD5}" type="datetimeFigureOut">
              <a:rPr lang="en-US" smtClean="0"/>
              <a:t>5/21/2012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89EEFC-69E2-412B-846C-53D630FCDB50}"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A8CA912-F960-4083-821B-CAD3C200FFD5}" type="datetimeFigureOut">
              <a:rPr lang="en-US" smtClean="0"/>
              <a:t>5/21/2012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89EEFC-69E2-412B-846C-53D630FCDB50}"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A8CA912-F960-4083-821B-CAD3C200FFD5}" type="datetimeFigureOut">
              <a:rPr lang="en-US" smtClean="0"/>
              <a:t>5/21/2012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789EEFC-69E2-412B-846C-53D630FCDB50}"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A8CA912-F960-4083-821B-CAD3C200FFD5}" type="datetimeFigureOut">
              <a:rPr lang="en-US" smtClean="0"/>
              <a:t>5/21/2012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789EEFC-69E2-412B-846C-53D630FCDB5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8CA912-F960-4083-821B-CAD3C200FFD5}" type="datetimeFigureOut">
              <a:rPr lang="en-US" smtClean="0"/>
              <a:t>5/21/2012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789EEFC-69E2-412B-846C-53D630FCDB5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8CA912-F960-4083-821B-CAD3C200FFD5}" type="datetimeFigureOut">
              <a:rPr lang="en-US" smtClean="0"/>
              <a:t>5/21/2012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89EEFC-69E2-412B-846C-53D630FCDB50}"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8CA912-F960-4083-821B-CAD3C200FFD5}" type="datetimeFigureOut">
              <a:rPr lang="en-US" smtClean="0"/>
              <a:t>5/21/2012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89EEFC-69E2-412B-846C-53D630FCDB50}"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8CA912-F960-4083-821B-CAD3C200FFD5}" type="datetimeFigureOut">
              <a:rPr lang="en-US" smtClean="0"/>
              <a:t>5/21/2012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89EEFC-69E2-412B-846C-53D630FCDB5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8CA912-F960-4083-821B-CAD3C200FFD5}" type="datetimeFigureOut">
              <a:rPr lang="en-US" smtClean="0"/>
              <a:t>5/21/2012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89EEFC-69E2-412B-846C-53D630FCDB5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8CA912-F960-4083-821B-CAD3C200FFD5}" type="datetimeFigureOut">
              <a:rPr lang="en-US" smtClean="0"/>
              <a:t>5/21/2012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89EEFC-69E2-412B-846C-53D630FCDB5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Collaborations and Partnerships</a:t>
            </a:r>
            <a:endParaRPr lang="en-US" dirty="0"/>
          </a:p>
        </p:txBody>
      </p:sp>
      <p:sp>
        <p:nvSpPr>
          <p:cNvPr id="3" name="Subtitle 2"/>
          <p:cNvSpPr>
            <a:spLocks noGrp="1"/>
          </p:cNvSpPr>
          <p:nvPr>
            <p:ph type="subTitle" idx="1"/>
          </p:nvPr>
        </p:nvSpPr>
        <p:spPr/>
        <p:txBody>
          <a:bodyPr/>
          <a:lstStyle/>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Vannevar</a:t>
            </a:r>
            <a:r>
              <a:rPr lang="en-US" dirty="0" smtClean="0"/>
              <a:t> Bush </a:t>
            </a:r>
            <a:endParaRPr lang="en-US" dirty="0"/>
          </a:p>
        </p:txBody>
      </p:sp>
      <p:pic>
        <p:nvPicPr>
          <p:cNvPr id="4" name="Content Placeholder 3" descr="photo.JPG"/>
          <p:cNvPicPr>
            <a:picLocks noGrp="1" noChangeAspect="1"/>
          </p:cNvPicPr>
          <p:nvPr>
            <p:ph idx="1"/>
          </p:nvPr>
        </p:nvPicPr>
        <p:blipFill>
          <a:blip r:embed="rId2" cstate="print"/>
          <a:stretch>
            <a:fillRect/>
          </a:stretch>
        </p:blipFill>
        <p:spPr>
          <a:xfrm rot="16200000">
            <a:off x="1812102" y="626298"/>
            <a:ext cx="5748396" cy="7696200"/>
          </a:xfr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Pasteur’s Quadrant</a:t>
            </a:r>
            <a:endParaRPr lang="en-US"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2571750" y="2243931"/>
            <a:ext cx="4000500" cy="3238500"/>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157163" y="528638"/>
            <a:ext cx="8829675" cy="5800725"/>
          </a:xfrm>
          <a:prstGeom prst="rect">
            <a:avLst/>
          </a:prstGeom>
          <a:noFill/>
          <a:ln w="9525">
            <a:noFill/>
            <a:miter lim="800000"/>
            <a:headEnd/>
            <a:tailEnd/>
          </a:ln>
        </p:spPr>
      </p:pic>
      <p:sp>
        <p:nvSpPr>
          <p:cNvPr id="3" name="Footer Placeholder 2"/>
          <p:cNvSpPr>
            <a:spLocks noGrp="1"/>
          </p:cNvSpPr>
          <p:nvPr>
            <p:ph type="ftr" sz="quarter" idx="11"/>
          </p:nvPr>
        </p:nvSpPr>
        <p:spPr/>
        <p:txBody>
          <a:bodyPr/>
          <a:lstStyle/>
          <a:p>
            <a:r>
              <a:rPr lang="en-US" smtClean="0"/>
              <a:t>from Kara Finnegan (U. of Rochester) - AERA presentation 2012</a:t>
            </a:r>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Grp="1" noChangeArrowheads="1"/>
          </p:cNvSpPr>
          <p:nvPr>
            <p:ph type="body"/>
          </p:nvPr>
        </p:nvSpPr>
        <p:spPr>
          <a:xfrm>
            <a:off x="457200" y="1600200"/>
            <a:ext cx="8229600" cy="4708525"/>
          </a:xfrm>
          <a:ln/>
        </p:spPr>
        <p:txBody>
          <a:bodyPr anchor="t">
            <a:noAutofit/>
          </a:bodyPr>
          <a:lstStyle/>
          <a:p>
            <a:pPr marL="457200" indent="-315913" algn="l">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sz="1600" dirty="0"/>
              <a:t>Rosen looks at cross institutional collaboration in the attempt to scale up and implement educational interventions.</a:t>
            </a:r>
          </a:p>
          <a:p>
            <a:pPr marL="457200" indent="-315913" algn="l">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sz="1600" dirty="0"/>
              <a:t>Rosen argues that the presence of </a:t>
            </a:r>
            <a:r>
              <a:rPr lang="en-US" sz="1600" dirty="0" err="1"/>
              <a:t>of</a:t>
            </a:r>
            <a:r>
              <a:rPr lang="en-US" sz="1600" dirty="0"/>
              <a:t> these supports is essential for successful alliances:</a:t>
            </a:r>
          </a:p>
          <a:p>
            <a:pPr marL="457200" indent="-315913" algn="l">
              <a:lnSpc>
                <a:spcPct val="100000"/>
              </a:lnSpc>
              <a:buClr>
                <a:srgbClr val="FFFFFF"/>
              </a:buClr>
              <a:buSzPct val="166000"/>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sz="1600" dirty="0"/>
              <a:t>1. Relational Trust </a:t>
            </a:r>
          </a:p>
          <a:p>
            <a:pPr marL="457200" indent="-315913" algn="l">
              <a:lnSpc>
                <a:spcPct val="100000"/>
              </a:lnSpc>
              <a:buClr>
                <a:srgbClr val="FFFFFF"/>
              </a:buClr>
              <a:buSzPct val="166000"/>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sz="1600" dirty="0"/>
              <a:t>2. Shared understandings of the work as well as the partner relationships</a:t>
            </a:r>
          </a:p>
          <a:p>
            <a:pPr marL="457200" indent="-315913" algn="l">
              <a:lnSpc>
                <a:spcPct val="100000"/>
              </a:lnSpc>
              <a:spcBef>
                <a:spcPts val="600"/>
              </a:spcBef>
              <a:buClr>
                <a:srgbClr val="FFFFFF"/>
              </a:buClr>
              <a:buSzPct val="166000"/>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sz="1600" dirty="0"/>
              <a:t>3. Mechanisms for consistent communication including individuals who can act as "boundary spanners."</a:t>
            </a:r>
          </a:p>
          <a:p>
            <a:pPr marL="457200" indent="-315913" algn="l">
              <a:lnSpc>
                <a:spcPct val="100000"/>
              </a:lnSpc>
              <a:spcBef>
                <a:spcPts val="600"/>
              </a:spcBef>
              <a:buClr>
                <a:srgbClr val="FFFFFF"/>
              </a:buClr>
              <a:buSzPct val="166000"/>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sz="1600" dirty="0"/>
              <a:t>4. Leadership to keep partnerships on track and ensure the effectiveness of these mechanisms</a:t>
            </a:r>
          </a:p>
          <a:p>
            <a:pPr marL="457200" indent="-315913" algn="l">
              <a:lnSpc>
                <a:spcPct val="100000"/>
              </a:lnSpc>
              <a:spcBef>
                <a:spcPts val="600"/>
              </a:spcBef>
              <a:buClrTx/>
              <a:buSzTx/>
              <a:buFontTx/>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sz="1600" dirty="0"/>
              <a:t>Rosen also addresses some needs specific to partnership between academic and commercial institutions. The first is the need for new institutional arrangements that address problems such as commercialization at the beginning rather than after they become problems. This also requires the development of shared mental models on commercialization, which is sometimes seen as undesirable in academic circles. </a:t>
            </a:r>
          </a:p>
          <a:p>
            <a:pPr marL="457200" indent="-315913">
              <a:lnSpc>
                <a:spcPct val="100000"/>
              </a:lnSpc>
              <a:buClrTx/>
              <a:buSzTx/>
              <a:buFontTx/>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US" sz="1600" dirty="0"/>
          </a:p>
          <a:p>
            <a:pPr marL="457200" indent="-315913">
              <a:lnSpc>
                <a:spcPct val="100000"/>
              </a:lnSpc>
              <a:buClrTx/>
              <a:buSzTx/>
              <a:buFontTx/>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sz="1600" dirty="0"/>
              <a:t>Reference: Rosen, L. Examining a Novel Partnership for Educational Innovation: Promises and Complexities of Cross-Institutional Collaboration. In C. Coburn &amp; M. K. Stein (eds.) (2010). Research and Practice in Education: Building Alliances, Bridging Divide. Lanham, MD: </a:t>
            </a:r>
            <a:r>
              <a:rPr lang="en-US" sz="1600" dirty="0" err="1"/>
              <a:t>Rowman</a:t>
            </a:r>
            <a:r>
              <a:rPr lang="en-US" sz="1600" dirty="0"/>
              <a:t> &amp; Littlefield.</a:t>
            </a:r>
          </a:p>
          <a:p>
            <a:pPr marL="457200" indent="-315913">
              <a:lnSpc>
                <a:spcPct val="100000"/>
              </a:lnSpc>
              <a:buClrTx/>
              <a:buSzTx/>
              <a:buFontTx/>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US" sz="1600" dirty="0"/>
          </a:p>
        </p:txBody>
      </p:sp>
      <p:sp>
        <p:nvSpPr>
          <p:cNvPr id="15362" name="Rectangle 2"/>
          <p:cNvSpPr>
            <a:spLocks noGrp="1" noChangeArrowheads="1"/>
          </p:cNvSpPr>
          <p:nvPr>
            <p:ph type="title" idx="1"/>
          </p:nvPr>
        </p:nvSpPr>
        <p:spPr>
          <a:xfrm>
            <a:off x="457200" y="457200"/>
            <a:ext cx="8229600" cy="503238"/>
          </a:xfrm>
          <a:ln/>
        </p:spPr>
        <p:txBody>
          <a:bodyPr anchor="b"/>
          <a:lstStyle/>
          <a:p>
            <a:pPr marL="0" indent="0">
              <a:lnSpc>
                <a:spcPct val="100000"/>
              </a:lnSpc>
              <a:spcAft>
                <a:spcPct val="0"/>
              </a:spcAft>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sz="2600" dirty="0"/>
              <a:t>Week 7: Research Based Collaboration and Culture</a:t>
            </a:r>
          </a:p>
        </p:txBody>
      </p:sp>
      <p:sp>
        <p:nvSpPr>
          <p:cNvPr id="4" name="Footer Placeholder 3"/>
          <p:cNvSpPr>
            <a:spLocks noGrp="1"/>
          </p:cNvSpPr>
          <p:nvPr>
            <p:ph type="ftr" sz="quarter" idx="11"/>
          </p:nvPr>
        </p:nvSpPr>
        <p:spPr/>
        <p:txBody>
          <a:bodyPr/>
          <a:lstStyle/>
          <a:p>
            <a:r>
              <a:rPr lang="en-US" smtClean="0"/>
              <a:t>Adrian</a:t>
            </a:r>
            <a:endParaRPr lang="en-US"/>
          </a:p>
        </p:txBody>
      </p:sp>
    </p:spTree>
  </p:cSld>
  <p:clrMapOvr>
    <a:masterClrMapping/>
  </p:clrMapOvr>
  <p:transition spd="slow"/>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smtClean="0"/>
              <a:t>“The Partnership for District Change: Challenges of Evidence Use in a Major Urban District”</a:t>
            </a:r>
            <a:br>
              <a:rPr lang="en-US" sz="2800" dirty="0" smtClean="0"/>
            </a:br>
            <a:r>
              <a:rPr lang="en-US" sz="2800" dirty="0" smtClean="0"/>
              <a:t>by Cynthia E. Coburn</a:t>
            </a:r>
            <a:endParaRPr lang="en-US" sz="2800" dirty="0"/>
          </a:p>
        </p:txBody>
      </p:sp>
      <p:sp>
        <p:nvSpPr>
          <p:cNvPr id="3" name="Content Placeholder 2"/>
          <p:cNvSpPr>
            <a:spLocks noGrp="1"/>
          </p:cNvSpPr>
          <p:nvPr>
            <p:ph idx="1"/>
          </p:nvPr>
        </p:nvSpPr>
        <p:spPr/>
        <p:txBody>
          <a:bodyPr>
            <a:normAutofit fontScale="85000" lnSpcReduction="10000"/>
          </a:bodyPr>
          <a:lstStyle/>
          <a:p>
            <a:r>
              <a:rPr lang="en-US" sz="2400" dirty="0" smtClean="0"/>
              <a:t>Organizational &amp; social conditions account for why access to research brokered by external partners is not used more in instructional decisions:</a:t>
            </a:r>
          </a:p>
          <a:p>
            <a:pPr lvl="1"/>
            <a:r>
              <a:rPr lang="en-US" sz="2400" dirty="0" smtClean="0"/>
              <a:t>District &amp; other educational leaders differ in ideas around instruction because of preexisting views based on disciplinary background and training and/or focusing on different aspects/departments of education</a:t>
            </a:r>
          </a:p>
          <a:p>
            <a:pPr lvl="1"/>
            <a:r>
              <a:rPr lang="en-US" sz="2400" dirty="0" smtClean="0"/>
              <a:t>Opportunities  must be available for individuals to develop shared understandings through social interaction and negotiation (based on social sense making research)</a:t>
            </a:r>
          </a:p>
          <a:p>
            <a:pPr lvl="1"/>
            <a:r>
              <a:rPr lang="en-US" sz="2400" dirty="0" smtClean="0"/>
              <a:t>Dialogue across education divisions and levels , rather than solely within divisions and levels, can lead to a more system-wide shared understanding  of instructional approaches</a:t>
            </a:r>
          </a:p>
          <a:p>
            <a:pPr lvl="1"/>
            <a:r>
              <a:rPr lang="en-US" sz="2400" dirty="0" smtClean="0"/>
              <a:t>Resources (i.e. time, money, effort, access to research &amp; focus) are necessary to sustain work over time &amp; can lead to long-lasting, positive effects on instructional decision-making</a:t>
            </a:r>
          </a:p>
          <a:p>
            <a:pPr lvl="1"/>
            <a:endParaRPr lang="en-US" dirty="0"/>
          </a:p>
        </p:txBody>
      </p:sp>
      <p:sp>
        <p:nvSpPr>
          <p:cNvPr id="4" name="Footer Placeholder 3"/>
          <p:cNvSpPr>
            <a:spLocks noGrp="1"/>
          </p:cNvSpPr>
          <p:nvPr>
            <p:ph type="ftr" sz="quarter" idx="11"/>
          </p:nvPr>
        </p:nvSpPr>
        <p:spPr/>
        <p:txBody>
          <a:bodyPr/>
          <a:lstStyle/>
          <a:p>
            <a:r>
              <a:rPr lang="en-US" smtClean="0"/>
              <a:t>Elizabeth</a:t>
            </a:r>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1000" y="1219200"/>
            <a:ext cx="8229600" cy="4953000"/>
          </a:xfrm>
        </p:spPr>
        <p:txBody>
          <a:bodyPr>
            <a:normAutofit fontScale="90000"/>
          </a:bodyPr>
          <a:lstStyle/>
          <a:p>
            <a:pPr algn="l"/>
            <a:r>
              <a:rPr lang="en-US" sz="2000" b="1" dirty="0" smtClean="0"/>
              <a:t>Boston Public Schools</a:t>
            </a:r>
            <a:br>
              <a:rPr lang="en-US" sz="2000" b="1" dirty="0" smtClean="0"/>
            </a:br>
            <a:r>
              <a:rPr lang="en-US" sz="2000" b="1" dirty="0" smtClean="0"/>
              <a:t/>
            </a:r>
            <a:br>
              <a:rPr lang="en-US" sz="2000" b="1" dirty="0" smtClean="0"/>
            </a:br>
            <a:r>
              <a:rPr lang="en-US" sz="2000" b="1" dirty="0" smtClean="0"/>
              <a:t>Purposeful Discussions held by leaders:</a:t>
            </a:r>
            <a:br>
              <a:rPr lang="en-US" sz="2000" b="1" dirty="0" smtClean="0"/>
            </a:br>
            <a:r>
              <a:rPr lang="en-US" sz="2000" b="1" dirty="0" smtClean="0"/>
              <a:t>Thomas </a:t>
            </a:r>
            <a:r>
              <a:rPr lang="en-US" sz="2000" b="1" dirty="0" err="1" smtClean="0">
                <a:sym typeface="Wingdings" pitchFamily="2" charset="2"/>
              </a:rPr>
              <a:t>Payzant</a:t>
            </a:r>
            <a:r>
              <a:rPr lang="en-US" sz="2000" b="1" dirty="0" smtClean="0">
                <a:sym typeface="Wingdings" pitchFamily="2" charset="2"/>
              </a:rPr>
              <a:t> – Superintendent, proper support from the community</a:t>
            </a:r>
            <a:br>
              <a:rPr lang="en-US" sz="2000" b="1" dirty="0" smtClean="0">
                <a:sym typeface="Wingdings" pitchFamily="2" charset="2"/>
              </a:rPr>
            </a:br>
            <a:r>
              <a:rPr lang="en-US" sz="2000" b="1" dirty="0" smtClean="0">
                <a:sym typeface="Wingdings" pitchFamily="2" charset="2"/>
              </a:rPr>
              <a:t>Barbara Neufeld – Founder of </a:t>
            </a:r>
            <a:r>
              <a:rPr lang="en-US" sz="2000" b="1" dirty="0" err="1" smtClean="0">
                <a:sym typeface="Wingdings" pitchFamily="2" charset="2"/>
              </a:rPr>
              <a:t>EdMatters</a:t>
            </a:r>
            <a:r>
              <a:rPr lang="en-US" sz="2000" b="1" dirty="0" smtClean="0">
                <a:sym typeface="Wingdings" pitchFamily="2" charset="2"/>
              </a:rPr>
              <a:t>, research firm</a:t>
            </a:r>
            <a:br>
              <a:rPr lang="en-US" sz="2000" b="1" dirty="0" smtClean="0">
                <a:sym typeface="Wingdings" pitchFamily="2" charset="2"/>
              </a:rPr>
            </a:br>
            <a:r>
              <a:rPr lang="en-US" sz="2000" b="1" dirty="0" smtClean="0">
                <a:sym typeface="Wingdings" pitchFamily="2" charset="2"/>
              </a:rPr>
              <a:t>Ellen Guiney– Director:  Boston Plan For Excellence</a:t>
            </a:r>
            <a:br>
              <a:rPr lang="en-US" sz="2000" b="1" dirty="0" smtClean="0">
                <a:sym typeface="Wingdings" pitchFamily="2" charset="2"/>
              </a:rPr>
            </a:br>
            <a:r>
              <a:rPr lang="en-US" sz="2000" b="1" dirty="0" smtClean="0"/>
              <a:t/>
            </a:r>
            <a:br>
              <a:rPr lang="en-US" sz="2000" b="1" dirty="0" smtClean="0"/>
            </a:br>
            <a:r>
              <a:rPr lang="en-US" sz="2000" b="1" dirty="0" smtClean="0"/>
              <a:t>Common Framework for the “ambitious instructional practice” the district wished to see.</a:t>
            </a:r>
            <a:br>
              <a:rPr lang="en-US" sz="2000" b="1" dirty="0" smtClean="0"/>
            </a:br>
            <a:r>
              <a:rPr lang="en-US" sz="2000" b="1" dirty="0"/>
              <a:t/>
            </a:r>
            <a:br>
              <a:rPr lang="en-US" sz="2000" b="1" dirty="0"/>
            </a:br>
            <a:r>
              <a:rPr lang="en-US" sz="2000" b="1" dirty="0" smtClean="0"/>
              <a:t>Both Neufeld and Guiney --- when both leaders found themselves frustrated, they would talk to each other, “there is  a way in which that organization is her and this organization is me,” </a:t>
            </a:r>
            <a:r>
              <a:rPr lang="en-US" sz="2000" b="1" dirty="0" smtClean="0">
                <a:sym typeface="Wingdings" pitchFamily="2" charset="2"/>
              </a:rPr>
              <a:t> Autonomous Decision Making</a:t>
            </a:r>
            <a:br>
              <a:rPr lang="en-US" sz="2000" b="1" dirty="0" smtClean="0">
                <a:sym typeface="Wingdings" pitchFamily="2" charset="2"/>
              </a:rPr>
            </a:br>
            <a:r>
              <a:rPr lang="en-US" sz="2000" b="1" dirty="0">
                <a:sym typeface="Wingdings" pitchFamily="2" charset="2"/>
              </a:rPr>
              <a:t/>
            </a:r>
            <a:br>
              <a:rPr lang="en-US" sz="2000" b="1" dirty="0">
                <a:sym typeface="Wingdings" pitchFamily="2" charset="2"/>
              </a:rPr>
            </a:br>
            <a:r>
              <a:rPr lang="en-US" sz="2000" b="1" dirty="0" smtClean="0">
                <a:sym typeface="Wingdings" pitchFamily="2" charset="2"/>
              </a:rPr>
              <a:t>Not ever </a:t>
            </a:r>
            <a:r>
              <a:rPr lang="en-US" sz="2000" b="1" dirty="0">
                <a:sym typeface="Wingdings" pitchFamily="2" charset="2"/>
              </a:rPr>
              <a:t>r</a:t>
            </a:r>
            <a:r>
              <a:rPr lang="en-US" sz="2000" b="1" dirty="0" smtClean="0">
                <a:sym typeface="Wingdings" pitchFamily="2" charset="2"/>
              </a:rPr>
              <a:t>esearch findings was taken up and used by the central office leaders to the same degree. </a:t>
            </a:r>
            <a:br>
              <a:rPr lang="en-US" sz="2000" b="1" dirty="0" smtClean="0">
                <a:sym typeface="Wingdings" pitchFamily="2" charset="2"/>
              </a:rPr>
            </a:br>
            <a:r>
              <a:rPr lang="en-US" sz="2000" b="1" dirty="0">
                <a:sym typeface="Wingdings" pitchFamily="2" charset="2"/>
              </a:rPr>
              <a:t/>
            </a:r>
            <a:br>
              <a:rPr lang="en-US" sz="2000" b="1" dirty="0">
                <a:sym typeface="Wingdings" pitchFamily="2" charset="2"/>
              </a:rPr>
            </a:br>
            <a:r>
              <a:rPr lang="en-US" sz="2000" b="1" dirty="0" smtClean="0">
                <a:sym typeface="Wingdings" pitchFamily="2" charset="2"/>
              </a:rPr>
              <a:t>The difference between high and low  uptakes was the involvement of a strong and trusted intermediary organization—the Boston Plan for Excellence, whom facilitated the development of a shared knowledge base among the 3 partners (BPS, </a:t>
            </a:r>
            <a:r>
              <a:rPr lang="en-US" sz="2000" b="1" dirty="0" err="1" smtClean="0">
                <a:sym typeface="Wingdings" pitchFamily="2" charset="2"/>
              </a:rPr>
              <a:t>EdMatters</a:t>
            </a:r>
            <a:r>
              <a:rPr lang="en-US" sz="2000" b="1" dirty="0" smtClean="0">
                <a:sym typeface="Wingdings" pitchFamily="2" charset="2"/>
              </a:rPr>
              <a:t>, and The plan) and provided the capacity to interpret and act on research findings. </a:t>
            </a:r>
            <a:br>
              <a:rPr lang="en-US" sz="2000" b="1" dirty="0" smtClean="0">
                <a:sym typeface="Wingdings" pitchFamily="2" charset="2"/>
              </a:rPr>
            </a:br>
            <a:r>
              <a:rPr lang="en-US" sz="2000" b="1" dirty="0" smtClean="0">
                <a:sym typeface="Wingdings" pitchFamily="2" charset="2"/>
              </a:rPr>
              <a:t/>
            </a:r>
            <a:br>
              <a:rPr lang="en-US" sz="2000" b="1" dirty="0" smtClean="0">
                <a:sym typeface="Wingdings" pitchFamily="2" charset="2"/>
              </a:rPr>
            </a:br>
            <a:endParaRPr lang="en-US" sz="2000" b="1" dirty="0"/>
          </a:p>
        </p:txBody>
      </p:sp>
      <p:sp>
        <p:nvSpPr>
          <p:cNvPr id="3" name="Footer Placeholder 2"/>
          <p:cNvSpPr>
            <a:spLocks noGrp="1"/>
          </p:cNvSpPr>
          <p:nvPr>
            <p:ph type="ftr" sz="quarter" idx="11"/>
          </p:nvPr>
        </p:nvSpPr>
        <p:spPr/>
        <p:txBody>
          <a:bodyPr/>
          <a:lstStyle/>
          <a:p>
            <a:r>
              <a:rPr lang="en-US" smtClean="0"/>
              <a:t>Alvaro</a:t>
            </a:r>
            <a:endParaRPr lang="en-US"/>
          </a:p>
        </p:txBody>
      </p:sp>
    </p:spTree>
    <p:extLst>
      <p:ext uri="{BB962C8B-B14F-4D97-AF65-F5344CB8AC3E}">
        <p14:creationId xmlns:p14="http://schemas.microsoft.com/office/powerpoint/2010/main" xmlns="" val="34133220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Factors Influencing Use of Research to Inform Practice</a:t>
            </a:r>
            <a:endParaRPr lang="en-US" sz="2800" dirty="0"/>
          </a:p>
        </p:txBody>
      </p:sp>
      <p:sp>
        <p:nvSpPr>
          <p:cNvPr id="3" name="Content Placeholder 2"/>
          <p:cNvSpPr>
            <a:spLocks noGrp="1"/>
          </p:cNvSpPr>
          <p:nvPr>
            <p:ph idx="1"/>
          </p:nvPr>
        </p:nvSpPr>
        <p:spPr>
          <a:xfrm>
            <a:off x="457200" y="1295400"/>
            <a:ext cx="8229600" cy="4953000"/>
          </a:xfrm>
        </p:spPr>
        <p:txBody>
          <a:bodyPr>
            <a:normAutofit fontScale="55000" lnSpcReduction="20000"/>
          </a:bodyPr>
          <a:lstStyle/>
          <a:p>
            <a:r>
              <a:rPr lang="en-US" b="1" dirty="0" smtClean="0"/>
              <a:t>Conceptual beliefs and understandings</a:t>
            </a:r>
          </a:p>
          <a:p>
            <a:pPr lvl="1"/>
            <a:r>
              <a:rPr lang="en-US" dirty="0" smtClean="0"/>
              <a:t>Interpretations of research were filtered by pre-existing beliefs (e.g., district administrators tended to discount evidence that countered their existing beliefs about instruction) (Coburn 2010)</a:t>
            </a:r>
          </a:p>
          <a:p>
            <a:pPr lvl="1"/>
            <a:r>
              <a:rPr lang="en-US" dirty="0" smtClean="0"/>
              <a:t>More productive use of findings occurred when decision-makers shared frames for interpreting research (Hubbard 2010) </a:t>
            </a:r>
          </a:p>
          <a:p>
            <a:pPr lvl="1"/>
            <a:r>
              <a:rPr lang="en-US" dirty="0" smtClean="0"/>
              <a:t>Shared conceptual understandings of research facilitated development of shared solutions (Coburn 2010)</a:t>
            </a:r>
          </a:p>
          <a:p>
            <a:pPr lvl="1"/>
            <a:endParaRPr lang="en-US" dirty="0" smtClean="0"/>
          </a:p>
          <a:p>
            <a:r>
              <a:rPr lang="en-US" b="1" dirty="0" smtClean="0"/>
              <a:t>Availability of resources</a:t>
            </a:r>
          </a:p>
          <a:p>
            <a:pPr lvl="1"/>
            <a:r>
              <a:rPr lang="en-US" dirty="0" smtClean="0"/>
              <a:t>Adequate time, personnel, and external support are necessary for the effort, access, and focus required for deep engagement in research-driven deliberations (Coburn 2010)</a:t>
            </a:r>
          </a:p>
          <a:p>
            <a:pPr lvl="1"/>
            <a:r>
              <a:rPr lang="en-US" dirty="0" smtClean="0"/>
              <a:t>Tools  that embed research- and practitioner-based concepts influenced practitioner thinking and actions when they were coupled with high quality assistance (</a:t>
            </a:r>
            <a:r>
              <a:rPr lang="en-US" dirty="0" err="1" smtClean="0"/>
              <a:t>Ikemoto</a:t>
            </a:r>
            <a:r>
              <a:rPr lang="en-US" dirty="0" smtClean="0"/>
              <a:t> and </a:t>
            </a:r>
            <a:r>
              <a:rPr lang="en-US" dirty="0" err="1" smtClean="0"/>
              <a:t>Honig</a:t>
            </a:r>
            <a:r>
              <a:rPr lang="en-US" dirty="0" smtClean="0"/>
              <a:t> 2010)</a:t>
            </a:r>
          </a:p>
          <a:p>
            <a:pPr lvl="1"/>
            <a:endParaRPr lang="en-US" dirty="0" smtClean="0"/>
          </a:p>
          <a:p>
            <a:r>
              <a:rPr lang="en-US" b="1" dirty="0" smtClean="0"/>
              <a:t>Social and organizational factors</a:t>
            </a:r>
          </a:p>
          <a:p>
            <a:pPr lvl="1"/>
            <a:r>
              <a:rPr lang="en-US" dirty="0" smtClean="0"/>
              <a:t>Relational trust  and communication between district administrators and external partners was important in promoting productive, self-reinforcing relationship (but was vulnerable when concentrated among the district’s high-level management due to potential for leadership turnover) (Hubbard 2010)</a:t>
            </a:r>
          </a:p>
          <a:p>
            <a:pPr lvl="1"/>
            <a:r>
              <a:rPr lang="en-US" dirty="0" smtClean="0"/>
              <a:t>Cross-divisional and cross-level engagement at the district-level can contribute to shared understandings through negotiation while </a:t>
            </a:r>
            <a:r>
              <a:rPr lang="en-US" dirty="0" err="1" smtClean="0"/>
              <a:t>siloed</a:t>
            </a:r>
            <a:r>
              <a:rPr lang="en-US" dirty="0" smtClean="0"/>
              <a:t> units tend to foster varying views about instruction (Coburn 2010)</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What is Research-Based School Organization?</a:t>
            </a:r>
            <a:endParaRPr lang="en-US" sz="3200" dirty="0"/>
          </a:p>
        </p:txBody>
      </p:sp>
      <p:sp>
        <p:nvSpPr>
          <p:cNvPr id="3" name="Content Placeholder 2"/>
          <p:cNvSpPr>
            <a:spLocks noGrp="1"/>
          </p:cNvSpPr>
          <p:nvPr>
            <p:ph idx="1"/>
          </p:nvPr>
        </p:nvSpPr>
        <p:spPr/>
        <p:txBody>
          <a:bodyPr/>
          <a:lstStyle/>
          <a:p>
            <a:r>
              <a:rPr lang="en-US" dirty="0" smtClean="0"/>
              <a:t>Instrumental, Symbolic, Conceptual uses of research.</a:t>
            </a:r>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TotalTime>
  <Words>599</Words>
  <Application>Microsoft Office PowerPoint</Application>
  <PresentationFormat>On-screen Show (4:3)</PresentationFormat>
  <Paragraphs>40</Paragraphs>
  <Slides>9</Slides>
  <Notes>1</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Collaborations and Partnerships</vt:lpstr>
      <vt:lpstr>Vannevar Bush </vt:lpstr>
      <vt:lpstr>Pasteur’s Quadrant</vt:lpstr>
      <vt:lpstr>Slide 4</vt:lpstr>
      <vt:lpstr>Week 7: Research Based Collaboration and Culture</vt:lpstr>
      <vt:lpstr>“The Partnership for District Change: Challenges of Evidence Use in a Major Urban District” by Cynthia E. Coburn</vt:lpstr>
      <vt:lpstr>Boston Public Schools  Purposeful Discussions held by leaders: Thomas Payzant – Superintendent, proper support from the community Barbara Neufeld – Founder of EdMatters, research firm Ellen Guiney– Director:  Boston Plan For Excellence  Common Framework for the “ambitious instructional practice” the district wished to see.  Both Neufeld and Guiney --- when both leaders found themselves frustrated, they would talk to each other, “there is  a way in which that organization is her and this organization is me,”  Autonomous Decision Making  Not ever research findings was taken up and used by the central office leaders to the same degree.   The difference between high and low  uptakes was the involvement of a strong and trusted intermediary organization—the Boston Plan for Excellence, whom facilitated the development of a shared knowledge base among the 3 partners (BPS, EdMatters, and The plan) and provided the capacity to interpret and act on research findings.   </vt:lpstr>
      <vt:lpstr>Factors Influencing Use of Research to Inform Practice</vt:lpstr>
      <vt:lpstr>What is Research-Based School Organization?</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Collaborations and Partnerships</dc:title>
  <dc:creator>hakuta</dc:creator>
  <cp:lastModifiedBy>hakuta</cp:lastModifiedBy>
  <cp:revision>5</cp:revision>
  <dcterms:created xsi:type="dcterms:W3CDTF">2012-05-21T15:13:19Z</dcterms:created>
  <dcterms:modified xsi:type="dcterms:W3CDTF">2012-05-21T15:58:13Z</dcterms:modified>
</cp:coreProperties>
</file>