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9" r:id="rId4"/>
    <p:sldId id="260" r:id="rId5"/>
    <p:sldId id="2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91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521BD-FE47-4566-97EA-28D538E66B36}" type="datetimeFigureOut">
              <a:rPr lang="en-US" smtClean="0"/>
              <a:pPr/>
              <a:t>5/30/2012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0BA11C-5E59-4E24-92C9-24C1735DC8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8391E83-2D11-458E-B235-36D8B17FDC82}" type="slidenum">
              <a:rPr lang="en-US"/>
              <a:pPr/>
              <a:t>3</a:t>
            </a:fld>
            <a:endParaRPr lang="en-US"/>
          </a:p>
        </p:txBody>
      </p:sp>
      <p:sp>
        <p:nvSpPr>
          <p:cNvPr id="29697"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698" name="Rectangle 2"/>
          <p:cNvSpPr txBox="1">
            <a:spLocks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2E228-DC03-4A3E-ABDB-FF31CF15E3ED}" type="slidenum">
              <a:rPr lang="en-US" smtClean="0"/>
              <a:pPr/>
              <a:t>4</a:t>
            </a:fld>
            <a:endParaRPr lang="en-US"/>
          </a:p>
        </p:txBody>
      </p:sp>
    </p:spTree>
    <p:extLst>
      <p:ext uri="{BB962C8B-B14F-4D97-AF65-F5344CB8AC3E}">
        <p14:creationId xmlns:p14="http://schemas.microsoft.com/office/powerpoint/2010/main" xmlns="" val="3094986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921F59-91A5-4702-9B37-1DEAEEFF0043}"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4019631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921F59-91A5-4702-9B37-1DEAEEFF0043}"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1543740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21F59-91A5-4702-9B37-1DEAEEFF0043}"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1648635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921F59-91A5-4702-9B37-1DEAEEFF0043}" type="datetimeFigureOut">
              <a:rPr lang="en-US" smtClean="0"/>
              <a:pPr/>
              <a:t>5/30/2012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3544175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921F59-91A5-4702-9B37-1DEAEEFF0043}" type="datetimeFigureOut">
              <a:rPr lang="en-US" smtClean="0"/>
              <a:pPr/>
              <a:t>5/30/2012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341865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921F59-91A5-4702-9B37-1DEAEEFF0043}" type="datetimeFigureOut">
              <a:rPr lang="en-US" smtClean="0"/>
              <a:pPr/>
              <a:t>5/30/2012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2837910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21F59-91A5-4702-9B37-1DEAEEFF0043}" type="datetimeFigureOut">
              <a:rPr lang="en-US" smtClean="0"/>
              <a:pPr/>
              <a:t>5/30/2012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8669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21F59-91A5-4702-9B37-1DEAEEFF0043}" type="datetimeFigureOut">
              <a:rPr lang="en-US" smtClean="0"/>
              <a:pPr/>
              <a:t>5/30/2012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34681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21F59-91A5-4702-9B37-1DEAEEFF0043}" type="datetimeFigureOut">
              <a:rPr lang="en-US" smtClean="0"/>
              <a:pPr/>
              <a:t>5/30/2012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3546916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921F59-91A5-4702-9B37-1DEAEEFF0043}"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3617357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921F59-91A5-4702-9B37-1DEAEEFF0043}"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19939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21F59-91A5-4702-9B37-1DEAEEFF0043}" type="datetimeFigureOut">
              <a:rPr lang="en-US" smtClean="0"/>
              <a:pPr/>
              <a:t>5/30/2012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7E58D-47D0-4692-A2FE-521E4332EE11}" type="slidenum">
              <a:rPr lang="en-US" smtClean="0"/>
              <a:pPr/>
              <a:t>‹#›</a:t>
            </a:fld>
            <a:endParaRPr lang="en-US"/>
          </a:p>
        </p:txBody>
      </p:sp>
    </p:spTree>
    <p:extLst>
      <p:ext uri="{BB962C8B-B14F-4D97-AF65-F5344CB8AC3E}">
        <p14:creationId xmlns="" xmlns:p14="http://schemas.microsoft.com/office/powerpoint/2010/main" val="3238176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1143000"/>
          </a:xfrm>
        </p:spPr>
        <p:txBody>
          <a:bodyPr>
            <a:noAutofit/>
          </a:bodyPr>
          <a:lstStyle/>
          <a:p>
            <a:r>
              <a:rPr lang="en-US" sz="2400" b="1" dirty="0" smtClean="0"/>
              <a:t>5 organizational elements to consider in the context of delivering effective instruction to adolescent newcomers. </a:t>
            </a:r>
            <a:br>
              <a:rPr lang="en-US" sz="2400" b="1" dirty="0" smtClean="0"/>
            </a:br>
            <a:r>
              <a:rPr lang="en-US" sz="2400" b="1" dirty="0" smtClean="0"/>
              <a:t>“</a:t>
            </a:r>
            <a:r>
              <a:rPr lang="en-US" sz="2400" b="1" i="1" dirty="0" smtClean="0"/>
              <a:t>Do not promote language or content learning”</a:t>
            </a:r>
            <a:r>
              <a:rPr lang="en-US" sz="2400" b="1" dirty="0" smtClean="0"/>
              <a:t/>
            </a:r>
            <a:br>
              <a:rPr lang="en-US" sz="2400" b="1" dirty="0" smtClean="0"/>
            </a:br>
            <a:endParaRPr lang="en-US" sz="2400" b="1" dirty="0"/>
          </a:p>
        </p:txBody>
      </p:sp>
      <p:sp>
        <p:nvSpPr>
          <p:cNvPr id="5" name="Content Placeholder 4"/>
          <p:cNvSpPr>
            <a:spLocks noGrp="1"/>
          </p:cNvSpPr>
          <p:nvPr>
            <p:ph idx="1"/>
          </p:nvPr>
        </p:nvSpPr>
        <p:spPr>
          <a:xfrm>
            <a:off x="228600" y="1600200"/>
            <a:ext cx="8458200" cy="4525963"/>
          </a:xfrm>
        </p:spPr>
        <p:txBody>
          <a:bodyPr>
            <a:normAutofit fontScale="92500" lnSpcReduction="10000"/>
          </a:bodyPr>
          <a:lstStyle/>
          <a:p>
            <a:pPr marL="457200" indent="-457200">
              <a:buAutoNum type="alphaUcParenR"/>
            </a:pPr>
            <a:r>
              <a:rPr lang="en-US" sz="2000" dirty="0" smtClean="0"/>
              <a:t>Systematic Support for Assessment and Placement Students</a:t>
            </a:r>
          </a:p>
          <a:p>
            <a:pPr marL="457200" indent="-457200">
              <a:buAutoNum type="alphaUcParenR"/>
            </a:pPr>
            <a:r>
              <a:rPr lang="en-US" sz="2000" dirty="0" smtClean="0"/>
              <a:t>Targeted Resources for Language and Literacy Instruction</a:t>
            </a:r>
          </a:p>
          <a:p>
            <a:pPr marL="857250" lvl="1" indent="-457200">
              <a:buAutoNum type="alphaUcParenR"/>
            </a:pPr>
            <a:r>
              <a:rPr lang="en-US" sz="1600" dirty="0" smtClean="0"/>
              <a:t>Supporting teachers in ways that are directly relevant to students’ needs, rather than spreading resources across infrastructure, staff, materials, etc. </a:t>
            </a:r>
          </a:p>
          <a:p>
            <a:pPr marL="457200" indent="-457200">
              <a:buAutoNum type="alphaUcParenR"/>
            </a:pPr>
            <a:r>
              <a:rPr lang="en-US" sz="2000" dirty="0" smtClean="0"/>
              <a:t>Extended Instructional Time</a:t>
            </a:r>
          </a:p>
          <a:p>
            <a:pPr marL="857250" lvl="1" indent="-457200">
              <a:buAutoNum type="alphaUcParenR"/>
            </a:pPr>
            <a:r>
              <a:rPr lang="en-US" sz="1600" dirty="0" smtClean="0"/>
              <a:t>Year-round, summer and/or after school</a:t>
            </a:r>
          </a:p>
          <a:p>
            <a:pPr marL="457200" indent="-457200">
              <a:buAutoNum type="alphaUcParenR"/>
            </a:pPr>
            <a:r>
              <a:rPr lang="en-US" sz="2000" dirty="0" smtClean="0"/>
              <a:t>Coordinated Efforts: Newcomers Programs, Programs for Advanced ELLs, and Mainstream Classes</a:t>
            </a:r>
          </a:p>
          <a:p>
            <a:pPr marL="857250" lvl="1" indent="-457200">
              <a:buAutoNum type="alphaUcParenR"/>
            </a:pPr>
            <a:r>
              <a:rPr lang="en-US" sz="1600" dirty="0" smtClean="0"/>
              <a:t>Teachers must coordinate curriculum and instruction across newcomer programs, ESL/bilingual programs, and mainstream classes (i.e. International Schools)</a:t>
            </a:r>
          </a:p>
          <a:p>
            <a:pPr marL="857250" lvl="1" indent="-457200">
              <a:buAutoNum type="alphaUcParenR"/>
            </a:pPr>
            <a:r>
              <a:rPr lang="en-US" sz="1600" dirty="0" smtClean="0"/>
              <a:t>Academic progress being tracked</a:t>
            </a:r>
          </a:p>
          <a:p>
            <a:pPr marL="457200" indent="-457200">
              <a:buAutoNum type="alphaUcParenR"/>
            </a:pPr>
            <a:r>
              <a:rPr lang="en-US" sz="2000" dirty="0" smtClean="0"/>
              <a:t>Heterogeneous Grouping</a:t>
            </a:r>
          </a:p>
          <a:p>
            <a:pPr marL="857250" lvl="1" indent="-457200">
              <a:buAutoNum type="alphaUcParenR"/>
            </a:pPr>
            <a:r>
              <a:rPr lang="en-US" sz="1600" dirty="0" smtClean="0"/>
              <a:t>Programs provide structured opportunities for newcomers to work with advanced ELL and native English Learners. (i.e. International</a:t>
            </a:r>
            <a:r>
              <a:rPr lang="en-US" sz="1600" dirty="0"/>
              <a:t> </a:t>
            </a:r>
            <a:r>
              <a:rPr lang="en-US" sz="1600" dirty="0" smtClean="0"/>
              <a:t>Schools)</a:t>
            </a:r>
            <a:endParaRPr lang="en-US" sz="1600" dirty="0"/>
          </a:p>
          <a:p>
            <a:pPr marL="400050" lvl="1" indent="0">
              <a:buNone/>
            </a:pPr>
            <a:endParaRPr lang="en-US" sz="1600" dirty="0" smtClean="0"/>
          </a:p>
          <a:p>
            <a:pPr marL="400050" lvl="1" indent="0">
              <a:buNone/>
            </a:pPr>
            <a:r>
              <a:rPr lang="en-US" sz="1500" dirty="0" smtClean="0"/>
              <a:t>TO DATE, THERE ARE NO STUDIES THAT EVALUATE THE EFFECTIVENESS OF NEWCOMER PROGRAMS. </a:t>
            </a:r>
          </a:p>
        </p:txBody>
      </p:sp>
      <p:sp>
        <p:nvSpPr>
          <p:cNvPr id="6" name="Footer Placeholder 5"/>
          <p:cNvSpPr>
            <a:spLocks noGrp="1"/>
          </p:cNvSpPr>
          <p:nvPr>
            <p:ph type="ftr" sz="quarter" idx="11"/>
          </p:nvPr>
        </p:nvSpPr>
        <p:spPr/>
        <p:txBody>
          <a:bodyPr/>
          <a:lstStyle/>
          <a:p>
            <a:r>
              <a:rPr lang="en-US" smtClean="0"/>
              <a:t>Alvaro</a:t>
            </a:r>
            <a:endParaRPr lang="en-US"/>
          </a:p>
        </p:txBody>
      </p:sp>
    </p:spTree>
    <p:extLst>
      <p:ext uri="{BB962C8B-B14F-4D97-AF65-F5344CB8AC3E}">
        <p14:creationId xmlns="" xmlns:p14="http://schemas.microsoft.com/office/powerpoint/2010/main" val="3030146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ctr">
              <a:buNone/>
            </a:pPr>
            <a:r>
              <a:rPr lang="en-US" sz="1800" u="sng" dirty="0" smtClean="0"/>
              <a:t>META Issue Brief: Charter Schools &amp; ELLs in Massachusetts</a:t>
            </a:r>
          </a:p>
          <a:p>
            <a:r>
              <a:rPr lang="en-US" sz="1800" dirty="0" smtClean="0"/>
              <a:t>Charter schools often have little or no representation of ELLs in their student population, especially when compared to traditional public schools</a:t>
            </a:r>
          </a:p>
          <a:p>
            <a:r>
              <a:rPr lang="en-US" sz="1800" dirty="0" smtClean="0"/>
              <a:t>Charter schools tend to have ELLs who are at the edge of proficiency</a:t>
            </a:r>
          </a:p>
          <a:p>
            <a:pPr algn="ctr">
              <a:buNone/>
            </a:pPr>
            <a:r>
              <a:rPr lang="en-US" sz="1800" u="sng" dirty="0" smtClean="0"/>
              <a:t>Choice without Equity</a:t>
            </a:r>
          </a:p>
          <a:p>
            <a:r>
              <a:rPr lang="en-US" sz="1800" dirty="0" smtClean="0"/>
              <a:t>November 2009 report, </a:t>
            </a:r>
            <a:r>
              <a:rPr lang="en-US" sz="1800" i="1" dirty="0" smtClean="0"/>
              <a:t>Equity Overlooked: Charter Schools and Civil Rights Policy, </a:t>
            </a:r>
            <a:r>
              <a:rPr lang="en-US" sz="1800" dirty="0" smtClean="0"/>
              <a:t>showed a critical lack of basic civil rights policy in state charter legislation</a:t>
            </a:r>
            <a:endParaRPr lang="en-US" sz="1800" i="1" dirty="0" smtClean="0"/>
          </a:p>
          <a:p>
            <a:r>
              <a:rPr lang="en-US" sz="1800" dirty="0" smtClean="0"/>
              <a:t>Patterns </a:t>
            </a:r>
            <a:r>
              <a:rPr lang="en-US" sz="1800" dirty="0"/>
              <a:t>of </a:t>
            </a:r>
            <a:r>
              <a:rPr lang="en-US" sz="1800" dirty="0" smtClean="0"/>
              <a:t>charter school segregation: charter schools are overwhelmingly white (white flight from traditional public schools), black, or </a:t>
            </a:r>
            <a:r>
              <a:rPr lang="en-US" sz="1800" smtClean="0"/>
              <a:t>minority populations</a:t>
            </a:r>
            <a:endParaRPr lang="en-US" sz="1800" dirty="0" smtClean="0"/>
          </a:p>
          <a:p>
            <a:r>
              <a:rPr lang="en-US" sz="1800" dirty="0" smtClean="0"/>
              <a:t>Charter </a:t>
            </a:r>
            <a:r>
              <a:rPr lang="en-US" sz="1800" dirty="0"/>
              <a:t>sector continues to stratify students by race, </a:t>
            </a:r>
            <a:r>
              <a:rPr lang="en-US" sz="1800" dirty="0" smtClean="0"/>
              <a:t>class, </a:t>
            </a:r>
            <a:r>
              <a:rPr lang="en-US" sz="1800" dirty="0"/>
              <a:t>and </a:t>
            </a:r>
            <a:r>
              <a:rPr lang="en-US" sz="1800" dirty="0" smtClean="0"/>
              <a:t>possibly language  - ELLs are seriously underrepresented in charter schools</a:t>
            </a:r>
          </a:p>
          <a:p>
            <a:r>
              <a:rPr lang="en-US" sz="1800" dirty="0" smtClean="0"/>
              <a:t> </a:t>
            </a:r>
            <a:r>
              <a:rPr lang="en-US" sz="1800" dirty="0"/>
              <a:t>This study </a:t>
            </a:r>
            <a:r>
              <a:rPr lang="en-US" sz="1800" dirty="0" smtClean="0"/>
              <a:t>(July 2010) released </a:t>
            </a:r>
            <a:r>
              <a:rPr lang="en-US" sz="1800" dirty="0"/>
              <a:t>at a time of mounting federal pressure to expand </a:t>
            </a:r>
            <a:r>
              <a:rPr lang="en-US" sz="1800" dirty="0" smtClean="0"/>
              <a:t>charter schools</a:t>
            </a:r>
            <a:r>
              <a:rPr lang="en-US" sz="1800" dirty="0"/>
              <a:t>, despite on-going and accumulating evidence of charter school segregation</a:t>
            </a:r>
            <a:r>
              <a:rPr lang="en-US" sz="1800" dirty="0" smtClean="0"/>
              <a:t>.</a:t>
            </a:r>
          </a:p>
        </p:txBody>
      </p:sp>
      <p:sp>
        <p:nvSpPr>
          <p:cNvPr id="4" name="Title 3"/>
          <p:cNvSpPr>
            <a:spLocks noGrp="1"/>
          </p:cNvSpPr>
          <p:nvPr>
            <p:ph type="title"/>
          </p:nvPr>
        </p:nvSpPr>
        <p:spPr/>
        <p:txBody>
          <a:bodyPr>
            <a:normAutofit fontScale="90000"/>
          </a:bodyPr>
          <a:lstStyle/>
          <a:p>
            <a:r>
              <a:rPr lang="en-US" dirty="0" smtClean="0"/>
              <a:t>The Under-representation of ELLs </a:t>
            </a:r>
            <a:br>
              <a:rPr lang="en-US" dirty="0" smtClean="0"/>
            </a:br>
            <a:r>
              <a:rPr lang="en-US" dirty="0" smtClean="0"/>
              <a:t>in Charter Schools</a:t>
            </a:r>
            <a:endParaRPr lang="en-US" dirty="0"/>
          </a:p>
        </p:txBody>
      </p:sp>
      <p:sp>
        <p:nvSpPr>
          <p:cNvPr id="7" name="Title 1"/>
          <p:cNvSpPr txBox="1">
            <a:spLocks/>
          </p:cNvSpPr>
          <p:nvPr/>
        </p:nvSpPr>
        <p:spPr>
          <a:xfrm>
            <a:off x="609600" y="3810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Footer Placeholder 4"/>
          <p:cNvSpPr>
            <a:spLocks noGrp="1"/>
          </p:cNvSpPr>
          <p:nvPr>
            <p:ph type="ftr" sz="quarter" idx="11"/>
          </p:nvPr>
        </p:nvSpPr>
        <p:spPr/>
        <p:txBody>
          <a:bodyPr/>
          <a:lstStyle/>
          <a:p>
            <a:r>
              <a:rPr lang="en-US" smtClean="0"/>
              <a:t>Elizabeth</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body"/>
          </p:nvPr>
        </p:nvSpPr>
        <p:spPr>
          <a:xfrm>
            <a:off x="457200" y="1600200"/>
            <a:ext cx="8229600" cy="4708525"/>
          </a:xfrm>
          <a:ln/>
        </p:spPr>
        <p:txBody>
          <a:bodyPr anchor="t">
            <a:normAutofit lnSpcReduction="10000"/>
          </a:bodyPr>
          <a:lstStyle/>
          <a:p>
            <a:pPr marL="457200" indent="-3032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t>Frankenberg looks at how charters are serving students in light of the push for their expansion in recent times. The study of 40 states and the District of Columbia finds that charter schools create more isolation and segregation that traditional public schools. There four key findings are;</a:t>
            </a:r>
          </a:p>
          <a:p>
            <a:pPr marL="457200" indent="-3032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p>
          <a:p>
            <a:pPr marL="457200" indent="-303213">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t>1. While charter schools are increasing in number and size, charter school enrollment presently accounts for only 2.5% of all public school students</a:t>
            </a:r>
          </a:p>
          <a:p>
            <a:pPr marL="457200" indent="-303213">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t>2. Charter schools, in many ways, have more extensive segregation than other public schools. Charter schools attract a higher percentage of black students than traditional public schools, in part because they tend to be located in urban areas. As a result, charter school enrollment patterns display high levels of minority segregation, trends that are particularly severe for black students</a:t>
            </a:r>
          </a:p>
          <a:p>
            <a:pPr marL="457200" indent="-303213">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t>3. Charter school trends vary substantially across different regions of the country. Latinos are under-enrolled in charter schools in some Western states where they comprise the largest share of students. At the same time, a dozen states report that a majority of Latino charter students attend intensely segregated minority schools. Patterns in the West and in a few areas in the South also suggest that charters serve as havens for white flight from public schools</a:t>
            </a:r>
          </a:p>
          <a:p>
            <a:pPr marL="457200" indent="-303213">
              <a:lnSpc>
                <a:spcPct val="100000"/>
              </a:lnSpc>
              <a:buClr>
                <a:srgbClr val="FFFFFF"/>
              </a:buClr>
              <a:buSzPct val="166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t>4. major gaps in multiple federal data sources make it difficult to answer basic, fundamental questions about the extent to which charter schools enroll and concentrate low income students and English Language Learners (ELLs). Charter schools receive public funding and therefore should be equally available to all students regardless of background.</a:t>
            </a:r>
          </a:p>
          <a:p>
            <a:pPr marL="457200" indent="-3032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t>Reference: </a:t>
            </a:r>
            <a:r>
              <a:rPr lang="en-US" sz="1200"/>
              <a:t>Frankenberg, E., Siegel-Hawley, G., Wang, J. (2010). Choice without Equity: Charter School Segregation and the Need for Civil Rights Standards. Los Angeles, CA: The Civil Rights Project/Proyecto Derechos Civiles at UCLA</a:t>
            </a:r>
          </a:p>
        </p:txBody>
      </p:sp>
      <p:sp>
        <p:nvSpPr>
          <p:cNvPr id="16386" name="Rectangle 2"/>
          <p:cNvSpPr>
            <a:spLocks noGrp="1" noChangeArrowheads="1"/>
          </p:cNvSpPr>
          <p:nvPr>
            <p:ph type="title" idx="1"/>
          </p:nvPr>
        </p:nvSpPr>
        <p:spPr>
          <a:xfrm>
            <a:off x="457200" y="88900"/>
            <a:ext cx="8229600" cy="1328738"/>
          </a:xfrm>
          <a:ln/>
        </p:spPr>
        <p:txBody>
          <a:bodyPr anchor="b"/>
          <a:lstStyle/>
          <a:p>
            <a:pPr marL="0" indent="0">
              <a:lnSpc>
                <a:spcPct val="100000"/>
              </a:lnSpc>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a:t>Week 9: Charter Schools and Alternative Programs</a:t>
            </a:r>
          </a:p>
        </p:txBody>
      </p:sp>
      <p:sp>
        <p:nvSpPr>
          <p:cNvPr id="4" name="Footer Placeholder 3"/>
          <p:cNvSpPr>
            <a:spLocks noGrp="1"/>
          </p:cNvSpPr>
          <p:nvPr>
            <p:ph type="ftr" sz="quarter" idx="11"/>
          </p:nvPr>
        </p:nvSpPr>
        <p:spPr/>
        <p:txBody>
          <a:bodyPr/>
          <a:lstStyle/>
          <a:p>
            <a:r>
              <a:rPr lang="en-US" smtClean="0"/>
              <a:t>Adrian</a:t>
            </a:r>
            <a:endParaRPr lang="en-US"/>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52400"/>
            <a:ext cx="8610600" cy="6924973"/>
          </a:xfrm>
          <a:prstGeom prst="rect">
            <a:avLst/>
          </a:prstGeom>
          <a:noFill/>
        </p:spPr>
        <p:txBody>
          <a:bodyPr wrap="square" rtlCol="0">
            <a:spAutoFit/>
          </a:bodyPr>
          <a:lstStyle/>
          <a:p>
            <a:pPr algn="ctr"/>
            <a:r>
              <a:rPr lang="en-US" sz="2800" dirty="0" smtClean="0"/>
              <a:t>Practical Guidelines for the Education of English Language Learners (Center on Instruction, 2006)</a:t>
            </a:r>
            <a:endParaRPr lang="en-US" sz="2800"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marL="457200" indent="-457200">
              <a:buFont typeface="Arial" pitchFamily="34" charset="0"/>
              <a:buChar char="•"/>
            </a:pPr>
            <a:r>
              <a:rPr lang="en-US" dirty="0" smtClean="0">
                <a:latin typeface="Arial" pitchFamily="34" charset="0"/>
                <a:cs typeface="Arial" pitchFamily="34" charset="0"/>
              </a:rPr>
              <a:t>Recommendations on effective instruction</a:t>
            </a:r>
          </a:p>
          <a:p>
            <a:pPr marL="914400" lvl="1" indent="-457200">
              <a:buFont typeface="Arial" pitchFamily="34" charset="0"/>
              <a:buChar char="•"/>
            </a:pPr>
            <a:r>
              <a:rPr lang="en-US" dirty="0" smtClean="0">
                <a:latin typeface="Arial" pitchFamily="34" charset="0"/>
                <a:cs typeface="Arial" pitchFamily="34" charset="0"/>
              </a:rPr>
              <a:t>Use development perspective and assume that many skills are required for literacy</a:t>
            </a:r>
          </a:p>
          <a:p>
            <a:pPr marL="914400" lvl="1" indent="-457200">
              <a:buFont typeface="Arial" pitchFamily="34" charset="0"/>
              <a:buChar char="•"/>
            </a:pPr>
            <a:r>
              <a:rPr lang="en-US" dirty="0" smtClean="0">
                <a:latin typeface="Arial" pitchFamily="34" charset="0"/>
                <a:cs typeface="Arial" pitchFamily="34" charset="0"/>
              </a:rPr>
              <a:t>Six elements are essential regardless of the language of instruction: Content-based literacy, developing academic language, explicit instruction, writing for academic purposes, ongoing classroom assessment, and intervention in word-reading difficulties</a:t>
            </a:r>
          </a:p>
          <a:p>
            <a:pPr marL="914400" lvl="1" indent="-457200">
              <a:buFont typeface="Arial" pitchFamily="34" charset="0"/>
              <a:buChar char="•"/>
            </a:pPr>
            <a:endParaRPr lang="en-US" dirty="0" smtClean="0">
              <a:latin typeface="Arial" pitchFamily="34" charset="0"/>
              <a:cs typeface="Arial" pitchFamily="34" charset="0"/>
            </a:endParaRPr>
          </a:p>
          <a:p>
            <a:pPr marL="457200" indent="-457200">
              <a:buFont typeface="Arial" pitchFamily="34" charset="0"/>
              <a:buChar char="•"/>
            </a:pPr>
            <a:r>
              <a:rPr lang="en-US" dirty="0" smtClean="0">
                <a:latin typeface="Arial" pitchFamily="34" charset="0"/>
                <a:cs typeface="Arial" pitchFamily="34" charset="0"/>
              </a:rPr>
              <a:t>Recommendations on organizational and institutional elements:</a:t>
            </a:r>
          </a:p>
          <a:p>
            <a:pPr marL="914400" lvl="1" indent="-457200">
              <a:buFont typeface="Arial" pitchFamily="34" charset="0"/>
              <a:buChar char="•"/>
            </a:pPr>
            <a:r>
              <a:rPr lang="en-US" dirty="0" smtClean="0">
                <a:latin typeface="Arial" pitchFamily="34" charset="0"/>
                <a:cs typeface="Arial" pitchFamily="34" charset="0"/>
              </a:rPr>
              <a:t>No particular conceptual framework was used but only pointed out factors that influence the effectiveness of instructional practices</a:t>
            </a:r>
          </a:p>
          <a:p>
            <a:pPr marL="914400" lvl="1" indent="-457200">
              <a:buFont typeface="Arial" pitchFamily="34" charset="0"/>
              <a:buChar char="•"/>
            </a:pPr>
            <a:r>
              <a:rPr lang="en-US" dirty="0" smtClean="0">
                <a:latin typeface="Arial" pitchFamily="34" charset="0"/>
                <a:cs typeface="Arial" pitchFamily="34" charset="0"/>
              </a:rPr>
              <a:t>No single “model” newcomer program</a:t>
            </a:r>
          </a:p>
          <a:p>
            <a:pPr marL="914400" lvl="1" indent="-457200">
              <a:buFont typeface="Arial" pitchFamily="34" charset="0"/>
              <a:buChar char="•"/>
            </a:pPr>
            <a:r>
              <a:rPr lang="en-US" dirty="0" smtClean="0">
                <a:latin typeface="Arial" pitchFamily="34" charset="0"/>
                <a:cs typeface="Arial" pitchFamily="34" charset="0"/>
              </a:rPr>
              <a:t>5 elements: Systematic assessment, heterogeneous student grouping, extended learning hours, coordinated efforts across school system, and targeted resources</a:t>
            </a:r>
          </a:p>
          <a:p>
            <a:pPr marL="914400" lvl="1" indent="-457200">
              <a:buFont typeface="Arial" pitchFamily="34" charset="0"/>
              <a:buChar char="•"/>
            </a:pPr>
            <a:endParaRPr lang="en-US" dirty="0" smtClean="0">
              <a:latin typeface="Arial" pitchFamily="34" charset="0"/>
              <a:cs typeface="Arial" pitchFamily="34" charset="0"/>
            </a:endParaRPr>
          </a:p>
          <a:p>
            <a:pPr marL="457200" indent="-457200">
              <a:buFont typeface="Arial" pitchFamily="34" charset="0"/>
              <a:buChar char="•"/>
            </a:pPr>
            <a:r>
              <a:rPr lang="en-US" dirty="0" smtClean="0">
                <a:latin typeface="Arial" pitchFamily="34" charset="0"/>
                <a:cs typeface="Arial" pitchFamily="34" charset="0"/>
              </a:rPr>
              <a:t>A big question still looms over the possibility of linking recommendations on effective instruction that are suggested to be important regardless of the language of instruction and the fact that the effective instruction are put outside of the context of students’ social and cultural background and context.</a:t>
            </a:r>
          </a:p>
        </p:txBody>
      </p:sp>
      <p:sp>
        <p:nvSpPr>
          <p:cNvPr id="4" name="Footer Placeholder 3"/>
          <p:cNvSpPr>
            <a:spLocks noGrp="1"/>
          </p:cNvSpPr>
          <p:nvPr>
            <p:ph type="ftr" sz="quarter" idx="11"/>
          </p:nvPr>
        </p:nvSpPr>
        <p:spPr/>
        <p:txBody>
          <a:bodyPr/>
          <a:lstStyle/>
          <a:p>
            <a:r>
              <a:rPr lang="en-US" smtClean="0"/>
              <a:t>Emmily</a:t>
            </a:r>
            <a:endParaRPr lang="en-US"/>
          </a:p>
        </p:txBody>
      </p:sp>
    </p:spTree>
    <p:extLst>
      <p:ext uri="{BB962C8B-B14F-4D97-AF65-F5344CB8AC3E}">
        <p14:creationId xmlns:p14="http://schemas.microsoft.com/office/powerpoint/2010/main" xmlns="" val="2926214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Academic Language Development as Critical for Adolescent Newcomer Success</a:t>
            </a:r>
            <a:endParaRPr lang="en-US" sz="3200" dirty="0"/>
          </a:p>
        </p:txBody>
      </p:sp>
      <p:sp>
        <p:nvSpPr>
          <p:cNvPr id="3" name="Content Placeholder 2"/>
          <p:cNvSpPr>
            <a:spLocks noGrp="1"/>
          </p:cNvSpPr>
          <p:nvPr>
            <p:ph idx="1"/>
          </p:nvPr>
        </p:nvSpPr>
        <p:spPr/>
        <p:txBody>
          <a:bodyPr>
            <a:normAutofit fontScale="40000" lnSpcReduction="20000"/>
          </a:bodyPr>
          <a:lstStyle/>
          <a:p>
            <a:r>
              <a:rPr lang="en-US" sz="4500" b="1" dirty="0" smtClean="0"/>
              <a:t>Many facets to academic language development</a:t>
            </a:r>
            <a:r>
              <a:rPr lang="en-US" sz="4500" dirty="0" smtClean="0"/>
              <a:t>: vocabulary knowledge (depth and breadth); ability to handle increasing word complexity and length over time; understanding of complex sentence structures/corresponding syntax of English, organization of texts, functions of transitions</a:t>
            </a:r>
          </a:p>
          <a:p>
            <a:r>
              <a:rPr lang="en-US" sz="4500" b="1" dirty="0" smtClean="0"/>
              <a:t>Academic language development requires a systematic and concerted effort among all educators</a:t>
            </a:r>
            <a:r>
              <a:rPr lang="en-US" sz="4500" dirty="0" smtClean="0"/>
              <a:t>: all secondary classrooms must address language and literacy skills</a:t>
            </a:r>
          </a:p>
          <a:p>
            <a:r>
              <a:rPr lang="en-US" sz="4500" b="1" dirty="0" smtClean="0"/>
              <a:t>Content-based approach for text comprehension</a:t>
            </a:r>
            <a:r>
              <a:rPr lang="en-US" sz="4500" dirty="0" smtClean="0"/>
              <a:t>: teachers evaluate students’ needs relative to content knowledge and content-specific language and literacy demands; they identify language and literacy challenges faced by ELLs and then set dual content- and language-focused learning objectives</a:t>
            </a:r>
          </a:p>
          <a:p>
            <a:r>
              <a:rPr lang="en-US" sz="4500" b="1" dirty="0" smtClean="0"/>
              <a:t>Explicit, systematic, extensive, and intensive vocabulary instruction</a:t>
            </a:r>
            <a:r>
              <a:rPr lang="en-US" sz="4500" dirty="0" smtClean="0"/>
              <a:t>: teachers strike balance between providing direct teaching of word meanings in meaningful contexts and teaching word-learning strategies; teachers choose the words they teach thoughtfully and expose ELLs to those words in multiple meaningful ways; teachers incorporate vocabulary instruction into every lesson; vocabulary instruction emphasizes depth of knowledge, multiple word meanings, relations with other words, and different forms of words</a:t>
            </a:r>
          </a:p>
        </p:txBody>
      </p:sp>
      <p:sp>
        <p:nvSpPr>
          <p:cNvPr id="4" name="TextBox 3"/>
          <p:cNvSpPr txBox="1"/>
          <p:nvPr/>
        </p:nvSpPr>
        <p:spPr>
          <a:xfrm>
            <a:off x="457200" y="6019800"/>
            <a:ext cx="8229600" cy="461665"/>
          </a:xfrm>
          <a:prstGeom prst="rect">
            <a:avLst/>
          </a:prstGeom>
          <a:noFill/>
        </p:spPr>
        <p:txBody>
          <a:bodyPr wrap="square" rtlCol="0">
            <a:spAutoFit/>
          </a:bodyPr>
          <a:lstStyle/>
          <a:p>
            <a:r>
              <a:rPr lang="en-US" sz="1200" i="1" dirty="0" smtClean="0"/>
              <a:t>Source: Francis, D. Rivera M., </a:t>
            </a:r>
            <a:r>
              <a:rPr lang="en-US" sz="1200" i="1" dirty="0" err="1" smtClean="0"/>
              <a:t>Lesaux</a:t>
            </a:r>
            <a:r>
              <a:rPr lang="en-US" sz="1200" i="1" dirty="0" smtClean="0"/>
              <a:t>, N., </a:t>
            </a:r>
            <a:r>
              <a:rPr lang="en-US" sz="1200" i="1" dirty="0" err="1" smtClean="0"/>
              <a:t>Kieffer</a:t>
            </a:r>
            <a:r>
              <a:rPr lang="en-US" sz="1200" i="1" dirty="0" smtClean="0"/>
              <a:t>, M., &amp; Rivera H. (2006) Practical guidelines for the education of English language learners: Research-based recommendations for serving adolescent newcomers. Portsmouth, NH: RMC Research Corporation.</a:t>
            </a:r>
            <a:endParaRPr lang="en-US" sz="1200" i="1" dirty="0"/>
          </a:p>
        </p:txBody>
      </p:sp>
      <p:sp>
        <p:nvSpPr>
          <p:cNvPr id="5" name="Footer Placeholder 4"/>
          <p:cNvSpPr>
            <a:spLocks noGrp="1"/>
          </p:cNvSpPr>
          <p:nvPr>
            <p:ph type="ftr" sz="quarter" idx="11"/>
          </p:nvPr>
        </p:nvSpPr>
        <p:spPr/>
        <p:txBody>
          <a:bodyPr/>
          <a:lstStyle/>
          <a:p>
            <a:r>
              <a:rPr lang="en-US" dirty="0" smtClean="0"/>
              <a:t>Andrea</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1046</Words>
  <Application>Microsoft Office PowerPoint</Application>
  <PresentationFormat>On-screen Show (4:3)</PresentationFormat>
  <Paragraphs>55</Paragraphs>
  <Slides>5</Slides>
  <Notes>2</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5 organizational elements to consider in the context of delivering effective instruction to adolescent newcomers.  “Do not promote language or content learning” </vt:lpstr>
      <vt:lpstr>The Under-representation of ELLs  in Charter Schools</vt:lpstr>
      <vt:lpstr>Week 9: Charter Schools and Alternative Programs</vt:lpstr>
      <vt:lpstr>Slide 4</vt:lpstr>
      <vt:lpstr>Academic Language Development as Critical for Adolescent Newcomer Success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hakuta</cp:lastModifiedBy>
  <cp:revision>8</cp:revision>
  <dcterms:created xsi:type="dcterms:W3CDTF">2012-05-30T06:24:41Z</dcterms:created>
  <dcterms:modified xsi:type="dcterms:W3CDTF">2012-05-30T15:55:59Z</dcterms:modified>
</cp:coreProperties>
</file>