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2" r:id="rId2"/>
    <p:sldId id="263" r:id="rId3"/>
    <p:sldId id="256" r:id="rId4"/>
    <p:sldId id="257" r:id="rId5"/>
    <p:sldId id="261" r:id="rId6"/>
    <p:sldId id="258" r:id="rId7"/>
    <p:sldId id="259" r:id="rId8"/>
    <p:sldId id="260"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8" d="100"/>
          <a:sy n="138" d="100"/>
        </p:scale>
        <p:origin x="-86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882DF1-2FCF-434B-BDD0-B91ED53A2938}" type="datetimeFigureOut">
              <a:rPr lang="en-US" smtClean="0"/>
              <a:t>6/4/2012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B5C3B9-6029-45D5-A3C7-33E5702920B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0" name="Shape 170"/>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2E228-DC03-4A3E-ABDB-FF31CF15E3ED}" type="slidenum">
              <a:rPr lang="en-US" smtClean="0"/>
              <a:pPr/>
              <a:t>8</a:t>
            </a:fld>
            <a:endParaRPr lang="en-US"/>
          </a:p>
        </p:txBody>
      </p:sp>
    </p:spTree>
    <p:extLst>
      <p:ext uri="{BB962C8B-B14F-4D97-AF65-F5344CB8AC3E}">
        <p14:creationId xmlns:p14="http://schemas.microsoft.com/office/powerpoint/2010/main" xmlns="" val="3094986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AB649B-61B1-4B6E-B5C4-1F8B6857AB42}" type="datetimeFigureOut">
              <a:rPr lang="en-US" smtClean="0"/>
              <a:pPr/>
              <a:t>6/4/2012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1454581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AB649B-61B1-4B6E-B5C4-1F8B6857AB42}" type="datetimeFigureOut">
              <a:rPr lang="en-US" smtClean="0"/>
              <a:pPr/>
              <a:t>6/4/2012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4173686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AB649B-61B1-4B6E-B5C4-1F8B6857AB42}" type="datetimeFigureOut">
              <a:rPr lang="en-US" smtClean="0"/>
              <a:pPr/>
              <a:t>6/4/2012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104392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AB649B-61B1-4B6E-B5C4-1F8B6857AB42}" type="datetimeFigureOut">
              <a:rPr lang="en-US" smtClean="0"/>
              <a:pPr/>
              <a:t>6/4/2012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238908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AB649B-61B1-4B6E-B5C4-1F8B6857AB42}" type="datetimeFigureOut">
              <a:rPr lang="en-US" smtClean="0"/>
              <a:pPr/>
              <a:t>6/4/2012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2951559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AB649B-61B1-4B6E-B5C4-1F8B6857AB42}" type="datetimeFigureOut">
              <a:rPr lang="en-US" smtClean="0"/>
              <a:pPr/>
              <a:t>6/4/2012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435844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AB649B-61B1-4B6E-B5C4-1F8B6857AB42}" type="datetimeFigureOut">
              <a:rPr lang="en-US" smtClean="0"/>
              <a:pPr/>
              <a:t>6/4/2012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175386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AB649B-61B1-4B6E-B5C4-1F8B6857AB42}" type="datetimeFigureOut">
              <a:rPr lang="en-US" smtClean="0"/>
              <a:pPr/>
              <a:t>6/4/2012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3831660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AB649B-61B1-4B6E-B5C4-1F8B6857AB42}" type="datetimeFigureOut">
              <a:rPr lang="en-US" smtClean="0"/>
              <a:pPr/>
              <a:t>6/4/2012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1774386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AB649B-61B1-4B6E-B5C4-1F8B6857AB42}" type="datetimeFigureOut">
              <a:rPr lang="en-US" smtClean="0"/>
              <a:pPr/>
              <a:t>6/4/2012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3182857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AB649B-61B1-4B6E-B5C4-1F8B6857AB42}" type="datetimeFigureOut">
              <a:rPr lang="en-US" smtClean="0"/>
              <a:pPr/>
              <a:t>6/4/2012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709057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7"/>
        <p:cNvGrpSpPr/>
        <p:nvPr/>
      </p:nvGrpSpPr>
      <p:grpSpPr>
        <a:xfrm>
          <a:off x="0" y="0"/>
          <a:ext cx="0" cy="0"/>
          <a:chOff x="0" y="0"/>
          <a:chExt cx="0" cy="0"/>
        </a:xfrm>
      </p:grpSpPr>
      <p:sp>
        <p:nvSpPr>
          <p:cNvPr id="18" name="Shape 18"/>
          <p:cNvSpPr/>
          <p:nvPr/>
        </p:nvSpPr>
        <p:spPr>
          <a:xfrm>
            <a:off x="0" y="-1438"/>
            <a:ext cx="9144000" cy="1525499"/>
          </a:xfrm>
          <a:prstGeom prst="rect">
            <a:avLst/>
          </a:prstGeom>
          <a:solidFill>
            <a:schemeClr val="dk2">
              <a:alpha val="20000"/>
            </a:schemeClr>
          </a:solidFill>
          <a:ln>
            <a:noFill/>
          </a:ln>
        </p:spPr>
        <p:txBody>
          <a:bodyPr lIns="91425" tIns="45700" rIns="91425" bIns="45700" anchor="ctr" anchorCtr="0">
            <a:spAutoFit/>
          </a:bodyPr>
          <a:lstStyle/>
          <a:p>
            <a:endParaRPr/>
          </a:p>
        </p:txBody>
      </p:sp>
      <p:grpSp>
        <p:nvGrpSpPr>
          <p:cNvPr id="2" name="Shape 19"/>
          <p:cNvGrpSpPr/>
          <p:nvPr/>
        </p:nvGrpSpPr>
        <p:grpSpPr>
          <a:xfrm>
            <a:off x="0" y="-1438"/>
            <a:ext cx="649180" cy="6859503"/>
            <a:chOff x="0" y="-1438"/>
            <a:chExt cx="649180" cy="6859503"/>
          </a:xfrm>
        </p:grpSpPr>
        <p:sp>
          <p:nvSpPr>
            <p:cNvPr id="20" name="Shape 20"/>
            <p:cNvSpPr/>
            <p:nvPr/>
          </p:nvSpPr>
          <p:spPr>
            <a:xfrm>
              <a:off x="0" y="-1438"/>
              <a:ext cx="649180" cy="6858065"/>
            </a:xfrm>
            <a:custGeom>
              <a:avLst/>
              <a:gdLst/>
              <a:ahLst/>
              <a:cxnLst/>
              <a:rect l="0" t="0" r="0" b="0"/>
              <a:pathLst>
                <a:path w="500332" h="6875253" extrusionOk="0">
                  <a:moveTo>
                    <a:pt x="0" y="0"/>
                  </a:moveTo>
                  <a:lnTo>
                    <a:pt x="500332" y="0"/>
                  </a:lnTo>
                  <a:lnTo>
                    <a:pt x="301925" y="6875253"/>
                  </a:lnTo>
                  <a:lnTo>
                    <a:pt x="0" y="6875253"/>
                  </a:lnTo>
                  <a:lnTo>
                    <a:pt x="0" y="0"/>
                  </a:lnTo>
                  <a:close/>
                </a:path>
              </a:pathLst>
            </a:custGeom>
            <a:solidFill>
              <a:srgbClr val="5A6378">
                <a:alpha val="9803"/>
              </a:srgbClr>
            </a:solidFill>
            <a:ln>
              <a:noFill/>
            </a:ln>
          </p:spPr>
          <p:txBody>
            <a:bodyPr lIns="91425" tIns="45700" rIns="91425" bIns="45700" anchor="ctr" anchorCtr="0">
              <a:spAutoFit/>
            </a:bodyPr>
            <a:lstStyle/>
            <a:p>
              <a:endParaRPr/>
            </a:p>
          </p:txBody>
        </p:sp>
        <p:sp>
          <p:nvSpPr>
            <p:cNvPr id="21" name="Shape 21"/>
            <p:cNvSpPr/>
            <p:nvPr/>
          </p:nvSpPr>
          <p:spPr>
            <a:xfrm>
              <a:off x="0" y="0"/>
              <a:ext cx="500331" cy="6858065"/>
            </a:xfrm>
            <a:custGeom>
              <a:avLst/>
              <a:gdLst/>
              <a:ahLst/>
              <a:cxnLst/>
              <a:rect l="0" t="0" r="0" b="0"/>
              <a:pathLst>
                <a:path w="500332" h="6875253" extrusionOk="0">
                  <a:moveTo>
                    <a:pt x="0" y="0"/>
                  </a:moveTo>
                  <a:lnTo>
                    <a:pt x="500332" y="0"/>
                  </a:lnTo>
                  <a:lnTo>
                    <a:pt x="301925" y="6875253"/>
                  </a:lnTo>
                  <a:lnTo>
                    <a:pt x="0" y="6875253"/>
                  </a:lnTo>
                  <a:lnTo>
                    <a:pt x="0" y="0"/>
                  </a:lnTo>
                  <a:close/>
                </a:path>
              </a:pathLst>
            </a:custGeom>
            <a:solidFill>
              <a:schemeClr val="dk2">
                <a:alpha val="9803"/>
              </a:schemeClr>
            </a:solidFill>
            <a:ln>
              <a:noFill/>
            </a:ln>
          </p:spPr>
          <p:txBody>
            <a:bodyPr lIns="91425" tIns="45700" rIns="91425" bIns="45700" anchor="ctr" anchorCtr="0">
              <a:spAutoFit/>
            </a:bodyPr>
            <a:lstStyle/>
            <a:p>
              <a:endParaRPr/>
            </a:p>
          </p:txBody>
        </p:sp>
      </p:grpSp>
      <p:grpSp>
        <p:nvGrpSpPr>
          <p:cNvPr id="3" name="Shape 22"/>
          <p:cNvGrpSpPr/>
          <p:nvPr/>
        </p:nvGrpSpPr>
        <p:grpSpPr>
          <a:xfrm flipH="1">
            <a:off x="8494493" y="0"/>
            <a:ext cx="649180" cy="6859503"/>
            <a:chOff x="0" y="-1438"/>
            <a:chExt cx="649180" cy="6859503"/>
          </a:xfrm>
        </p:grpSpPr>
        <p:sp>
          <p:nvSpPr>
            <p:cNvPr id="23" name="Shape 23"/>
            <p:cNvSpPr/>
            <p:nvPr/>
          </p:nvSpPr>
          <p:spPr>
            <a:xfrm>
              <a:off x="0" y="-1438"/>
              <a:ext cx="649180" cy="6858065"/>
            </a:xfrm>
            <a:custGeom>
              <a:avLst/>
              <a:gdLst/>
              <a:ahLst/>
              <a:cxnLst/>
              <a:rect l="0" t="0" r="0" b="0"/>
              <a:pathLst>
                <a:path w="500332" h="6875253" extrusionOk="0">
                  <a:moveTo>
                    <a:pt x="0" y="0"/>
                  </a:moveTo>
                  <a:lnTo>
                    <a:pt x="500332" y="0"/>
                  </a:lnTo>
                  <a:lnTo>
                    <a:pt x="301925" y="6875253"/>
                  </a:lnTo>
                  <a:lnTo>
                    <a:pt x="0" y="6875253"/>
                  </a:lnTo>
                  <a:lnTo>
                    <a:pt x="0" y="0"/>
                  </a:lnTo>
                  <a:close/>
                </a:path>
              </a:pathLst>
            </a:custGeom>
            <a:solidFill>
              <a:srgbClr val="5A6378">
                <a:alpha val="9803"/>
              </a:srgbClr>
            </a:solidFill>
            <a:ln>
              <a:noFill/>
            </a:ln>
          </p:spPr>
          <p:txBody>
            <a:bodyPr lIns="91425" tIns="45700" rIns="91425" bIns="45700" anchor="ctr" anchorCtr="0">
              <a:spAutoFit/>
            </a:bodyPr>
            <a:lstStyle/>
            <a:p>
              <a:endParaRPr/>
            </a:p>
          </p:txBody>
        </p:sp>
        <p:sp>
          <p:nvSpPr>
            <p:cNvPr id="24" name="Shape 24"/>
            <p:cNvSpPr/>
            <p:nvPr/>
          </p:nvSpPr>
          <p:spPr>
            <a:xfrm>
              <a:off x="0" y="0"/>
              <a:ext cx="500331" cy="6858065"/>
            </a:xfrm>
            <a:custGeom>
              <a:avLst/>
              <a:gdLst/>
              <a:ahLst/>
              <a:cxnLst/>
              <a:rect l="0" t="0" r="0" b="0"/>
              <a:pathLst>
                <a:path w="500332" h="6875253" extrusionOk="0">
                  <a:moveTo>
                    <a:pt x="0" y="0"/>
                  </a:moveTo>
                  <a:lnTo>
                    <a:pt x="500332" y="0"/>
                  </a:lnTo>
                  <a:lnTo>
                    <a:pt x="301925" y="6875253"/>
                  </a:lnTo>
                  <a:lnTo>
                    <a:pt x="0" y="6875253"/>
                  </a:lnTo>
                  <a:lnTo>
                    <a:pt x="0" y="0"/>
                  </a:lnTo>
                  <a:close/>
                </a:path>
              </a:pathLst>
            </a:custGeom>
            <a:solidFill>
              <a:schemeClr val="dk2">
                <a:alpha val="9803"/>
              </a:schemeClr>
            </a:solidFill>
            <a:ln>
              <a:noFill/>
            </a:ln>
          </p:spPr>
          <p:txBody>
            <a:bodyPr lIns="91425" tIns="45700" rIns="91425" bIns="45700" anchor="ctr" anchorCtr="0">
              <a:spAutoFit/>
            </a:bodyPr>
            <a:lstStyle/>
            <a:p>
              <a:endParaRPr/>
            </a:p>
          </p:txBody>
        </p:sp>
      </p:grpSp>
      <p:sp>
        <p:nvSpPr>
          <p:cNvPr id="25" name="Shape 25"/>
          <p:cNvSpPr/>
          <p:nvPr/>
        </p:nvSpPr>
        <p:spPr>
          <a:xfrm>
            <a:off x="0" y="6324600"/>
            <a:ext cx="9144000" cy="534899"/>
          </a:xfrm>
          <a:prstGeom prst="rect">
            <a:avLst/>
          </a:prstGeom>
          <a:solidFill>
            <a:schemeClr val="dk1">
              <a:alpha val="14901"/>
            </a:schemeClr>
          </a:solidFill>
          <a:ln>
            <a:noFill/>
          </a:ln>
        </p:spPr>
        <p:txBody>
          <a:bodyPr lIns="91425" tIns="45700" rIns="91425" bIns="45700" anchor="ctr" anchorCtr="0">
            <a:spAutoFit/>
          </a:bodyPr>
          <a:lstStyle/>
          <a:p>
            <a:endParaRPr/>
          </a:p>
        </p:txBody>
      </p:sp>
      <p:sp>
        <p:nvSpPr>
          <p:cNvPr id="26" name="Shape 26"/>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Trebuchet MS"/>
              <a:buNone/>
              <a:defRPr sz="3600" b="1">
                <a:solidFill>
                  <a:schemeClr val="lt2"/>
                </a:solidFill>
                <a:latin typeface="Trebuchet MS"/>
                <a:ea typeface="Trebuchet MS"/>
                <a:cs typeface="Trebuchet MS"/>
                <a:sym typeface="Trebuchet MS"/>
              </a:defRPr>
            </a:lvl1pPr>
            <a:lvl2pPr algn="l" rtl="0">
              <a:spcBef>
                <a:spcPts val="0"/>
              </a:spcBef>
              <a:buSzPct val="100000"/>
              <a:buFont typeface="Trebuchet MS"/>
              <a:buNone/>
              <a:defRPr sz="3600" b="1">
                <a:solidFill>
                  <a:schemeClr val="lt2"/>
                </a:solidFill>
                <a:latin typeface="Trebuchet MS"/>
                <a:ea typeface="Trebuchet MS"/>
                <a:cs typeface="Trebuchet MS"/>
                <a:sym typeface="Trebuchet MS"/>
              </a:defRPr>
            </a:lvl2pPr>
            <a:lvl3pPr algn="l" rtl="0">
              <a:spcBef>
                <a:spcPts val="0"/>
              </a:spcBef>
              <a:buSzPct val="100000"/>
              <a:buFont typeface="Trebuchet MS"/>
              <a:buNone/>
              <a:defRPr sz="3600" b="1">
                <a:solidFill>
                  <a:schemeClr val="lt2"/>
                </a:solidFill>
                <a:latin typeface="Trebuchet MS"/>
                <a:ea typeface="Trebuchet MS"/>
                <a:cs typeface="Trebuchet MS"/>
                <a:sym typeface="Trebuchet MS"/>
              </a:defRPr>
            </a:lvl3pPr>
            <a:lvl4pPr algn="l" rtl="0">
              <a:spcBef>
                <a:spcPts val="0"/>
              </a:spcBef>
              <a:buSzPct val="100000"/>
              <a:buFont typeface="Trebuchet MS"/>
              <a:buNone/>
              <a:defRPr sz="3600" b="1">
                <a:solidFill>
                  <a:schemeClr val="lt2"/>
                </a:solidFill>
                <a:latin typeface="Trebuchet MS"/>
                <a:ea typeface="Trebuchet MS"/>
                <a:cs typeface="Trebuchet MS"/>
                <a:sym typeface="Trebuchet MS"/>
              </a:defRPr>
            </a:lvl4pPr>
            <a:lvl5pPr algn="l" rtl="0">
              <a:spcBef>
                <a:spcPts val="0"/>
              </a:spcBef>
              <a:buSzPct val="100000"/>
              <a:buFont typeface="Trebuchet MS"/>
              <a:buNone/>
              <a:defRPr sz="3600" b="1">
                <a:solidFill>
                  <a:schemeClr val="lt2"/>
                </a:solidFill>
                <a:latin typeface="Trebuchet MS"/>
                <a:ea typeface="Trebuchet MS"/>
                <a:cs typeface="Trebuchet MS"/>
                <a:sym typeface="Trebuchet MS"/>
              </a:defRPr>
            </a:lvl5pPr>
            <a:lvl6pPr algn="l" rtl="0">
              <a:spcBef>
                <a:spcPts val="0"/>
              </a:spcBef>
              <a:buSzPct val="100000"/>
              <a:buFont typeface="Trebuchet MS"/>
              <a:buNone/>
              <a:defRPr sz="3600" b="1">
                <a:solidFill>
                  <a:schemeClr val="lt2"/>
                </a:solidFill>
                <a:latin typeface="Trebuchet MS"/>
                <a:ea typeface="Trebuchet MS"/>
                <a:cs typeface="Trebuchet MS"/>
                <a:sym typeface="Trebuchet MS"/>
              </a:defRPr>
            </a:lvl6pPr>
            <a:lvl7pPr algn="l" rtl="0">
              <a:spcBef>
                <a:spcPts val="0"/>
              </a:spcBef>
              <a:buSzPct val="100000"/>
              <a:buFont typeface="Trebuchet MS"/>
              <a:buNone/>
              <a:defRPr sz="3600" b="1">
                <a:solidFill>
                  <a:schemeClr val="lt2"/>
                </a:solidFill>
                <a:latin typeface="Trebuchet MS"/>
                <a:ea typeface="Trebuchet MS"/>
                <a:cs typeface="Trebuchet MS"/>
                <a:sym typeface="Trebuchet MS"/>
              </a:defRPr>
            </a:lvl7pPr>
            <a:lvl8pPr algn="l" rtl="0">
              <a:spcBef>
                <a:spcPts val="0"/>
              </a:spcBef>
              <a:buSzPct val="100000"/>
              <a:buFont typeface="Trebuchet MS"/>
              <a:buNone/>
              <a:defRPr sz="3600" b="1">
                <a:solidFill>
                  <a:schemeClr val="lt2"/>
                </a:solidFill>
                <a:latin typeface="Trebuchet MS"/>
                <a:ea typeface="Trebuchet MS"/>
                <a:cs typeface="Trebuchet MS"/>
                <a:sym typeface="Trebuchet MS"/>
              </a:defRPr>
            </a:lvl8pPr>
            <a:lvl9pPr algn="l" rtl="0">
              <a:spcBef>
                <a:spcPts val="0"/>
              </a:spcBef>
              <a:buSzPct val="100000"/>
              <a:buFont typeface="Trebuchet MS"/>
              <a:buNone/>
              <a:defRPr sz="3600" b="1">
                <a:solidFill>
                  <a:schemeClr val="lt2"/>
                </a:solidFill>
                <a:latin typeface="Trebuchet MS"/>
                <a:ea typeface="Trebuchet MS"/>
                <a:cs typeface="Trebuchet MS"/>
                <a:sym typeface="Trebuchet MS"/>
              </a:defRPr>
            </a:lvl9pPr>
          </a:lstStyle>
          <a:p>
            <a:endParaRPr/>
          </a:p>
        </p:txBody>
      </p:sp>
      <p:sp>
        <p:nvSpPr>
          <p:cNvPr id="27" name="Shape 27"/>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AB649B-61B1-4B6E-B5C4-1F8B6857AB42}" type="datetimeFigureOut">
              <a:rPr lang="en-US" smtClean="0"/>
              <a:pPr/>
              <a:t>6/4/2012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FD80AC-22E1-4305-B49C-54B4FE492D3D}" type="slidenum">
              <a:rPr lang="en-US" smtClean="0"/>
              <a:pPr/>
              <a:t>‹#›</a:t>
            </a:fld>
            <a:endParaRPr lang="en-US"/>
          </a:p>
        </p:txBody>
      </p:sp>
    </p:spTree>
    <p:extLst>
      <p:ext uri="{BB962C8B-B14F-4D97-AF65-F5344CB8AC3E}">
        <p14:creationId xmlns:p14="http://schemas.microsoft.com/office/powerpoint/2010/main" xmlns="" val="3474147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p:nvPr/>
        </p:nvPicPr>
        <p:blipFill>
          <a:blip r:embed="rId2" cstate="print">
            <a:extLst>
              <a:ext uri="{28A0092B-C50C-407E-A947-70E740481C1C}">
                <a14:useLocalDpi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1524000" y="685800"/>
            <a:ext cx="6705600" cy="5334000"/>
          </a:xfrm>
          <a:prstGeom prst="rect">
            <a:avLst/>
          </a:prstGeom>
        </p:spPr>
      </p:pic>
      <p:sp>
        <p:nvSpPr>
          <p:cNvPr id="5" name="Footer Placeholder 4"/>
          <p:cNvSpPr>
            <a:spLocks noGrp="1"/>
          </p:cNvSpPr>
          <p:nvPr>
            <p:ph type="ftr" sz="quarter" idx="11"/>
          </p:nvPr>
        </p:nvSpPr>
        <p:spPr/>
        <p:txBody>
          <a:bodyPr/>
          <a:lstStyle/>
          <a:p>
            <a:r>
              <a:rPr lang="en-US" smtClean="0"/>
              <a:t>Source:  Karen Thompson dissertation</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cstate="print">
            <a:extLst>
              <a:ext uri="{28A0092B-C50C-407E-A947-70E740481C1C}">
                <a14:useLocalDpi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1219200" y="914400"/>
            <a:ext cx="6781800" cy="5181600"/>
          </a:xfrm>
          <a:prstGeom prst="rect">
            <a:avLst/>
          </a:prstGeom>
        </p:spPr>
      </p:pic>
      <p:sp>
        <p:nvSpPr>
          <p:cNvPr id="5" name="Footer Placeholder 4"/>
          <p:cNvSpPr>
            <a:spLocks noGrp="1"/>
          </p:cNvSpPr>
          <p:nvPr>
            <p:ph type="ftr" sz="quarter" idx="11"/>
          </p:nvPr>
        </p:nvSpPr>
        <p:spPr/>
        <p:txBody>
          <a:bodyPr/>
          <a:lstStyle/>
          <a:p>
            <a:r>
              <a:rPr lang="en-US" smtClean="0"/>
              <a:t>Source:  Karen Thompson dissertation</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Alvaro</a:t>
            </a:r>
            <a:endParaRPr lang="en-US" dirty="0"/>
          </a:p>
        </p:txBody>
      </p:sp>
      <p:sp>
        <p:nvSpPr>
          <p:cNvPr id="5" name="Content Placeholder 4"/>
          <p:cNvSpPr>
            <a:spLocks noGrp="1"/>
          </p:cNvSpPr>
          <p:nvPr>
            <p:ph idx="1"/>
          </p:nvPr>
        </p:nvSpPr>
        <p:spPr/>
        <p:txBody>
          <a:bodyPr>
            <a:normAutofit/>
          </a:bodyPr>
          <a:lstStyle/>
          <a:p>
            <a:r>
              <a:rPr lang="en-US" sz="2800" dirty="0" smtClean="0"/>
              <a:t>Recognizing the period from ages three to eighth for language development is necessary for providing the continuity and extended time for children to fully benefit these programs. </a:t>
            </a:r>
          </a:p>
          <a:p>
            <a:r>
              <a:rPr lang="en-US" sz="2800" dirty="0" smtClean="0"/>
              <a:t>The Pk-3 years are critical years for developing mastery of sounds, structure, and functions of language, and thus are ideal time to expose children to the benefit of two languages.</a:t>
            </a:r>
          </a:p>
          <a:p>
            <a:pPr lvl="1"/>
            <a:r>
              <a:rPr lang="en-US" sz="2400" dirty="0" smtClean="0"/>
              <a:t>What is the role of the parents? How does this differ from adolescent English language learners? </a:t>
            </a:r>
            <a:endParaRPr lang="en-US" sz="2400" dirty="0"/>
          </a:p>
        </p:txBody>
      </p:sp>
    </p:spTree>
    <p:extLst>
      <p:ext uri="{BB962C8B-B14F-4D97-AF65-F5344CB8AC3E}">
        <p14:creationId xmlns:p14="http://schemas.microsoft.com/office/powerpoint/2010/main" xmlns="" val="3879645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a:off x="457200" y="1600200"/>
            <a:ext cx="8229600" cy="5113499"/>
          </a:xfrm>
          <a:prstGeom prst="rect">
            <a:avLst/>
          </a:prstGeom>
        </p:spPr>
        <p:txBody>
          <a:bodyPr lIns="91425" tIns="91425" rIns="91425" bIns="91425" anchor="t" anchorCtr="0">
            <a:spAutoFit/>
          </a:bodyPr>
          <a:lstStyle/>
          <a:p>
            <a:pPr lvl="0" rtl="0">
              <a:buClr>
                <a:srgbClr val="000000"/>
              </a:buClr>
              <a:buSzPct val="91666"/>
              <a:buFont typeface="Arial"/>
              <a:buNone/>
            </a:pPr>
            <a:r>
              <a:rPr lang="en" sz="1200" dirty="0"/>
              <a:t>Espinosa addresses the needs of English Learners by focusing on their development in k-3 especially. She presents 6 Myths which must be dispelled. She argues that understanding and using the research findings, which sometimes runs contrary to common sense, is essential to adequately educating EL students. The six myths are; </a:t>
            </a:r>
          </a:p>
          <a:p>
            <a:endParaRPr dirty="0"/>
          </a:p>
          <a:p>
            <a:pPr marL="457200" lvl="0" indent="-304800" rtl="0">
              <a:buClr>
                <a:schemeClr val="lt1"/>
              </a:buClr>
              <a:buSzPct val="166666"/>
              <a:buFont typeface="Arial"/>
              <a:buChar char="•"/>
            </a:pPr>
            <a:r>
              <a:rPr lang="en" sz="1200" dirty="0"/>
              <a:t>1. Learning two languages during the early childhood years will overwhelm, confuse, and/or delay a child’s acquisition of English.</a:t>
            </a:r>
          </a:p>
          <a:p>
            <a:pPr marL="457200" lvl="0" indent="-304800" rtl="0">
              <a:buClr>
                <a:schemeClr val="lt1"/>
              </a:buClr>
              <a:buSzPct val="166666"/>
              <a:buFont typeface="Arial"/>
              <a:buChar char="•"/>
            </a:pPr>
            <a:r>
              <a:rPr lang="en" sz="1200" dirty="0"/>
              <a:t>2. Total English immersion from Prekindergarten through Third Grade is the best way for a young English Language Learner to acquire English.</a:t>
            </a:r>
          </a:p>
          <a:p>
            <a:pPr marL="457200" lvl="0" indent="-304800" rtl="0">
              <a:buClr>
                <a:schemeClr val="lt1"/>
              </a:buClr>
              <a:buSzPct val="166666"/>
              <a:buFont typeface="Arial"/>
              <a:buChar char="•"/>
            </a:pPr>
            <a:r>
              <a:rPr lang="en" sz="1200" dirty="0"/>
              <a:t>3. Because schools don't have the capacity to provide instruction in all of the languages represented by the children, they should provide English-only instruction. </a:t>
            </a:r>
          </a:p>
          <a:p>
            <a:pPr marL="457200" lvl="0" indent="-304800" rtl="0">
              <a:buClr>
                <a:schemeClr val="lt1"/>
              </a:buClr>
              <a:buSzPct val="166666"/>
              <a:buFont typeface="Arial"/>
              <a:buChar char="•"/>
            </a:pPr>
            <a:r>
              <a:rPr lang="en" sz="1200" dirty="0"/>
              <a:t>4. Native English speakers will experience academic and language delays if they are enrolled in dual language programs.</a:t>
            </a:r>
          </a:p>
          <a:p>
            <a:pPr marL="457200" lvl="0" indent="-304800" rtl="0">
              <a:buClr>
                <a:schemeClr val="lt1"/>
              </a:buClr>
              <a:buSzPct val="166666"/>
              <a:buFont typeface="Arial"/>
              <a:buChar char="•"/>
            </a:pPr>
            <a:r>
              <a:rPr lang="en" sz="1200" dirty="0"/>
              <a:t>5. Spanish-speaking Latinos show social as well as academic delays when entering Kindergarten.</a:t>
            </a:r>
          </a:p>
          <a:p>
            <a:pPr marL="457200" lvl="0" indent="-304800" rtl="0">
              <a:buClr>
                <a:schemeClr val="lt1"/>
              </a:buClr>
              <a:buSzPct val="166666"/>
              <a:buFont typeface="Arial"/>
              <a:buChar char="•"/>
            </a:pPr>
            <a:r>
              <a:rPr lang="en" sz="1200" dirty="0"/>
              <a:t>6. Latino English language learners are less likely to be enrolled in Prekindergarten programs, because of their families’ cultural values.</a:t>
            </a:r>
          </a:p>
          <a:p>
            <a:pPr lvl="0" rtl="0">
              <a:buNone/>
            </a:pPr>
            <a:r>
              <a:rPr lang="en" sz="1200" dirty="0"/>
              <a:t>Understanding these myths and the findings in the research on this topic emphasizes the importance of developing quality early childhood education designed to serve all children of varying linguistic backgrounds and prepare them for academic success.</a:t>
            </a:r>
          </a:p>
          <a:p>
            <a:pPr lvl="0" rtl="0">
              <a:buNone/>
            </a:pPr>
            <a:r>
              <a:rPr lang="en" sz="1400" dirty="0"/>
              <a:t>Reference: </a:t>
            </a:r>
            <a:r>
              <a:rPr lang="en" sz="1200" dirty="0">
                <a:solidFill>
                  <a:srgbClr val="000000"/>
                </a:solidFill>
                <a:latin typeface="Arial"/>
                <a:ea typeface="Arial"/>
                <a:cs typeface="Arial"/>
                <a:sym typeface="Arial"/>
              </a:rPr>
              <a:t>Espinosa, Linda (2008). Challenging Common Myths about Young English Language Learners. Foundation for Child Development.</a:t>
            </a:r>
          </a:p>
        </p:txBody>
      </p:sp>
      <p:sp>
        <p:nvSpPr>
          <p:cNvPr id="167" name="Shape 167"/>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lvl="0">
              <a:buClr>
                <a:srgbClr val="000000"/>
              </a:buClr>
              <a:buSzPct val="42307"/>
              <a:buFont typeface="Arial"/>
              <a:buNone/>
            </a:pPr>
            <a:r>
              <a:rPr lang="en" sz="2600">
                <a:latin typeface="Arial"/>
                <a:ea typeface="Arial"/>
                <a:cs typeface="Arial"/>
                <a:sym typeface="Arial"/>
              </a:rPr>
              <a:t>Week 10: Early Childhood Programs</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Challenging Common Myths About Young ELLs (ages 3 - 8)</a:t>
            </a:r>
          </a:p>
        </p:txBody>
      </p:sp>
      <p:sp>
        <p:nvSpPr>
          <p:cNvPr id="3" name="Content Placeholder 2"/>
          <p:cNvSpPr>
            <a:spLocks noGrp="1"/>
          </p:cNvSpPr>
          <p:nvPr>
            <p:ph idx="1"/>
          </p:nvPr>
        </p:nvSpPr>
        <p:spPr/>
        <p:txBody>
          <a:bodyPr rtlCol="0">
            <a:normAutofit fontScale="47500" lnSpcReduction="20000"/>
          </a:bodyPr>
          <a:lstStyle/>
          <a:p>
            <a:pPr eaLnBrk="1" fontAlgn="auto" hangingPunct="1">
              <a:spcAft>
                <a:spcPts val="0"/>
              </a:spcAft>
              <a:buFont typeface="Arial" pitchFamily="34" charset="0"/>
              <a:buChar char="•"/>
              <a:defRPr/>
            </a:pPr>
            <a:r>
              <a:rPr lang="en-US" dirty="0" smtClean="0"/>
              <a:t>Young ELLs are quite capable of learning content in 2 languages ; bilingual infants develop 2 separate, but connected linguistic systems in 1</a:t>
            </a:r>
            <a:r>
              <a:rPr lang="en-US" baseline="30000" dirty="0" smtClean="0"/>
              <a:t>st</a:t>
            </a:r>
            <a:r>
              <a:rPr lang="en-US" dirty="0" smtClean="0"/>
              <a:t> year of life</a:t>
            </a:r>
          </a:p>
          <a:p>
            <a:pPr eaLnBrk="1" fontAlgn="auto" hangingPunct="1">
              <a:spcAft>
                <a:spcPts val="0"/>
              </a:spcAft>
              <a:buFont typeface="Arial" pitchFamily="34" charset="0"/>
              <a:buChar char="•"/>
              <a:defRPr/>
            </a:pPr>
            <a:r>
              <a:rPr lang="en-US" dirty="0" smtClean="0"/>
              <a:t>Bilinguals may even benefit cognitively from learning more than one language; greater brain tissue density in areas related to language,  memory, &amp; attention</a:t>
            </a:r>
          </a:p>
          <a:p>
            <a:pPr eaLnBrk="1" fontAlgn="auto" hangingPunct="1">
              <a:spcAft>
                <a:spcPts val="0"/>
              </a:spcAft>
              <a:buFont typeface="Arial" pitchFamily="34" charset="0"/>
              <a:buChar char="•"/>
              <a:defRPr/>
            </a:pPr>
            <a:r>
              <a:rPr lang="en-US" dirty="0" smtClean="0"/>
              <a:t>Transitioning from 1</a:t>
            </a:r>
            <a:r>
              <a:rPr lang="en-US" baseline="30000" dirty="0" smtClean="0"/>
              <a:t>st</a:t>
            </a:r>
            <a:r>
              <a:rPr lang="en-US" dirty="0" smtClean="0"/>
              <a:t> language to English before having developed well 1</a:t>
            </a:r>
            <a:r>
              <a:rPr lang="en-US" baseline="30000" dirty="0" smtClean="0"/>
              <a:t>st</a:t>
            </a:r>
            <a:r>
              <a:rPr lang="en-US" dirty="0" smtClean="0"/>
              <a:t> language, usually by end of 3</a:t>
            </a:r>
            <a:r>
              <a:rPr lang="en-US" baseline="30000" dirty="0" smtClean="0"/>
              <a:t>rd</a:t>
            </a:r>
            <a:r>
              <a:rPr lang="en-US" dirty="0" smtClean="0"/>
              <a:t> grade, may be harmful in the long run</a:t>
            </a:r>
          </a:p>
          <a:p>
            <a:pPr eaLnBrk="1" fontAlgn="auto" hangingPunct="1">
              <a:spcAft>
                <a:spcPts val="0"/>
              </a:spcAft>
              <a:buFont typeface="Arial" pitchFamily="34" charset="0"/>
              <a:buChar char="•"/>
              <a:defRPr/>
            </a:pPr>
            <a:r>
              <a:rPr lang="en-US" dirty="0" smtClean="0"/>
              <a:t>ELLs in English-only classrooms or who received English instruction before developing oral language well in their 1</a:t>
            </a:r>
            <a:r>
              <a:rPr lang="en-US" baseline="30000" dirty="0" smtClean="0"/>
              <a:t>st</a:t>
            </a:r>
            <a:r>
              <a:rPr lang="en-US" dirty="0" smtClean="0"/>
              <a:t> language often never achieve high levels of English fluency; ELLs who learn in two languages outperformed ELLs who learned in English-only instruction</a:t>
            </a:r>
          </a:p>
          <a:p>
            <a:pPr eaLnBrk="1" fontAlgn="auto" hangingPunct="1">
              <a:spcAft>
                <a:spcPts val="0"/>
              </a:spcAft>
              <a:buFont typeface="Arial" pitchFamily="34" charset="0"/>
              <a:buChar char="•"/>
              <a:defRPr/>
            </a:pPr>
            <a:r>
              <a:rPr lang="en-US" dirty="0" smtClean="0"/>
              <a:t>Factors that influence English mastery of young ELLs:</a:t>
            </a:r>
          </a:p>
          <a:p>
            <a:pPr lvl="1" eaLnBrk="1" fontAlgn="auto" hangingPunct="1">
              <a:spcAft>
                <a:spcPts val="0"/>
              </a:spcAft>
              <a:buFont typeface="Arial" pitchFamily="34" charset="0"/>
              <a:buChar char="–"/>
              <a:defRPr/>
            </a:pPr>
            <a:r>
              <a:rPr lang="en-US" dirty="0" smtClean="0"/>
              <a:t>Language spoken at home</a:t>
            </a:r>
          </a:p>
          <a:p>
            <a:pPr lvl="1" eaLnBrk="1" fontAlgn="auto" hangingPunct="1">
              <a:spcAft>
                <a:spcPts val="0"/>
              </a:spcAft>
              <a:buFont typeface="Arial" pitchFamily="34" charset="0"/>
              <a:buChar char="–"/>
              <a:defRPr/>
            </a:pPr>
            <a:r>
              <a:rPr lang="en-US" dirty="0" smtClean="0"/>
              <a:t>Socioeconomic family circumstances</a:t>
            </a:r>
          </a:p>
          <a:p>
            <a:pPr lvl="1" eaLnBrk="1" fontAlgn="auto" hangingPunct="1">
              <a:spcAft>
                <a:spcPts val="0"/>
              </a:spcAft>
              <a:buFont typeface="Arial" pitchFamily="34" charset="0"/>
              <a:buChar char="–"/>
              <a:defRPr/>
            </a:pPr>
            <a:r>
              <a:rPr lang="en-US" dirty="0" smtClean="0"/>
              <a:t>Age of child &amp; exposure to English</a:t>
            </a:r>
          </a:p>
          <a:p>
            <a:pPr lvl="1" eaLnBrk="1" fontAlgn="auto" hangingPunct="1">
              <a:spcAft>
                <a:spcPts val="0"/>
              </a:spcAft>
              <a:buFont typeface="Arial" pitchFamily="34" charset="0"/>
              <a:buChar char="–"/>
              <a:defRPr/>
            </a:pPr>
            <a:r>
              <a:rPr lang="en-US" dirty="0" smtClean="0"/>
              <a:t>Fluency in home language</a:t>
            </a:r>
          </a:p>
          <a:p>
            <a:pPr lvl="1" eaLnBrk="1" fontAlgn="auto" hangingPunct="1">
              <a:spcAft>
                <a:spcPts val="0"/>
              </a:spcAft>
              <a:buFont typeface="Arial" pitchFamily="34" charset="0"/>
              <a:buChar char="–"/>
              <a:defRPr/>
            </a:pPr>
            <a:r>
              <a:rPr lang="en-US" dirty="0" smtClean="0"/>
              <a:t>Circumstances surrounding family’s US immigration</a:t>
            </a:r>
          </a:p>
          <a:p>
            <a:pPr lvl="1" eaLnBrk="1" fontAlgn="auto" hangingPunct="1">
              <a:spcAft>
                <a:spcPts val="0"/>
              </a:spcAft>
              <a:buFont typeface="Arial" pitchFamily="34" charset="0"/>
              <a:buChar char="–"/>
              <a:defRPr/>
            </a:pPr>
            <a:r>
              <a:rPr lang="en-US" dirty="0" smtClean="0"/>
              <a:t>Popular family values &amp; customs</a:t>
            </a:r>
          </a:p>
          <a:p>
            <a:pPr eaLnBrk="1" fontAlgn="auto" hangingPunct="1">
              <a:spcAft>
                <a:spcPts val="0"/>
              </a:spcAft>
              <a:buFont typeface="Arial" pitchFamily="34" charset="0"/>
              <a:buChar char="•"/>
              <a:defRPr/>
            </a:pPr>
            <a:r>
              <a:rPr lang="en-US" dirty="0" smtClean="0"/>
              <a:t>Because of the numerous factors mentioned above, no one ELL model will benefit all students and contexts.  Rather, programs must adapt to needs of ELLs and be in accordance with the expertise of a school’s staff, resources &amp; capacity, &amp; community priorities.</a:t>
            </a:r>
          </a:p>
          <a:p>
            <a:pPr eaLnBrk="1" fontAlgn="auto" hangingPunct="1">
              <a:spcAft>
                <a:spcPts val="0"/>
              </a:spcAft>
              <a:buFont typeface="Arial" pitchFamily="34" charset="0"/>
              <a:buChar char="•"/>
              <a:defRPr/>
            </a:pPr>
            <a:r>
              <a:rPr lang="en-US" dirty="0" smtClean="0"/>
              <a:t>Intensive support for home language during ages 3 – 8 (i.e. talk with, read to, sing to child, use home language in everyday activities)  will help, not hurt, English </a:t>
            </a:r>
            <a:r>
              <a:rPr lang="en-US" smtClean="0"/>
              <a:t>language development</a:t>
            </a:r>
            <a:endParaRPr lang="en-US" dirty="0" smtClean="0"/>
          </a:p>
        </p:txBody>
      </p:sp>
      <p:sp>
        <p:nvSpPr>
          <p:cNvPr id="4" name="Footer Placeholder 3"/>
          <p:cNvSpPr>
            <a:spLocks noGrp="1"/>
          </p:cNvSpPr>
          <p:nvPr>
            <p:ph type="ftr" sz="quarter" idx="11"/>
          </p:nvPr>
        </p:nvSpPr>
        <p:spPr/>
        <p:txBody>
          <a:bodyPr/>
          <a:lstStyle/>
          <a:p>
            <a:r>
              <a:rPr lang="en-US" smtClean="0"/>
              <a:t>Liz</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400" dirty="0" smtClean="0"/>
              <a:t>Supporting English Learners in Early Childhood Programs</a:t>
            </a:r>
            <a:endParaRPr lang="en-US" sz="2400" dirty="0"/>
          </a:p>
        </p:txBody>
      </p:sp>
      <p:sp>
        <p:nvSpPr>
          <p:cNvPr id="3" name="Content Placeholder 2"/>
          <p:cNvSpPr>
            <a:spLocks noGrp="1"/>
          </p:cNvSpPr>
          <p:nvPr>
            <p:ph idx="1"/>
          </p:nvPr>
        </p:nvSpPr>
        <p:spPr>
          <a:xfrm>
            <a:off x="457200" y="1143000"/>
            <a:ext cx="8229600" cy="5486400"/>
          </a:xfrm>
        </p:spPr>
        <p:txBody>
          <a:bodyPr>
            <a:noAutofit/>
          </a:bodyPr>
          <a:lstStyle/>
          <a:p>
            <a:pPr lvl="0"/>
            <a:r>
              <a:rPr lang="en-US" sz="1600" b="1" dirty="0" smtClean="0"/>
              <a:t>Instructional Strategies:</a:t>
            </a:r>
            <a:r>
              <a:rPr lang="en-US" sz="1600" dirty="0" smtClean="0"/>
              <a:t> Instruction should feature adaptations for ELs that reflect an understanding of the stages of second language development (i.e., use of L1 to communicate→ period of observation and listening → “going public” with telegraphic and formulaic communication in L2→ fluid/productive use of L2); employ appropriate methods for scaffolding communication; embed both content learning and English language development; build skills across all language domains (listening, speaking, reading, and writing); and accommodate ELs’ individual differences and needs.</a:t>
            </a:r>
          </a:p>
          <a:p>
            <a:pPr lvl="0"/>
            <a:endParaRPr lang="en-US" sz="1600" dirty="0" smtClean="0"/>
          </a:p>
          <a:p>
            <a:pPr lvl="0"/>
            <a:r>
              <a:rPr lang="en-US" sz="1600" b="1" dirty="0" smtClean="0"/>
              <a:t>Role of Home Language:</a:t>
            </a:r>
            <a:r>
              <a:rPr lang="en-US" sz="1600" dirty="0" smtClean="0"/>
              <a:t> Use of L1 can promote English language learning through transfer and development of meta-linguistic skills, help ELs make connections between the language they know and the language they are learning, promote acceptance and valuing of ELs’ home language, grant ELs immediate access to the curriculum, and provide opportunities for native English-speakers to learn words in other languages</a:t>
            </a:r>
          </a:p>
          <a:p>
            <a:pPr lvl="0"/>
            <a:endParaRPr lang="en-US" sz="1600" dirty="0" smtClean="0"/>
          </a:p>
          <a:p>
            <a:pPr lvl="0"/>
            <a:r>
              <a:rPr lang="en-US" sz="1600" b="1" dirty="0" smtClean="0"/>
              <a:t>Influence of Cultural Values and Norms</a:t>
            </a:r>
            <a:r>
              <a:rPr lang="en-US" sz="1600" dirty="0" smtClean="0"/>
              <a:t>: Educators should be aware that different language groups employ different social conventions for language use (e.g., orientation toward role of adults and children as conversational partners, expectations for initiating conversations, amount of talk considered appropriate, when and how to ask questions) as well as different narrative structures for discourse (e.g., emphasis placed on communication of information, social engagement, family interaction, etc); classroom environment  </a:t>
            </a:r>
            <a:r>
              <a:rPr lang="en-US" sz="1600" smtClean="0"/>
              <a:t>and materials should </a:t>
            </a:r>
            <a:r>
              <a:rPr lang="en-US" sz="1600" dirty="0" smtClean="0"/>
              <a:t>reflect ELs’ family culture, customs, and language</a:t>
            </a:r>
          </a:p>
        </p:txBody>
      </p:sp>
      <p:sp>
        <p:nvSpPr>
          <p:cNvPr id="4" name="Footer Placeholder 3"/>
          <p:cNvSpPr>
            <a:spLocks noGrp="1"/>
          </p:cNvSpPr>
          <p:nvPr>
            <p:ph type="ftr" sz="quarter" idx="11"/>
          </p:nvPr>
        </p:nvSpPr>
        <p:spPr/>
        <p:txBody>
          <a:bodyPr/>
          <a:lstStyle/>
          <a:p>
            <a:r>
              <a:rPr lang="en-US" smtClean="0"/>
              <a:t>Andrea</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dirty="0" smtClean="0"/>
              <a:t>California Preschool Learning Foundations</a:t>
            </a:r>
            <a:endParaRPr lang="en-US" dirty="0"/>
          </a:p>
        </p:txBody>
      </p:sp>
      <p:sp>
        <p:nvSpPr>
          <p:cNvPr id="12" name="Content Placeholder 11"/>
          <p:cNvSpPr>
            <a:spLocks noGrp="1"/>
          </p:cNvSpPr>
          <p:nvPr>
            <p:ph sz="half" idx="1"/>
          </p:nvPr>
        </p:nvSpPr>
        <p:spPr/>
        <p:txBody>
          <a:bodyPr>
            <a:normAutofit fontScale="47500" lnSpcReduction="20000"/>
          </a:bodyPr>
          <a:lstStyle/>
          <a:p>
            <a:r>
              <a:rPr lang="en-US" dirty="0" smtClean="0"/>
              <a:t>California Department of Education indentifies three important  early learning foundations that should be addressed in Preschools:</a:t>
            </a:r>
          </a:p>
          <a:p>
            <a:r>
              <a:rPr lang="en-US" dirty="0"/>
              <a:t>Social-Emotional Development</a:t>
            </a:r>
            <a:r>
              <a:rPr lang="en-US" dirty="0" smtClean="0"/>
              <a:t> </a:t>
            </a:r>
          </a:p>
          <a:p>
            <a:r>
              <a:rPr lang="en-US" dirty="0" smtClean="0"/>
              <a:t>Language </a:t>
            </a:r>
            <a:r>
              <a:rPr lang="en-US" dirty="0"/>
              <a:t>and Literacy English-Language Development</a:t>
            </a:r>
            <a:r>
              <a:rPr lang="en-US" dirty="0" smtClean="0"/>
              <a:t> </a:t>
            </a:r>
          </a:p>
          <a:p>
            <a:r>
              <a:rPr lang="en-US" dirty="0" smtClean="0"/>
              <a:t>Mathematics </a:t>
            </a:r>
            <a:endParaRPr lang="en-US" dirty="0"/>
          </a:p>
        </p:txBody>
      </p:sp>
      <p:sp>
        <p:nvSpPr>
          <p:cNvPr id="13" name="Content Placeholder 12"/>
          <p:cNvSpPr>
            <a:spLocks noGrp="1"/>
          </p:cNvSpPr>
          <p:nvPr>
            <p:ph sz="half" idx="2"/>
          </p:nvPr>
        </p:nvSpPr>
        <p:spPr/>
        <p:txBody>
          <a:bodyPr>
            <a:normAutofit fontScale="47500" lnSpcReduction="20000"/>
          </a:bodyPr>
          <a:lstStyle/>
          <a:p>
            <a:pPr>
              <a:buNone/>
            </a:pPr>
            <a:r>
              <a:rPr lang="en-US" smtClean="0"/>
              <a:t>-Within </a:t>
            </a:r>
            <a:r>
              <a:rPr lang="en-US" dirty="0" smtClean="0"/>
              <a:t>the English language development domain CDE indentifies four major strands that can be addressed at the pre-school level</a:t>
            </a:r>
          </a:p>
          <a:p>
            <a:endParaRPr lang="en-US" dirty="0"/>
          </a:p>
          <a:p>
            <a:r>
              <a:rPr lang="en-US" i="1" dirty="0"/>
              <a:t>Listening, which includes understanding words, requests and directions, and basic and advanced concepts </a:t>
            </a:r>
          </a:p>
          <a:p>
            <a:r>
              <a:rPr lang="en-US" i="1" dirty="0"/>
              <a:t>Speaking, which focuses on using English to communicate needs, expand vocabulary, become skillful at engaging in conversations, use increasingly complex grammatical constructions when speaking, understand grammar,</a:t>
            </a:r>
            <a:r>
              <a:rPr lang="en-US" i="1" dirty="0" smtClean="0"/>
              <a:t> </a:t>
            </a:r>
            <a:r>
              <a:rPr lang="en-US" dirty="0" smtClean="0"/>
              <a:t>ask </a:t>
            </a:r>
            <a:r>
              <a:rPr lang="en-US" dirty="0"/>
              <a:t>questions, use social </a:t>
            </a:r>
            <a:r>
              <a:rPr lang="en-US" dirty="0" smtClean="0"/>
              <a:t>conventions</a:t>
            </a:r>
            <a:r>
              <a:rPr lang="en-US" dirty="0"/>
              <a:t>, and tell personal stories </a:t>
            </a:r>
          </a:p>
          <a:p>
            <a:r>
              <a:rPr lang="en-US" i="1" dirty="0"/>
              <a:t>Reading, which covers appreciating and enjoying reading, understanding book reading, understanding print conventions, demonstrating awareness that print conveys meaning, developing awareness and recognition of letters, demonstrating phonological awareness, and manipulating sounds, such as rhyming </a:t>
            </a:r>
          </a:p>
          <a:p>
            <a:r>
              <a:rPr lang="en-US" i="1" dirty="0"/>
              <a:t>Writing, which includes understanding the communicative function of writing and engaging in simple writing and writing-like behaviors </a:t>
            </a:r>
          </a:p>
          <a:p>
            <a:endParaRPr lang="en-US" dirty="0"/>
          </a:p>
        </p:txBody>
      </p:sp>
      <p:sp>
        <p:nvSpPr>
          <p:cNvPr id="5" name="Footer Placeholder 4"/>
          <p:cNvSpPr>
            <a:spLocks noGrp="1"/>
          </p:cNvSpPr>
          <p:nvPr>
            <p:ph type="ftr" sz="quarter" idx="11"/>
          </p:nvPr>
        </p:nvSpPr>
        <p:spPr/>
        <p:txBody>
          <a:bodyPr/>
          <a:lstStyle/>
          <a:p>
            <a:r>
              <a:rPr lang="en-US" smtClean="0"/>
              <a:t>Alfredo</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152400"/>
            <a:ext cx="8610600" cy="5940088"/>
          </a:xfrm>
          <a:prstGeom prst="rect">
            <a:avLst/>
          </a:prstGeom>
          <a:noFill/>
        </p:spPr>
        <p:txBody>
          <a:bodyPr wrap="square" rtlCol="0">
            <a:spAutoFit/>
          </a:bodyPr>
          <a:lstStyle/>
          <a:p>
            <a:pPr algn="ctr"/>
            <a:r>
              <a:rPr lang="en-US" sz="2800" dirty="0" smtClean="0"/>
              <a:t>Challenging Common Myths About Young English Language Learners (Espinosa 2008)</a:t>
            </a:r>
            <a:endParaRPr lang="en-US" sz="2800"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marL="457200" indent="-457200">
              <a:buFont typeface="Arial" pitchFamily="34" charset="0"/>
              <a:buChar char="•"/>
            </a:pPr>
            <a:r>
              <a:rPr lang="en-US" dirty="0" smtClean="0">
                <a:latin typeface="Arial" pitchFamily="34" charset="0"/>
                <a:cs typeface="Arial" pitchFamily="34" charset="0"/>
              </a:rPr>
              <a:t>The policy brief helps dispel some of popularly held “myths” or unverified ideas about PK-3 ELL such as home language being a hindrance for English proficiency, English-only immersion program is a better choice than dual language immersion program, and so on.</a:t>
            </a:r>
          </a:p>
          <a:p>
            <a:pPr marL="914400" lvl="1" indent="-457200">
              <a:buFont typeface="Arial" pitchFamily="34" charset="0"/>
              <a:buChar char="•"/>
            </a:pPr>
            <a:endParaRPr lang="en-US" dirty="0" smtClean="0">
              <a:latin typeface="Arial" pitchFamily="34" charset="0"/>
              <a:cs typeface="Arial" pitchFamily="34" charset="0"/>
            </a:endParaRPr>
          </a:p>
          <a:p>
            <a:pPr marL="457200" indent="-457200">
              <a:buFont typeface="Arial" pitchFamily="34" charset="0"/>
              <a:buChar char="•"/>
            </a:pPr>
            <a:r>
              <a:rPr lang="en-US" dirty="0" smtClean="0">
                <a:latin typeface="Arial" pitchFamily="34" charset="0"/>
                <a:cs typeface="Arial" pitchFamily="34" charset="0"/>
              </a:rPr>
              <a:t>The brief seem to highlight two particular points: </a:t>
            </a:r>
          </a:p>
          <a:p>
            <a:pPr marL="914400" lvl="1" indent="-457200">
              <a:buFont typeface="Arial" pitchFamily="34" charset="0"/>
              <a:buChar char="•"/>
            </a:pPr>
            <a:r>
              <a:rPr lang="en-US" dirty="0" smtClean="0">
                <a:latin typeface="Arial" pitchFamily="34" charset="0"/>
                <a:cs typeface="Arial" pitchFamily="34" charset="0"/>
              </a:rPr>
              <a:t>Early childhood is optimal time for ELL to learn English as a language as well as learning for academic content </a:t>
            </a:r>
          </a:p>
          <a:p>
            <a:pPr marL="914400" lvl="1" indent="-457200">
              <a:buFont typeface="Arial" pitchFamily="34" charset="0"/>
              <a:buChar char="•"/>
            </a:pPr>
            <a:r>
              <a:rPr lang="en-US" dirty="0" smtClean="0">
                <a:latin typeface="Arial" pitchFamily="34" charset="0"/>
                <a:cs typeface="Arial" pitchFamily="34" charset="0"/>
              </a:rPr>
              <a:t>There are a few misconceptions particularly surrounding the Spanish-language speaking ELL. This implies that other racial or ethnic groups ELLs may have  separate stereotypes or misconceptions</a:t>
            </a:r>
          </a:p>
          <a:p>
            <a:pPr marL="914400" lvl="1" indent="-457200">
              <a:buFont typeface="Arial" pitchFamily="34" charset="0"/>
              <a:buChar char="•"/>
            </a:pPr>
            <a:endParaRPr lang="en-US" dirty="0" smtClean="0">
              <a:latin typeface="Arial" pitchFamily="34" charset="0"/>
              <a:cs typeface="Arial" pitchFamily="34" charset="0"/>
            </a:endParaRPr>
          </a:p>
          <a:p>
            <a:pPr marL="457200" indent="-457200">
              <a:buFont typeface="Arial" pitchFamily="34" charset="0"/>
              <a:buChar char="•"/>
            </a:pPr>
            <a:r>
              <a:rPr lang="en-US" dirty="0" smtClean="0">
                <a:latin typeface="Arial" pitchFamily="34" charset="0"/>
                <a:cs typeface="Arial" pitchFamily="34" charset="0"/>
              </a:rPr>
              <a:t>For district or school leaders, this policy brief may be instrumental if they could have clear guidelines on how to support students’ first language learning in classroom settings. At the same time, if there is a longitudinal study on how much influence early childhood’s first language learning </a:t>
            </a:r>
            <a:r>
              <a:rPr lang="en-US" smtClean="0">
                <a:latin typeface="Arial" pitchFamily="34" charset="0"/>
                <a:cs typeface="Arial" pitchFamily="34" charset="0"/>
              </a:rPr>
              <a:t>supports children’s </a:t>
            </a:r>
            <a:r>
              <a:rPr lang="en-US" dirty="0" smtClean="0">
                <a:latin typeface="Arial" pitchFamily="34" charset="0"/>
                <a:cs typeface="Arial" pitchFamily="34" charset="0"/>
              </a:rPr>
              <a:t>English language learning, it would be even more convincing.</a:t>
            </a:r>
          </a:p>
        </p:txBody>
      </p:sp>
    </p:spTree>
    <p:extLst>
      <p:ext uri="{BB962C8B-B14F-4D97-AF65-F5344CB8AC3E}">
        <p14:creationId xmlns:p14="http://schemas.microsoft.com/office/powerpoint/2010/main" xmlns="" val="2926214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1213</Words>
  <Application>Microsoft Office PowerPoint</Application>
  <PresentationFormat>On-screen Show (4:3)</PresentationFormat>
  <Paragraphs>61</Paragraphs>
  <Slides>8</Slides>
  <Notes>2</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Alvaro</vt:lpstr>
      <vt:lpstr>Week 10: Early Childhood Programs</vt:lpstr>
      <vt:lpstr>Challenging Common Myths About Young ELLs (ages 3 - 8)</vt:lpstr>
      <vt:lpstr>Supporting English Learners in Early Childhood Programs</vt:lpstr>
      <vt:lpstr>California Preschool Learning Foundations</vt:lpstr>
      <vt:lpstr>Slide 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hakuta</cp:lastModifiedBy>
  <cp:revision>5</cp:revision>
  <dcterms:created xsi:type="dcterms:W3CDTF">2012-06-04T15:05:02Z</dcterms:created>
  <dcterms:modified xsi:type="dcterms:W3CDTF">2012-06-04T15:57:40Z</dcterms:modified>
</cp:coreProperties>
</file>