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2" r:id="rId1"/>
  </p:sldMasterIdLst>
  <p:notesMasterIdLst>
    <p:notesMasterId r:id="rId14"/>
  </p:notesMasterIdLst>
  <p:sldIdLst>
    <p:sldId id="542" r:id="rId2"/>
    <p:sldId id="543" r:id="rId3"/>
    <p:sldId id="490" r:id="rId4"/>
    <p:sldId id="592" r:id="rId5"/>
    <p:sldId id="485" r:id="rId6"/>
    <p:sldId id="486" r:id="rId7"/>
    <p:sldId id="487" r:id="rId8"/>
    <p:sldId id="488" r:id="rId9"/>
    <p:sldId id="489" r:id="rId10"/>
    <p:sldId id="599" r:id="rId11"/>
    <p:sldId id="600" r:id="rId12"/>
    <p:sldId id="491"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DFFB8"/>
    <a:srgbClr val="16D852"/>
    <a:srgbClr val="538022"/>
    <a:srgbClr val="080DE8"/>
    <a:srgbClr val="00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08" autoAdjust="0"/>
    <p:restoredTop sz="98644" autoAdjust="0"/>
  </p:normalViewPr>
  <p:slideViewPr>
    <p:cSldViewPr>
      <p:cViewPr varScale="1">
        <p:scale>
          <a:sx n="67" d="100"/>
          <a:sy n="67" d="100"/>
        </p:scale>
        <p:origin x="-1229" y="-91"/>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59" d="100"/>
          <a:sy n="59" d="100"/>
        </p:scale>
        <p:origin x="-2496"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C2CA6C0-B754-44D8-852F-E65539A4C495}" type="datetimeFigureOut">
              <a:rPr lang="en-US" smtClean="0"/>
              <a:pPr/>
              <a:t>4/2/2012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55FD6B-E0B5-4B33-BDCE-3713A5608A6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DFB1AF1C-752A-4E99-B817-09B3BE074C14}" type="slidenum">
              <a:rPr lang="en-US" smtClean="0"/>
              <a:pPr/>
              <a:t>2</a:t>
            </a:fld>
            <a:endParaRPr lang="en-US" smtClean="0"/>
          </a:p>
        </p:txBody>
      </p:sp>
      <p:sp>
        <p:nvSpPr>
          <p:cNvPr id="89091" name="Slide Image Placeholder 1"/>
          <p:cNvSpPr>
            <a:spLocks noGrp="1" noRot="1" noChangeAspect="1" noTextEdit="1"/>
          </p:cNvSpPr>
          <p:nvPr>
            <p:ph type="sldImg"/>
          </p:nvPr>
        </p:nvSpPr>
        <p:spPr>
          <a:ln/>
        </p:spPr>
      </p:sp>
      <p:sp>
        <p:nvSpPr>
          <p:cNvPr id="89092" name="Notes Placeholder 2"/>
          <p:cNvSpPr>
            <a:spLocks noGrp="1"/>
          </p:cNvSpPr>
          <p:nvPr>
            <p:ph type="body" idx="1"/>
          </p:nvPr>
        </p:nvSpPr>
        <p:spPr>
          <a:noFill/>
          <a:ln/>
        </p:spPr>
        <p:txBody>
          <a:bodyPr/>
          <a:lstStyle/>
          <a:p>
            <a:pPr eaLnBrk="1" hangingPunct="1">
              <a:spcBef>
                <a:spcPct val="0"/>
              </a:spcBef>
            </a:pPr>
            <a:endParaRPr lang="en-US" smtClean="0"/>
          </a:p>
        </p:txBody>
      </p:sp>
      <p:sp>
        <p:nvSpPr>
          <p:cNvPr id="89093"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A388E36-A984-49C8-80BE-B32784E83E03}" type="slidenum">
              <a:rPr lang="en-US" sz="1200">
                <a:latin typeface="Calibri" pitchFamily="34" charset="0"/>
              </a:rPr>
              <a:pPr algn="r"/>
              <a:t>2</a:t>
            </a:fld>
            <a:endParaRPr lang="en-US" sz="1200">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p:spPr>
        <p:txBody>
          <a:bodyPr/>
          <a:lstStyle/>
          <a:p>
            <a:endParaRPr lang="en-US" smtClean="0"/>
          </a:p>
        </p:txBody>
      </p:sp>
      <p:sp>
        <p:nvSpPr>
          <p:cNvPr id="79876" name="Slide Number Placeholder 3"/>
          <p:cNvSpPr>
            <a:spLocks noGrp="1"/>
          </p:cNvSpPr>
          <p:nvPr>
            <p:ph type="sldNum" sz="quarter" idx="5"/>
          </p:nvPr>
        </p:nvSpPr>
        <p:spPr>
          <a:noFill/>
        </p:spPr>
        <p:txBody>
          <a:bodyPr/>
          <a:lstStyle/>
          <a:p>
            <a:fld id="{41095B21-46D3-42FF-B07D-795E10E90EFC}" type="slidenum">
              <a:rPr lang="en-US" smtClean="0"/>
              <a:pPr/>
              <a:t>4</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CCB1931F-33BD-4102-AD14-68DABE4C9B98}" type="slidenum">
              <a:rPr lang="en-US" smtClean="0"/>
              <a:pPr/>
              <a:t>5</a:t>
            </a:fld>
            <a:endParaRPr lang="en-US" smtClean="0"/>
          </a:p>
        </p:txBody>
      </p:sp>
      <p:sp>
        <p:nvSpPr>
          <p:cNvPr id="82947" name="Slide Image Placeholder 1"/>
          <p:cNvSpPr>
            <a:spLocks noGrp="1" noRot="1" noChangeAspect="1" noTextEdit="1"/>
          </p:cNvSpPr>
          <p:nvPr>
            <p:ph type="sldImg"/>
          </p:nvPr>
        </p:nvSpPr>
        <p:spPr>
          <a:ln/>
        </p:spPr>
      </p:sp>
      <p:sp>
        <p:nvSpPr>
          <p:cNvPr id="82948" name="Notes Placeholder 2"/>
          <p:cNvSpPr>
            <a:spLocks noGrp="1"/>
          </p:cNvSpPr>
          <p:nvPr>
            <p:ph type="body" idx="1"/>
          </p:nvPr>
        </p:nvSpPr>
        <p:spPr>
          <a:noFill/>
          <a:ln/>
        </p:spPr>
        <p:txBody>
          <a:bodyPr/>
          <a:lstStyle/>
          <a:p>
            <a:pPr eaLnBrk="1" hangingPunct="1">
              <a:spcBef>
                <a:spcPct val="0"/>
              </a:spcBef>
            </a:pPr>
            <a:endParaRPr lang="en-US" smtClean="0"/>
          </a:p>
        </p:txBody>
      </p:sp>
      <p:sp>
        <p:nvSpPr>
          <p:cNvPr id="82949"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488A5E97-4F9D-4C24-9FBB-171A41E7C290}" type="slidenum">
              <a:rPr lang="en-US" sz="1200">
                <a:latin typeface="Calibri" pitchFamily="34" charset="0"/>
              </a:rPr>
              <a:pPr algn="r"/>
              <a:t>5</a:t>
            </a:fld>
            <a:endParaRPr lang="en-US" sz="1200">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01EEEE9C-435C-4B00-AA72-ADBCB016195F}" type="slidenum">
              <a:rPr lang="en-US" smtClean="0"/>
              <a:pPr/>
              <a:t>6</a:t>
            </a:fld>
            <a:endParaRPr lang="en-US" smtClean="0"/>
          </a:p>
        </p:txBody>
      </p:sp>
      <p:sp>
        <p:nvSpPr>
          <p:cNvPr id="83971" name="Slide Image Placeholder 1"/>
          <p:cNvSpPr>
            <a:spLocks noGrp="1" noRot="1" noChangeAspect="1" noTextEdit="1"/>
          </p:cNvSpPr>
          <p:nvPr>
            <p:ph type="sldImg"/>
          </p:nvPr>
        </p:nvSpPr>
        <p:spPr>
          <a:ln/>
        </p:spPr>
      </p:sp>
      <p:sp>
        <p:nvSpPr>
          <p:cNvPr id="83972" name="Notes Placeholder 2"/>
          <p:cNvSpPr>
            <a:spLocks noGrp="1"/>
          </p:cNvSpPr>
          <p:nvPr>
            <p:ph type="body" idx="1"/>
          </p:nvPr>
        </p:nvSpPr>
        <p:spPr>
          <a:noFill/>
          <a:ln/>
        </p:spPr>
        <p:txBody>
          <a:bodyPr/>
          <a:lstStyle/>
          <a:p>
            <a:pPr eaLnBrk="1" hangingPunct="1">
              <a:spcBef>
                <a:spcPct val="0"/>
              </a:spcBef>
            </a:pPr>
            <a:endParaRPr lang="en-US" smtClean="0"/>
          </a:p>
        </p:txBody>
      </p:sp>
      <p:sp>
        <p:nvSpPr>
          <p:cNvPr id="83973"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89BA822-3441-4C85-8E40-8C5B9149B1A9}" type="slidenum">
              <a:rPr lang="en-US" sz="1200">
                <a:latin typeface="Calibri" pitchFamily="34" charset="0"/>
              </a:rPr>
              <a:pPr algn="r"/>
              <a:t>6</a:t>
            </a:fld>
            <a:endParaRPr lang="en-US" sz="1200">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3F9D5F56-3DD1-4230-902A-47639DEF88E3}" type="slidenum">
              <a:rPr lang="en-US" smtClean="0"/>
              <a:pPr/>
              <a:t>7</a:t>
            </a:fld>
            <a:endParaRPr lang="en-US" smtClean="0"/>
          </a:p>
        </p:txBody>
      </p:sp>
      <p:sp>
        <p:nvSpPr>
          <p:cNvPr id="84995" name="Slide Image Placeholder 1"/>
          <p:cNvSpPr>
            <a:spLocks noGrp="1" noRot="1" noChangeAspect="1" noTextEdit="1"/>
          </p:cNvSpPr>
          <p:nvPr>
            <p:ph type="sldImg"/>
          </p:nvPr>
        </p:nvSpPr>
        <p:spPr>
          <a:ln/>
        </p:spPr>
      </p:sp>
      <p:sp>
        <p:nvSpPr>
          <p:cNvPr id="84996" name="Notes Placeholder 2"/>
          <p:cNvSpPr>
            <a:spLocks noGrp="1"/>
          </p:cNvSpPr>
          <p:nvPr>
            <p:ph type="body" idx="1"/>
          </p:nvPr>
        </p:nvSpPr>
        <p:spPr>
          <a:noFill/>
          <a:ln/>
        </p:spPr>
        <p:txBody>
          <a:bodyPr/>
          <a:lstStyle/>
          <a:p>
            <a:pPr eaLnBrk="1" hangingPunct="1">
              <a:spcBef>
                <a:spcPct val="0"/>
              </a:spcBef>
            </a:pPr>
            <a:endParaRPr lang="en-US" smtClean="0"/>
          </a:p>
        </p:txBody>
      </p:sp>
      <p:sp>
        <p:nvSpPr>
          <p:cNvPr id="84997"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AEA1E7EB-9D3B-4CE9-B8CD-1549BB84B2F0}" type="slidenum">
              <a:rPr lang="en-US" sz="1200">
                <a:latin typeface="Calibri" pitchFamily="34" charset="0"/>
              </a:rPr>
              <a:pPr algn="r"/>
              <a:t>7</a:t>
            </a:fld>
            <a:endParaRPr lang="en-US" sz="1200">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99106A54-33A6-4865-B6C8-A8FEAC95B4CE}" type="slidenum">
              <a:rPr lang="en-US" smtClean="0"/>
              <a:pPr/>
              <a:t>8</a:t>
            </a:fld>
            <a:endParaRPr lang="en-US" smtClean="0"/>
          </a:p>
        </p:txBody>
      </p:sp>
      <p:sp>
        <p:nvSpPr>
          <p:cNvPr id="86019" name="Slide Image Placeholder 1"/>
          <p:cNvSpPr>
            <a:spLocks noGrp="1" noRot="1" noChangeAspect="1" noTextEdit="1"/>
          </p:cNvSpPr>
          <p:nvPr>
            <p:ph type="sldImg"/>
          </p:nvPr>
        </p:nvSpPr>
        <p:spPr>
          <a:ln/>
        </p:spPr>
      </p:sp>
      <p:sp>
        <p:nvSpPr>
          <p:cNvPr id="86020" name="Notes Placeholder 2"/>
          <p:cNvSpPr>
            <a:spLocks noGrp="1"/>
          </p:cNvSpPr>
          <p:nvPr>
            <p:ph type="body" idx="1"/>
          </p:nvPr>
        </p:nvSpPr>
        <p:spPr>
          <a:noFill/>
          <a:ln/>
        </p:spPr>
        <p:txBody>
          <a:bodyPr/>
          <a:lstStyle/>
          <a:p>
            <a:pPr eaLnBrk="1" hangingPunct="1">
              <a:spcBef>
                <a:spcPct val="0"/>
              </a:spcBef>
            </a:pPr>
            <a:endParaRPr lang="en-US" smtClean="0"/>
          </a:p>
        </p:txBody>
      </p:sp>
      <p:sp>
        <p:nvSpPr>
          <p:cNvPr id="86021"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7A58718B-E325-4D7D-A3FA-C927BC1D6D5F}" type="slidenum">
              <a:rPr lang="en-US" sz="1200">
                <a:latin typeface="Calibri" pitchFamily="34" charset="0"/>
              </a:rPr>
              <a:pPr algn="r"/>
              <a:t>8</a:t>
            </a:fld>
            <a:endParaRPr lang="en-US" sz="1200">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3E0BF3D6-EFA7-4E2D-8F19-7A79EADD6088}" type="slidenum">
              <a:rPr lang="en-US" smtClean="0"/>
              <a:pPr/>
              <a:t>9</a:t>
            </a:fld>
            <a:endParaRPr lang="en-US" smtClean="0"/>
          </a:p>
        </p:txBody>
      </p:sp>
      <p:sp>
        <p:nvSpPr>
          <p:cNvPr id="87043" name="Slide Image Placeholder 1"/>
          <p:cNvSpPr>
            <a:spLocks noGrp="1" noRot="1" noChangeAspect="1" noTextEdit="1"/>
          </p:cNvSpPr>
          <p:nvPr>
            <p:ph type="sldImg"/>
          </p:nvPr>
        </p:nvSpPr>
        <p:spPr>
          <a:ln/>
        </p:spPr>
      </p:sp>
      <p:sp>
        <p:nvSpPr>
          <p:cNvPr id="87044" name="Notes Placeholder 2"/>
          <p:cNvSpPr>
            <a:spLocks noGrp="1"/>
          </p:cNvSpPr>
          <p:nvPr>
            <p:ph type="body" idx="1"/>
          </p:nvPr>
        </p:nvSpPr>
        <p:spPr>
          <a:noFill/>
          <a:ln/>
        </p:spPr>
        <p:txBody>
          <a:bodyPr/>
          <a:lstStyle/>
          <a:p>
            <a:pPr eaLnBrk="1" hangingPunct="1">
              <a:spcBef>
                <a:spcPct val="0"/>
              </a:spcBef>
            </a:pPr>
            <a:r>
              <a:rPr lang="en-US" smtClean="0"/>
              <a:t>This is not rocket science, but give us a framework as we think about what is a good district or school practice.</a:t>
            </a:r>
          </a:p>
          <a:p>
            <a:pPr eaLnBrk="1" hangingPunct="1">
              <a:spcBef>
                <a:spcPct val="0"/>
              </a:spcBef>
            </a:pPr>
            <a:endParaRPr lang="en-US" smtClean="0"/>
          </a:p>
          <a:p>
            <a:pPr eaLnBrk="1" hangingPunct="1">
              <a:spcBef>
                <a:spcPct val="0"/>
              </a:spcBef>
            </a:pPr>
            <a:r>
              <a:rPr lang="en-US" smtClean="0"/>
              <a:t>It is important to note that this framework needs to apply to both the English language acquisition needs of the students, and to the academic content needs of the students.  Both are clearly articulated in Lau, as well as most recently in NCLB.</a:t>
            </a:r>
          </a:p>
        </p:txBody>
      </p:sp>
      <p:sp>
        <p:nvSpPr>
          <p:cNvPr id="87045"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D012B104-C4D8-4A32-8BAB-955805369DC3}" type="slidenum">
              <a:rPr lang="en-US" sz="1200">
                <a:latin typeface="Calibri" pitchFamily="34" charset="0"/>
              </a:rPr>
              <a:pPr algn="r"/>
              <a:t>9</a:t>
            </a:fld>
            <a:endParaRPr lang="en-US" sz="120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3/27/2011</a:t>
            </a:r>
            <a:endParaRPr lang="en-US"/>
          </a:p>
        </p:txBody>
      </p:sp>
      <p:sp>
        <p:nvSpPr>
          <p:cNvPr id="5" name="Footer Placeholder 4"/>
          <p:cNvSpPr>
            <a:spLocks noGrp="1"/>
          </p:cNvSpPr>
          <p:nvPr>
            <p:ph type="ftr" sz="quarter" idx="11"/>
          </p:nvPr>
        </p:nvSpPr>
        <p:spPr/>
        <p:txBody>
          <a:bodyPr/>
          <a:lstStyle/>
          <a:p>
            <a:r>
              <a:rPr lang="en-US" smtClean="0"/>
              <a:t>ASCD: San Francisco</a:t>
            </a:r>
            <a:endParaRPr lang="en-US"/>
          </a:p>
        </p:txBody>
      </p:sp>
      <p:sp>
        <p:nvSpPr>
          <p:cNvPr id="6" name="Slide Number Placeholder 5"/>
          <p:cNvSpPr>
            <a:spLocks noGrp="1"/>
          </p:cNvSpPr>
          <p:nvPr>
            <p:ph type="sldNum" sz="quarter" idx="12"/>
          </p:nvPr>
        </p:nvSpPr>
        <p:spPr/>
        <p:txBody>
          <a:bodyPr/>
          <a:lstStyle/>
          <a:p>
            <a:fld id="{BEA1131F-8C6F-4376-A089-58BB021C1EC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3/27/2011</a:t>
            </a:r>
            <a:endParaRPr lang="en-US"/>
          </a:p>
        </p:txBody>
      </p:sp>
      <p:sp>
        <p:nvSpPr>
          <p:cNvPr id="5" name="Footer Placeholder 4"/>
          <p:cNvSpPr>
            <a:spLocks noGrp="1"/>
          </p:cNvSpPr>
          <p:nvPr>
            <p:ph type="ftr" sz="quarter" idx="11"/>
          </p:nvPr>
        </p:nvSpPr>
        <p:spPr/>
        <p:txBody>
          <a:bodyPr/>
          <a:lstStyle/>
          <a:p>
            <a:r>
              <a:rPr lang="en-US" smtClean="0"/>
              <a:t>ASCD: San Francisco</a:t>
            </a:r>
            <a:endParaRPr lang="en-US"/>
          </a:p>
        </p:txBody>
      </p:sp>
      <p:sp>
        <p:nvSpPr>
          <p:cNvPr id="6" name="Slide Number Placeholder 5"/>
          <p:cNvSpPr>
            <a:spLocks noGrp="1"/>
          </p:cNvSpPr>
          <p:nvPr>
            <p:ph type="sldNum" sz="quarter" idx="12"/>
          </p:nvPr>
        </p:nvSpPr>
        <p:spPr/>
        <p:txBody>
          <a:bodyPr/>
          <a:lstStyle/>
          <a:p>
            <a:fld id="{BEA1131F-8C6F-4376-A089-58BB021C1EC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3/27/2011</a:t>
            </a:r>
            <a:endParaRPr lang="en-US"/>
          </a:p>
        </p:txBody>
      </p:sp>
      <p:sp>
        <p:nvSpPr>
          <p:cNvPr id="5" name="Footer Placeholder 4"/>
          <p:cNvSpPr>
            <a:spLocks noGrp="1"/>
          </p:cNvSpPr>
          <p:nvPr>
            <p:ph type="ftr" sz="quarter" idx="11"/>
          </p:nvPr>
        </p:nvSpPr>
        <p:spPr/>
        <p:txBody>
          <a:bodyPr/>
          <a:lstStyle/>
          <a:p>
            <a:r>
              <a:rPr lang="en-US" smtClean="0"/>
              <a:t>ASCD: San Francisco</a:t>
            </a:r>
            <a:endParaRPr lang="en-US"/>
          </a:p>
        </p:txBody>
      </p:sp>
      <p:sp>
        <p:nvSpPr>
          <p:cNvPr id="6" name="Slide Number Placeholder 5"/>
          <p:cNvSpPr>
            <a:spLocks noGrp="1"/>
          </p:cNvSpPr>
          <p:nvPr>
            <p:ph type="sldNum" sz="quarter" idx="12"/>
          </p:nvPr>
        </p:nvSpPr>
        <p:spPr/>
        <p:txBody>
          <a:bodyPr/>
          <a:lstStyle/>
          <a:p>
            <a:fld id="{BEA1131F-8C6F-4376-A089-58BB021C1EC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3/27/2011</a:t>
            </a:r>
            <a:endParaRPr lang="en-US"/>
          </a:p>
        </p:txBody>
      </p:sp>
      <p:sp>
        <p:nvSpPr>
          <p:cNvPr id="6" name="Footer Placeholder 5"/>
          <p:cNvSpPr>
            <a:spLocks noGrp="1"/>
          </p:cNvSpPr>
          <p:nvPr>
            <p:ph type="ftr" sz="quarter" idx="11"/>
          </p:nvPr>
        </p:nvSpPr>
        <p:spPr/>
        <p:txBody>
          <a:bodyPr/>
          <a:lstStyle/>
          <a:p>
            <a:r>
              <a:rPr lang="en-US" smtClean="0"/>
              <a:t>ASCD: San Francisco</a:t>
            </a:r>
            <a:endParaRPr lang="en-US"/>
          </a:p>
        </p:txBody>
      </p:sp>
      <p:sp>
        <p:nvSpPr>
          <p:cNvPr id="7" name="Slide Number Placeholder 6"/>
          <p:cNvSpPr>
            <a:spLocks noGrp="1"/>
          </p:cNvSpPr>
          <p:nvPr>
            <p:ph type="sldNum" sz="quarter" idx="12"/>
          </p:nvPr>
        </p:nvSpPr>
        <p:spPr/>
        <p:txBody>
          <a:bodyPr/>
          <a:lstStyle/>
          <a:p>
            <a:fld id="{BEA1131F-8C6F-4376-A089-58BB021C1EC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3/27/2011</a:t>
            </a:r>
            <a:endParaRPr lang="en-US"/>
          </a:p>
        </p:txBody>
      </p:sp>
      <p:sp>
        <p:nvSpPr>
          <p:cNvPr id="8" name="Footer Placeholder 7"/>
          <p:cNvSpPr>
            <a:spLocks noGrp="1"/>
          </p:cNvSpPr>
          <p:nvPr>
            <p:ph type="ftr" sz="quarter" idx="11"/>
          </p:nvPr>
        </p:nvSpPr>
        <p:spPr/>
        <p:txBody>
          <a:bodyPr/>
          <a:lstStyle/>
          <a:p>
            <a:r>
              <a:rPr lang="en-US" smtClean="0"/>
              <a:t>ASCD: San Francisco</a:t>
            </a:r>
            <a:endParaRPr lang="en-US"/>
          </a:p>
        </p:txBody>
      </p:sp>
      <p:sp>
        <p:nvSpPr>
          <p:cNvPr id="9" name="Slide Number Placeholder 8"/>
          <p:cNvSpPr>
            <a:spLocks noGrp="1"/>
          </p:cNvSpPr>
          <p:nvPr>
            <p:ph type="sldNum" sz="quarter" idx="12"/>
          </p:nvPr>
        </p:nvSpPr>
        <p:spPr/>
        <p:txBody>
          <a:bodyPr/>
          <a:lstStyle/>
          <a:p>
            <a:fld id="{BEA1131F-8C6F-4376-A089-58BB021C1EC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3/27/2011</a:t>
            </a:r>
            <a:endParaRPr lang="en-US"/>
          </a:p>
        </p:txBody>
      </p:sp>
      <p:sp>
        <p:nvSpPr>
          <p:cNvPr id="4" name="Footer Placeholder 3"/>
          <p:cNvSpPr>
            <a:spLocks noGrp="1"/>
          </p:cNvSpPr>
          <p:nvPr>
            <p:ph type="ftr" sz="quarter" idx="11"/>
          </p:nvPr>
        </p:nvSpPr>
        <p:spPr/>
        <p:txBody>
          <a:bodyPr/>
          <a:lstStyle/>
          <a:p>
            <a:r>
              <a:rPr lang="en-US" smtClean="0"/>
              <a:t>ASCD: San Francisco</a:t>
            </a:r>
            <a:endParaRPr lang="en-US"/>
          </a:p>
        </p:txBody>
      </p:sp>
      <p:sp>
        <p:nvSpPr>
          <p:cNvPr id="5" name="Slide Number Placeholder 4"/>
          <p:cNvSpPr>
            <a:spLocks noGrp="1"/>
          </p:cNvSpPr>
          <p:nvPr>
            <p:ph type="sldNum" sz="quarter" idx="12"/>
          </p:nvPr>
        </p:nvSpPr>
        <p:spPr/>
        <p:txBody>
          <a:bodyPr/>
          <a:lstStyle/>
          <a:p>
            <a:fld id="{BEA1131F-8C6F-4376-A089-58BB021C1EC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3/27/2011</a:t>
            </a:r>
            <a:endParaRPr lang="en-US"/>
          </a:p>
        </p:txBody>
      </p:sp>
      <p:sp>
        <p:nvSpPr>
          <p:cNvPr id="3" name="Footer Placeholder 2"/>
          <p:cNvSpPr>
            <a:spLocks noGrp="1"/>
          </p:cNvSpPr>
          <p:nvPr>
            <p:ph type="ftr" sz="quarter" idx="11"/>
          </p:nvPr>
        </p:nvSpPr>
        <p:spPr/>
        <p:txBody>
          <a:bodyPr/>
          <a:lstStyle/>
          <a:p>
            <a:r>
              <a:rPr lang="en-US" smtClean="0"/>
              <a:t>ASCD: San Francisco</a:t>
            </a:r>
            <a:endParaRPr lang="en-US"/>
          </a:p>
        </p:txBody>
      </p:sp>
      <p:sp>
        <p:nvSpPr>
          <p:cNvPr id="4" name="Slide Number Placeholder 3"/>
          <p:cNvSpPr>
            <a:spLocks noGrp="1"/>
          </p:cNvSpPr>
          <p:nvPr>
            <p:ph type="sldNum" sz="quarter" idx="12"/>
          </p:nvPr>
        </p:nvSpPr>
        <p:spPr/>
        <p:txBody>
          <a:bodyPr/>
          <a:lstStyle/>
          <a:p>
            <a:fld id="{BEA1131F-8C6F-4376-A089-58BB021C1EC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3/27/2011</a:t>
            </a:r>
            <a:endParaRPr lang="en-US"/>
          </a:p>
        </p:txBody>
      </p:sp>
      <p:sp>
        <p:nvSpPr>
          <p:cNvPr id="6" name="Footer Placeholder 5"/>
          <p:cNvSpPr>
            <a:spLocks noGrp="1"/>
          </p:cNvSpPr>
          <p:nvPr>
            <p:ph type="ftr" sz="quarter" idx="11"/>
          </p:nvPr>
        </p:nvSpPr>
        <p:spPr/>
        <p:txBody>
          <a:bodyPr/>
          <a:lstStyle/>
          <a:p>
            <a:r>
              <a:rPr lang="en-US" smtClean="0"/>
              <a:t>ASCD: San Francisco</a:t>
            </a:r>
            <a:endParaRPr lang="en-US"/>
          </a:p>
        </p:txBody>
      </p:sp>
      <p:sp>
        <p:nvSpPr>
          <p:cNvPr id="7" name="Slide Number Placeholder 6"/>
          <p:cNvSpPr>
            <a:spLocks noGrp="1"/>
          </p:cNvSpPr>
          <p:nvPr>
            <p:ph type="sldNum" sz="quarter" idx="12"/>
          </p:nvPr>
        </p:nvSpPr>
        <p:spPr/>
        <p:txBody>
          <a:bodyPr/>
          <a:lstStyle/>
          <a:p>
            <a:fld id="{BEA1131F-8C6F-4376-A089-58BB021C1EC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3/27/2011</a:t>
            </a:r>
            <a:endParaRPr lang="en-US"/>
          </a:p>
        </p:txBody>
      </p:sp>
      <p:sp>
        <p:nvSpPr>
          <p:cNvPr id="6" name="Footer Placeholder 5"/>
          <p:cNvSpPr>
            <a:spLocks noGrp="1"/>
          </p:cNvSpPr>
          <p:nvPr>
            <p:ph type="ftr" sz="quarter" idx="11"/>
          </p:nvPr>
        </p:nvSpPr>
        <p:spPr/>
        <p:txBody>
          <a:bodyPr/>
          <a:lstStyle/>
          <a:p>
            <a:r>
              <a:rPr lang="en-US" smtClean="0"/>
              <a:t>ASCD: San Francisco</a:t>
            </a:r>
            <a:endParaRPr lang="en-US"/>
          </a:p>
        </p:txBody>
      </p:sp>
      <p:sp>
        <p:nvSpPr>
          <p:cNvPr id="7" name="Slide Number Placeholder 6"/>
          <p:cNvSpPr>
            <a:spLocks noGrp="1"/>
          </p:cNvSpPr>
          <p:nvPr>
            <p:ph type="sldNum" sz="quarter" idx="12"/>
          </p:nvPr>
        </p:nvSpPr>
        <p:spPr/>
        <p:txBody>
          <a:bodyPr/>
          <a:lstStyle/>
          <a:p>
            <a:fld id="{BEA1131F-8C6F-4376-A089-58BB021C1EC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3/27/2011</a:t>
            </a:r>
            <a:endParaRPr lang="en-US"/>
          </a:p>
        </p:txBody>
      </p:sp>
      <p:sp>
        <p:nvSpPr>
          <p:cNvPr id="5" name="Footer Placeholder 4"/>
          <p:cNvSpPr>
            <a:spLocks noGrp="1"/>
          </p:cNvSpPr>
          <p:nvPr>
            <p:ph type="ftr" sz="quarter" idx="11"/>
          </p:nvPr>
        </p:nvSpPr>
        <p:spPr/>
        <p:txBody>
          <a:bodyPr/>
          <a:lstStyle/>
          <a:p>
            <a:r>
              <a:rPr lang="en-US" smtClean="0"/>
              <a:t>ASCD: San Francisco</a:t>
            </a:r>
            <a:endParaRPr lang="en-US"/>
          </a:p>
        </p:txBody>
      </p:sp>
      <p:sp>
        <p:nvSpPr>
          <p:cNvPr id="6" name="Slide Number Placeholder 5"/>
          <p:cNvSpPr>
            <a:spLocks noGrp="1"/>
          </p:cNvSpPr>
          <p:nvPr>
            <p:ph type="sldNum" sz="quarter" idx="12"/>
          </p:nvPr>
        </p:nvSpPr>
        <p:spPr/>
        <p:txBody>
          <a:bodyPr/>
          <a:lstStyle/>
          <a:p>
            <a:fld id="{BEA1131F-8C6F-4376-A089-58BB021C1EC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3/27/2011</a:t>
            </a:r>
            <a:endParaRPr lang="en-US"/>
          </a:p>
        </p:txBody>
      </p:sp>
      <p:sp>
        <p:nvSpPr>
          <p:cNvPr id="5" name="Footer Placeholder 4"/>
          <p:cNvSpPr>
            <a:spLocks noGrp="1"/>
          </p:cNvSpPr>
          <p:nvPr>
            <p:ph type="ftr" sz="quarter" idx="11"/>
          </p:nvPr>
        </p:nvSpPr>
        <p:spPr/>
        <p:txBody>
          <a:bodyPr/>
          <a:lstStyle/>
          <a:p>
            <a:r>
              <a:rPr lang="en-US" smtClean="0"/>
              <a:t>ASCD: San Francisco</a:t>
            </a:r>
            <a:endParaRPr lang="en-US"/>
          </a:p>
        </p:txBody>
      </p:sp>
      <p:sp>
        <p:nvSpPr>
          <p:cNvPr id="6" name="Slide Number Placeholder 5"/>
          <p:cNvSpPr>
            <a:spLocks noGrp="1"/>
          </p:cNvSpPr>
          <p:nvPr>
            <p:ph type="sldNum" sz="quarter" idx="12"/>
          </p:nvPr>
        </p:nvSpPr>
        <p:spPr/>
        <p:txBody>
          <a:bodyPr/>
          <a:lstStyle/>
          <a:p>
            <a:fld id="{BEA1131F-8C6F-4376-A089-58BB021C1EC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3/27/2011</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ASCD: San Francisco</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A1131F-8C6F-4376-A089-58BB021C1EC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Lst>
  <p:hf sldNum="0"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9200"/>
            <a:ext cx="7772400" cy="1470025"/>
          </a:xfrm>
        </p:spPr>
        <p:txBody>
          <a:bodyPr>
            <a:noAutofit/>
          </a:bodyPr>
          <a:lstStyle/>
          <a:p>
            <a:r>
              <a:rPr lang="en-US" sz="3200" dirty="0" smtClean="0"/>
              <a:t>Education </a:t>
            </a:r>
            <a:r>
              <a:rPr lang="en-US" sz="3200" dirty="0" smtClean="0"/>
              <a:t>330</a:t>
            </a:r>
            <a:br>
              <a:rPr lang="en-US" sz="3200" dirty="0" smtClean="0"/>
            </a:br>
            <a:r>
              <a:rPr lang="en-US" sz="3200" dirty="0" smtClean="0"/>
              <a:t/>
            </a:r>
            <a:br>
              <a:rPr lang="en-US" sz="3200" dirty="0" smtClean="0"/>
            </a:br>
            <a:r>
              <a:rPr lang="en-US" sz="3200" dirty="0" smtClean="0"/>
              <a:t>Teaching English Language Learners: </a:t>
            </a:r>
            <a:r>
              <a:rPr lang="en-US" sz="3200" dirty="0" smtClean="0"/>
              <a:t/>
            </a:r>
            <a:br>
              <a:rPr lang="en-US" sz="3200" dirty="0" smtClean="0"/>
            </a:br>
            <a:r>
              <a:rPr lang="en-US" sz="3200" dirty="0" smtClean="0"/>
              <a:t>Issues </a:t>
            </a:r>
            <a:r>
              <a:rPr lang="en-US" sz="3200" dirty="0" smtClean="0"/>
              <a:t>in Policy, Leadership, and Instruction</a:t>
            </a:r>
            <a:endParaRPr lang="en-US" sz="2400" dirty="0"/>
          </a:p>
        </p:txBody>
      </p:sp>
      <p:sp>
        <p:nvSpPr>
          <p:cNvPr id="4" name="Date Placeholder 3"/>
          <p:cNvSpPr>
            <a:spLocks noGrp="1"/>
          </p:cNvSpPr>
          <p:nvPr>
            <p:ph type="dt" sz="half" idx="10"/>
          </p:nvPr>
        </p:nvSpPr>
        <p:spPr/>
        <p:txBody>
          <a:bodyPr/>
          <a:lstStyle/>
          <a:p>
            <a:r>
              <a:rPr lang="en-US" smtClean="0"/>
              <a:t>3/27/2011</a:t>
            </a:r>
            <a:endParaRPr lang="en-US"/>
          </a:p>
        </p:txBody>
      </p:sp>
      <p:sp>
        <p:nvSpPr>
          <p:cNvPr id="5" name="Footer Placeholder 4"/>
          <p:cNvSpPr>
            <a:spLocks noGrp="1"/>
          </p:cNvSpPr>
          <p:nvPr>
            <p:ph type="ftr" sz="quarter" idx="11"/>
          </p:nvPr>
        </p:nvSpPr>
        <p:spPr/>
        <p:txBody>
          <a:bodyPr/>
          <a:lstStyle/>
          <a:p>
            <a:r>
              <a:rPr lang="en-US" smtClean="0"/>
              <a:t>ASCD: San Francisco</a:t>
            </a:r>
            <a:endParaRPr lang="en-US" dirty="0"/>
          </a:p>
        </p:txBody>
      </p:sp>
      <p:sp>
        <p:nvSpPr>
          <p:cNvPr id="6" name="Subtitle 5"/>
          <p:cNvSpPr>
            <a:spLocks noGrp="1"/>
          </p:cNvSpPr>
          <p:nvPr>
            <p:ph type="subTitle" idx="1"/>
          </p:nvPr>
        </p:nvSpPr>
        <p:spPr/>
        <p:txBody>
          <a:bodyPr/>
          <a:lstStyle/>
          <a:p>
            <a:r>
              <a:rPr lang="en-US" dirty="0" smtClean="0"/>
              <a:t>Spring, 2012</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9"/>
          <p:cNvSpPr>
            <a:spLocks noGrp="1"/>
          </p:cNvSpPr>
          <p:nvPr>
            <p:ph type="ftr" sz="quarter" idx="11"/>
          </p:nvPr>
        </p:nvSpPr>
        <p:spPr/>
        <p:txBody>
          <a:bodyPr/>
          <a:lstStyle/>
          <a:p>
            <a:pPr>
              <a:defRPr/>
            </a:pPr>
            <a:r>
              <a:rPr lang="en-US" smtClean="0"/>
              <a:t>ASCD: San Francisco</a:t>
            </a:r>
            <a:endParaRPr lang="en-US"/>
          </a:p>
        </p:txBody>
      </p:sp>
      <p:sp>
        <p:nvSpPr>
          <p:cNvPr id="2" name="Title 1"/>
          <p:cNvSpPr>
            <a:spLocks noGrp="1"/>
          </p:cNvSpPr>
          <p:nvPr>
            <p:ph type="title" idx="4294967295"/>
          </p:nvPr>
        </p:nvSpPr>
        <p:spPr>
          <a:xfrm>
            <a:off x="0" y="274638"/>
            <a:ext cx="8229600" cy="1143000"/>
          </a:xfrm>
        </p:spPr>
        <p:txBody>
          <a:bodyPr rtlCol="0">
            <a:normAutofit fontScale="90000"/>
          </a:bodyPr>
          <a:lstStyle/>
          <a:p>
            <a:pPr eaLnBrk="1" fontAlgn="auto" hangingPunct="1">
              <a:spcAft>
                <a:spcPts val="0"/>
              </a:spcAft>
              <a:defRPr/>
            </a:pPr>
            <a:r>
              <a:rPr lang="en-US" sz="4000" dirty="0" smtClean="0">
                <a:solidFill>
                  <a:schemeClr val="accent6">
                    <a:lumMod val="75000"/>
                  </a:schemeClr>
                </a:solidFill>
                <a:effectLst>
                  <a:outerShdw blurRad="38100" dist="38100" dir="2700000" algn="tl">
                    <a:srgbClr val="C0C0C0"/>
                  </a:outerShdw>
                </a:effectLst>
              </a:rPr>
              <a:t>Policy and Practice: </a:t>
            </a:r>
            <a:br>
              <a:rPr lang="en-US" sz="4000" dirty="0" smtClean="0">
                <a:solidFill>
                  <a:schemeClr val="accent6">
                    <a:lumMod val="75000"/>
                  </a:schemeClr>
                </a:solidFill>
                <a:effectLst>
                  <a:outerShdw blurRad="38100" dist="38100" dir="2700000" algn="tl">
                    <a:srgbClr val="C0C0C0"/>
                  </a:outerShdw>
                </a:effectLst>
              </a:rPr>
            </a:br>
            <a:r>
              <a:rPr lang="en-US" sz="4000" dirty="0" smtClean="0">
                <a:solidFill>
                  <a:schemeClr val="accent6">
                    <a:lumMod val="75000"/>
                  </a:schemeClr>
                </a:solidFill>
                <a:effectLst>
                  <a:outerShdw blurRad="38100" dist="38100" dir="2700000" algn="tl">
                    <a:srgbClr val="C0C0C0"/>
                  </a:outerShdw>
                </a:effectLst>
              </a:rPr>
              <a:t>Carrots and Sticks</a:t>
            </a:r>
          </a:p>
        </p:txBody>
      </p:sp>
      <p:sp>
        <p:nvSpPr>
          <p:cNvPr id="4100" name="Content Placeholder 2"/>
          <p:cNvSpPr>
            <a:spLocks noGrp="1"/>
          </p:cNvSpPr>
          <p:nvPr>
            <p:ph idx="4294967295"/>
          </p:nvPr>
        </p:nvSpPr>
        <p:spPr>
          <a:xfrm>
            <a:off x="990600" y="1752600"/>
            <a:ext cx="7239000" cy="4373563"/>
          </a:xfrm>
        </p:spPr>
        <p:txBody>
          <a:bodyPr/>
          <a:lstStyle/>
          <a:p>
            <a:pPr marL="365125" indent="-282575" eaLnBrk="1" hangingPunct="1">
              <a:lnSpc>
                <a:spcPct val="80000"/>
              </a:lnSpc>
            </a:pPr>
            <a:r>
              <a:rPr lang="en-US" dirty="0" smtClean="0"/>
              <a:t>Civil Rights Act, Lau v. Nichols, EEOA, </a:t>
            </a:r>
            <a:r>
              <a:rPr lang="en-US" dirty="0" err="1" smtClean="0"/>
              <a:t>Castañeda</a:t>
            </a:r>
            <a:r>
              <a:rPr lang="en-US" dirty="0" smtClean="0"/>
              <a:t> interpretation.</a:t>
            </a:r>
          </a:p>
          <a:p>
            <a:pPr marL="365125" indent="-282575" eaLnBrk="1" hangingPunct="1">
              <a:lnSpc>
                <a:spcPct val="80000"/>
              </a:lnSpc>
              <a:buFont typeface="Arial" charset="0"/>
              <a:buNone/>
            </a:pPr>
            <a:endParaRPr lang="en-US" dirty="0" smtClean="0"/>
          </a:p>
          <a:p>
            <a:pPr marL="365125" indent="-282575" eaLnBrk="1" hangingPunct="1">
              <a:lnSpc>
                <a:spcPct val="80000"/>
              </a:lnSpc>
            </a:pPr>
            <a:r>
              <a:rPr lang="en-US" dirty="0" smtClean="0"/>
              <a:t>Elementary and Secondary Education Act Title I, Title III…</a:t>
            </a:r>
          </a:p>
        </p:txBody>
      </p:sp>
      <p:pic>
        <p:nvPicPr>
          <p:cNvPr id="4101" name="Picture 5"/>
          <p:cNvPicPr>
            <a:picLocks noChangeAspect="1" noChangeArrowheads="1"/>
          </p:cNvPicPr>
          <p:nvPr/>
        </p:nvPicPr>
        <p:blipFill>
          <a:blip r:embed="rId3" cstate="print"/>
          <a:srcRect/>
          <a:stretch>
            <a:fillRect/>
          </a:stretch>
        </p:blipFill>
        <p:spPr bwMode="auto">
          <a:xfrm>
            <a:off x="762000" y="2895600"/>
            <a:ext cx="609600" cy="914400"/>
          </a:xfrm>
          <a:prstGeom prst="rect">
            <a:avLst/>
          </a:prstGeom>
          <a:noFill/>
          <a:ln w="9525">
            <a:noFill/>
            <a:miter lim="800000"/>
            <a:headEnd/>
            <a:tailEnd/>
          </a:ln>
        </p:spPr>
      </p:pic>
      <p:pic>
        <p:nvPicPr>
          <p:cNvPr id="4102" name="Picture 6"/>
          <p:cNvPicPr>
            <a:picLocks noChangeAspect="1" noChangeArrowheads="1"/>
          </p:cNvPicPr>
          <p:nvPr/>
        </p:nvPicPr>
        <p:blipFill>
          <a:blip r:embed="rId4" cstate="print"/>
          <a:srcRect/>
          <a:stretch>
            <a:fillRect/>
          </a:stretch>
        </p:blipFill>
        <p:spPr bwMode="auto">
          <a:xfrm>
            <a:off x="7696200" y="152400"/>
            <a:ext cx="1143000" cy="1374775"/>
          </a:xfrm>
          <a:prstGeom prst="rect">
            <a:avLst/>
          </a:prstGeom>
          <a:noFill/>
          <a:ln w="9525">
            <a:noFill/>
            <a:miter lim="800000"/>
            <a:headEnd/>
            <a:tailEnd/>
          </a:ln>
        </p:spPr>
      </p:pic>
      <p:pic>
        <p:nvPicPr>
          <p:cNvPr id="4103" name="Picture 6"/>
          <p:cNvPicPr>
            <a:picLocks noChangeAspect="1" noChangeArrowheads="1"/>
          </p:cNvPicPr>
          <p:nvPr/>
        </p:nvPicPr>
        <p:blipFill>
          <a:blip r:embed="rId5" cstate="print"/>
          <a:srcRect/>
          <a:stretch>
            <a:fillRect/>
          </a:stretch>
        </p:blipFill>
        <p:spPr bwMode="auto">
          <a:xfrm>
            <a:off x="914400" y="1676400"/>
            <a:ext cx="508000" cy="609600"/>
          </a:xfrm>
          <a:prstGeom prst="rect">
            <a:avLst/>
          </a:prstGeom>
          <a:noFill/>
          <a:ln w="9525">
            <a:noFill/>
            <a:miter lim="800000"/>
            <a:headEnd/>
            <a:tailEnd/>
          </a:ln>
        </p:spPr>
      </p:pic>
      <p:pic>
        <p:nvPicPr>
          <p:cNvPr id="4104" name="Picture 5"/>
          <p:cNvPicPr>
            <a:picLocks noChangeAspect="1" noChangeArrowheads="1"/>
          </p:cNvPicPr>
          <p:nvPr/>
        </p:nvPicPr>
        <p:blipFill>
          <a:blip r:embed="rId6" cstate="print"/>
          <a:srcRect/>
          <a:stretch>
            <a:fillRect/>
          </a:stretch>
        </p:blipFill>
        <p:spPr bwMode="auto">
          <a:xfrm>
            <a:off x="457200" y="0"/>
            <a:ext cx="914400" cy="1371600"/>
          </a:xfrm>
          <a:prstGeom prst="rect">
            <a:avLst/>
          </a:prstGeom>
          <a:noFill/>
          <a:ln w="9525">
            <a:noFill/>
            <a:miter lim="800000"/>
            <a:headEnd/>
            <a:tailEnd/>
          </a:ln>
        </p:spPr>
      </p:pic>
      <p:sp>
        <p:nvSpPr>
          <p:cNvPr id="9" name="Date Placeholder 8"/>
          <p:cNvSpPr>
            <a:spLocks noGrp="1"/>
          </p:cNvSpPr>
          <p:nvPr>
            <p:ph type="dt" sz="half" idx="10"/>
          </p:nvPr>
        </p:nvSpPr>
        <p:spPr/>
        <p:txBody>
          <a:bodyPr/>
          <a:lstStyle/>
          <a:p>
            <a:r>
              <a:rPr lang="en-US" smtClean="0"/>
              <a:t>3/27/2011</a:t>
            </a:r>
            <a:endParaRPr lang="en-US"/>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olidFill>
                  <a:schemeClr val="accent6">
                    <a:lumMod val="75000"/>
                  </a:schemeClr>
                </a:solidFill>
              </a:rPr>
              <a:t>Civil Rights Act of 1964</a:t>
            </a:r>
            <a:endParaRPr lang="en-US" dirty="0">
              <a:solidFill>
                <a:schemeClr val="accent6">
                  <a:lumMod val="75000"/>
                </a:schemeClr>
              </a:solidFill>
            </a:endParaRPr>
          </a:p>
        </p:txBody>
      </p:sp>
      <p:sp>
        <p:nvSpPr>
          <p:cNvPr id="5" name="Date Placeholder 4"/>
          <p:cNvSpPr>
            <a:spLocks noGrp="1"/>
          </p:cNvSpPr>
          <p:nvPr>
            <p:ph type="dt" sz="half" idx="10"/>
          </p:nvPr>
        </p:nvSpPr>
        <p:spPr/>
        <p:txBody>
          <a:bodyPr/>
          <a:lstStyle/>
          <a:p>
            <a:r>
              <a:rPr lang="en-US" smtClean="0"/>
              <a:t>3/27/2011</a:t>
            </a:r>
            <a:endParaRPr lang="en-US"/>
          </a:p>
        </p:txBody>
      </p:sp>
      <p:sp>
        <p:nvSpPr>
          <p:cNvPr id="4" name="Footer Placeholder 3"/>
          <p:cNvSpPr>
            <a:spLocks noGrp="1"/>
          </p:cNvSpPr>
          <p:nvPr>
            <p:ph type="ftr" sz="quarter" idx="11"/>
          </p:nvPr>
        </p:nvSpPr>
        <p:spPr/>
        <p:txBody>
          <a:bodyPr/>
          <a:lstStyle/>
          <a:p>
            <a:pPr>
              <a:defRPr/>
            </a:pPr>
            <a:r>
              <a:rPr lang="en-US" smtClean="0"/>
              <a:t>ASCD: San Francisco</a:t>
            </a:r>
            <a:endParaRPr lang="en-US" dirty="0"/>
          </a:p>
        </p:txBody>
      </p:sp>
      <p:sp>
        <p:nvSpPr>
          <p:cNvPr id="6" name="Content Placeholder 5"/>
          <p:cNvSpPr>
            <a:spLocks noGrp="1"/>
          </p:cNvSpPr>
          <p:nvPr>
            <p:ph idx="1"/>
          </p:nvPr>
        </p:nvSpPr>
        <p:spPr/>
        <p:txBody>
          <a:bodyPr/>
          <a:lstStyle/>
          <a:p>
            <a:endParaRPr lang="en-US" dirty="0"/>
          </a:p>
        </p:txBody>
      </p:sp>
      <p:pic>
        <p:nvPicPr>
          <p:cNvPr id="5122" name="Picture 2" descr="http://www.theredcard.ie/images/facts/civil_rights.png"/>
          <p:cNvPicPr>
            <a:picLocks noChangeAspect="1" noChangeArrowheads="1"/>
          </p:cNvPicPr>
          <p:nvPr/>
        </p:nvPicPr>
        <p:blipFill>
          <a:blip r:embed="rId2" cstate="print"/>
          <a:srcRect/>
          <a:stretch>
            <a:fillRect/>
          </a:stretch>
        </p:blipFill>
        <p:spPr bwMode="auto">
          <a:xfrm>
            <a:off x="533399" y="1905000"/>
            <a:ext cx="8191021" cy="37338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SFChinese"/>
          <p:cNvPicPr>
            <a:picLocks noChangeAspect="1" noChangeArrowheads="1"/>
          </p:cNvPicPr>
          <p:nvPr/>
        </p:nvPicPr>
        <p:blipFill>
          <a:blip r:embed="rId3" cstate="print"/>
          <a:srcRect/>
          <a:stretch>
            <a:fillRect/>
          </a:stretch>
        </p:blipFill>
        <p:spPr bwMode="auto">
          <a:xfrm>
            <a:off x="1143000" y="1295400"/>
            <a:ext cx="6858000" cy="4489450"/>
          </a:xfrm>
          <a:prstGeom prst="rect">
            <a:avLst/>
          </a:prstGeom>
          <a:noFill/>
          <a:ln w="9525">
            <a:noFill/>
            <a:miter lim="800000"/>
            <a:headEnd/>
            <a:tailEnd/>
          </a:ln>
        </p:spPr>
      </p:pic>
      <p:sp>
        <p:nvSpPr>
          <p:cNvPr id="6147" name="Text Box 3"/>
          <p:cNvSpPr txBox="1">
            <a:spLocks noChangeArrowheads="1"/>
          </p:cNvSpPr>
          <p:nvPr/>
        </p:nvSpPr>
        <p:spPr bwMode="auto">
          <a:xfrm>
            <a:off x="762000" y="5969000"/>
            <a:ext cx="7940675" cy="889000"/>
          </a:xfrm>
          <a:prstGeom prst="rect">
            <a:avLst/>
          </a:prstGeom>
          <a:noFill/>
          <a:ln w="9525">
            <a:noFill/>
            <a:miter lim="800000"/>
            <a:headEnd/>
            <a:tailEnd/>
          </a:ln>
        </p:spPr>
        <p:txBody>
          <a:bodyPr>
            <a:spAutoFit/>
          </a:bodyPr>
          <a:lstStyle/>
          <a:p>
            <a:pPr eaLnBrk="0" hangingPunct="0">
              <a:spcBef>
                <a:spcPts val="500"/>
              </a:spcBef>
              <a:spcAft>
                <a:spcPts val="500"/>
              </a:spcAft>
            </a:pPr>
            <a:r>
              <a:rPr lang="en-US" sz="1600">
                <a:latin typeface="Calibri" pitchFamily="34" charset="0"/>
                <a:cs typeface="Calibri" pitchFamily="34" charset="0"/>
              </a:rPr>
              <a:t>Source: Historical Photograph Collection of San Francisco Public Library's San Francisco History Center.</a:t>
            </a:r>
          </a:p>
          <a:p>
            <a:pPr eaLnBrk="0" hangingPunct="0"/>
            <a:endParaRPr lang="en-US" sz="1600">
              <a:latin typeface="Times New Roman" pitchFamily="18" charset="0"/>
            </a:endParaRPr>
          </a:p>
        </p:txBody>
      </p:sp>
      <p:sp>
        <p:nvSpPr>
          <p:cNvPr id="5125" name="Text Box 5"/>
          <p:cNvSpPr txBox="1">
            <a:spLocks noChangeArrowheads="1"/>
          </p:cNvSpPr>
          <p:nvPr/>
        </p:nvSpPr>
        <p:spPr bwMode="auto">
          <a:xfrm>
            <a:off x="2438400" y="358775"/>
            <a:ext cx="4454525" cy="708025"/>
          </a:xfrm>
          <a:prstGeom prst="rect">
            <a:avLst/>
          </a:prstGeom>
          <a:noFill/>
          <a:ln w="9525">
            <a:noFill/>
            <a:miter lim="800000"/>
            <a:headEnd/>
            <a:tailEnd/>
          </a:ln>
        </p:spPr>
        <p:txBody>
          <a:bodyPr wrap="none">
            <a:spAutoFit/>
          </a:bodyPr>
          <a:lstStyle/>
          <a:p>
            <a:pPr>
              <a:defRPr/>
            </a:pPr>
            <a:r>
              <a:rPr lang="en-US" sz="4000" dirty="0">
                <a:solidFill>
                  <a:schemeClr val="accent6">
                    <a:lumMod val="75000"/>
                  </a:schemeClr>
                </a:solidFill>
                <a:latin typeface="+mj-lt"/>
              </a:rPr>
              <a:t>Lau v. Nichols (1974)</a:t>
            </a:r>
          </a:p>
        </p:txBody>
      </p:sp>
      <p:sp>
        <p:nvSpPr>
          <p:cNvPr id="7" name="Date Placeholder 6"/>
          <p:cNvSpPr>
            <a:spLocks noGrp="1"/>
          </p:cNvSpPr>
          <p:nvPr>
            <p:ph type="dt" sz="half" idx="10"/>
          </p:nvPr>
        </p:nvSpPr>
        <p:spPr/>
        <p:txBody>
          <a:bodyPr/>
          <a:lstStyle/>
          <a:p>
            <a:r>
              <a:rPr lang="en-US" smtClean="0"/>
              <a:t>3/27/2011</a:t>
            </a:r>
            <a:endParaRPr lang="en-US"/>
          </a:p>
        </p:txBody>
      </p:sp>
      <p:sp>
        <p:nvSpPr>
          <p:cNvPr id="6" name="Footer Placeholder 5"/>
          <p:cNvSpPr>
            <a:spLocks noGrp="1"/>
          </p:cNvSpPr>
          <p:nvPr>
            <p:ph type="ftr" sz="quarter" idx="11"/>
          </p:nvPr>
        </p:nvSpPr>
        <p:spPr/>
        <p:txBody>
          <a:bodyPr/>
          <a:lstStyle/>
          <a:p>
            <a:pPr>
              <a:defRPr/>
            </a:pPr>
            <a:r>
              <a:rPr lang="en-US" smtClean="0"/>
              <a:t>ASCD: San Francisco</a:t>
            </a: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r>
              <a:rPr lang="en-US" smtClean="0"/>
              <a:t>3/27/2011</a:t>
            </a:r>
            <a:endParaRPr lang="en-US"/>
          </a:p>
        </p:txBody>
      </p:sp>
      <p:sp>
        <p:nvSpPr>
          <p:cNvPr id="6" name="Footer Placeholder 5"/>
          <p:cNvSpPr>
            <a:spLocks noGrp="1"/>
          </p:cNvSpPr>
          <p:nvPr>
            <p:ph type="ftr" sz="quarter" idx="11"/>
          </p:nvPr>
        </p:nvSpPr>
        <p:spPr/>
        <p:txBody>
          <a:bodyPr/>
          <a:lstStyle/>
          <a:p>
            <a:pPr>
              <a:defRPr/>
            </a:pPr>
            <a:r>
              <a:rPr lang="en-US" smtClean="0"/>
              <a:t>ASCD: San Francisco</a:t>
            </a:r>
            <a:endParaRPr lang="en-US"/>
          </a:p>
        </p:txBody>
      </p:sp>
      <p:sp>
        <p:nvSpPr>
          <p:cNvPr id="208898" name="Rectangle 2"/>
          <p:cNvSpPr>
            <a:spLocks noGrp="1" noChangeArrowheads="1"/>
          </p:cNvSpPr>
          <p:nvPr>
            <p:ph type="title" idx="4294967295"/>
          </p:nvPr>
        </p:nvSpPr>
        <p:spPr>
          <a:xfrm>
            <a:off x="0" y="274638"/>
            <a:ext cx="8229600" cy="1143000"/>
          </a:xfrm>
        </p:spPr>
        <p:txBody>
          <a:bodyPr rtlCol="0">
            <a:normAutofit/>
          </a:bodyPr>
          <a:lstStyle/>
          <a:p>
            <a:pPr eaLnBrk="1" fontAlgn="auto" hangingPunct="1">
              <a:spcAft>
                <a:spcPts val="0"/>
              </a:spcAft>
              <a:defRPr/>
            </a:pPr>
            <a:r>
              <a:rPr lang="en-US" sz="3100" i="1" dirty="0" err="1" smtClean="0">
                <a:solidFill>
                  <a:schemeClr val="accent6">
                    <a:lumMod val="75000"/>
                  </a:schemeClr>
                </a:solidFill>
                <a:effectLst>
                  <a:outerShdw blurRad="38100" dist="38100" dir="2700000" algn="tl">
                    <a:srgbClr val="C0C0C0"/>
                  </a:outerShdw>
                </a:effectLst>
              </a:rPr>
              <a:t>Castañeda</a:t>
            </a:r>
            <a:r>
              <a:rPr lang="en-US" sz="3100" i="1" dirty="0" smtClean="0">
                <a:solidFill>
                  <a:schemeClr val="accent6">
                    <a:lumMod val="75000"/>
                  </a:schemeClr>
                </a:solidFill>
                <a:effectLst>
                  <a:outerShdw blurRad="38100" dist="38100" dir="2700000" algn="tl">
                    <a:srgbClr val="C0C0C0"/>
                  </a:outerShdw>
                </a:effectLst>
              </a:rPr>
              <a:t> v. Pickard</a:t>
            </a:r>
            <a:r>
              <a:rPr lang="en-US" sz="3100" dirty="0" smtClean="0">
                <a:solidFill>
                  <a:schemeClr val="accent6">
                    <a:lumMod val="75000"/>
                  </a:schemeClr>
                </a:solidFill>
                <a:effectLst>
                  <a:outerShdw blurRad="38100" dist="38100" dir="2700000" algn="tl">
                    <a:srgbClr val="C0C0C0"/>
                  </a:outerShdw>
                </a:effectLst>
              </a:rPr>
              <a:t> (1981)</a:t>
            </a:r>
            <a:r>
              <a:rPr lang="en-US" sz="3700" dirty="0" smtClean="0">
                <a:solidFill>
                  <a:schemeClr val="accent6">
                    <a:lumMod val="75000"/>
                  </a:schemeClr>
                </a:solidFill>
                <a:effectLst>
                  <a:outerShdw blurRad="38100" dist="38100" dir="2700000" algn="tl">
                    <a:srgbClr val="C0C0C0"/>
                  </a:outerShdw>
                </a:effectLst>
              </a:rPr>
              <a:t/>
            </a:r>
            <a:br>
              <a:rPr lang="en-US" sz="3700" dirty="0" smtClean="0">
                <a:solidFill>
                  <a:schemeClr val="accent6">
                    <a:lumMod val="75000"/>
                  </a:schemeClr>
                </a:solidFill>
                <a:effectLst>
                  <a:outerShdw blurRad="38100" dist="38100" dir="2700000" algn="tl">
                    <a:srgbClr val="C0C0C0"/>
                  </a:outerShdw>
                </a:effectLst>
              </a:rPr>
            </a:br>
            <a:r>
              <a:rPr lang="en-US" sz="1900" dirty="0" smtClean="0">
                <a:solidFill>
                  <a:schemeClr val="accent6">
                    <a:lumMod val="75000"/>
                  </a:schemeClr>
                </a:solidFill>
                <a:effectLst>
                  <a:outerShdw blurRad="38100" dist="38100" dir="2700000" algn="tl">
                    <a:srgbClr val="C0C0C0"/>
                  </a:outerShdw>
                </a:effectLst>
              </a:rPr>
              <a:t>Fifth Circuit Court of Appeals</a:t>
            </a:r>
            <a:r>
              <a:rPr lang="en-US" sz="3700" dirty="0" smtClean="0">
                <a:solidFill>
                  <a:schemeClr val="accent6">
                    <a:lumMod val="75000"/>
                  </a:schemeClr>
                </a:solidFill>
                <a:effectLst>
                  <a:outerShdw blurRad="38100" dist="38100" dir="2700000" algn="tl">
                    <a:srgbClr val="C0C0C0"/>
                  </a:outerShdw>
                </a:effectLst>
              </a:rPr>
              <a:t> </a:t>
            </a:r>
            <a:endParaRPr lang="en-US" sz="4000" dirty="0" smtClean="0">
              <a:solidFill>
                <a:schemeClr val="accent6">
                  <a:lumMod val="75000"/>
                </a:schemeClr>
              </a:solidFill>
              <a:effectLst>
                <a:outerShdw blurRad="38100" dist="38100" dir="2700000" algn="tl">
                  <a:srgbClr val="C0C0C0"/>
                </a:outerShdw>
              </a:effectLst>
            </a:endParaRPr>
          </a:p>
        </p:txBody>
      </p:sp>
      <p:sp>
        <p:nvSpPr>
          <p:cNvPr id="10244" name="Rectangle 3"/>
          <p:cNvSpPr>
            <a:spLocks noGrp="1" noChangeArrowheads="1"/>
          </p:cNvSpPr>
          <p:nvPr>
            <p:ph idx="4294967295"/>
          </p:nvPr>
        </p:nvSpPr>
        <p:spPr>
          <a:xfrm>
            <a:off x="914400" y="1600200"/>
            <a:ext cx="8229600" cy="4525963"/>
          </a:xfrm>
        </p:spPr>
        <p:txBody>
          <a:bodyPr rtlCol="0">
            <a:normAutofit lnSpcReduction="10000"/>
          </a:bodyPr>
          <a:lstStyle/>
          <a:p>
            <a:pPr marL="365125" indent="-282575" eaLnBrk="1" fontAlgn="auto" hangingPunct="1">
              <a:lnSpc>
                <a:spcPct val="90000"/>
              </a:lnSpc>
              <a:spcAft>
                <a:spcPts val="0"/>
              </a:spcAft>
              <a:buFont typeface="Arial" pitchFamily="34" charset="0"/>
              <a:buNone/>
              <a:defRPr/>
            </a:pPr>
            <a:r>
              <a:rPr lang="en-US" sz="2400" dirty="0" smtClean="0"/>
              <a:t>§ 1703(f) of the EEOA makes it unlawful for an educational agency to fail to take </a:t>
            </a:r>
            <a:r>
              <a:rPr lang="en-US" sz="2400" dirty="0" smtClean="0">
                <a:solidFill>
                  <a:srgbClr val="FF6600"/>
                </a:solidFill>
              </a:rPr>
              <a:t>"</a:t>
            </a:r>
            <a:r>
              <a:rPr lang="en-US" sz="2400" dirty="0" smtClean="0">
                <a:solidFill>
                  <a:schemeClr val="accent6">
                    <a:lumMod val="75000"/>
                  </a:schemeClr>
                </a:solidFill>
              </a:rPr>
              <a:t>appropriate action” </a:t>
            </a:r>
            <a:r>
              <a:rPr lang="en-US" sz="2400" dirty="0" smtClean="0"/>
              <a:t>to overcome language barriers that impede equal participation by its students in its instructional programs."</a:t>
            </a:r>
          </a:p>
          <a:p>
            <a:pPr marL="365125" indent="-282575" eaLnBrk="1" fontAlgn="auto" hangingPunct="1">
              <a:lnSpc>
                <a:spcPct val="90000"/>
              </a:lnSpc>
              <a:spcAft>
                <a:spcPts val="0"/>
              </a:spcAft>
              <a:buFont typeface="Arial" pitchFamily="34" charset="0"/>
              <a:buChar char="•"/>
              <a:defRPr/>
            </a:pPr>
            <a:r>
              <a:rPr lang="en-US" sz="2400" dirty="0" smtClean="0">
                <a:solidFill>
                  <a:schemeClr val="bg2"/>
                </a:solidFill>
              </a:rPr>
              <a:t>(1) Whether the school system is pursuing a program informed by </a:t>
            </a:r>
            <a:r>
              <a:rPr lang="en-US" sz="2400" i="1" dirty="0" smtClean="0">
                <a:solidFill>
                  <a:schemeClr val="bg2"/>
                </a:solidFill>
              </a:rPr>
              <a:t>an educational theory recognized as sound </a:t>
            </a:r>
            <a:r>
              <a:rPr lang="en-US" sz="2400" dirty="0" smtClean="0">
                <a:solidFill>
                  <a:schemeClr val="bg2"/>
                </a:solidFill>
              </a:rPr>
              <a:t>by some experts in the field, or, at least, deemed a legitimate experimental strategy. </a:t>
            </a:r>
          </a:p>
          <a:p>
            <a:pPr marL="365125" indent="-282575" eaLnBrk="1" fontAlgn="auto" hangingPunct="1">
              <a:lnSpc>
                <a:spcPct val="90000"/>
              </a:lnSpc>
              <a:spcAft>
                <a:spcPts val="0"/>
              </a:spcAft>
              <a:buFont typeface="Arial" pitchFamily="34" charset="0"/>
              <a:buChar char="•"/>
              <a:defRPr/>
            </a:pPr>
            <a:r>
              <a:rPr lang="en-US" sz="2400" dirty="0" smtClean="0">
                <a:solidFill>
                  <a:schemeClr val="bg2"/>
                </a:solidFill>
              </a:rPr>
              <a:t>(2) Whether the programs and practices actually used by the school system are reasonably calculated to </a:t>
            </a:r>
            <a:r>
              <a:rPr lang="en-US" sz="2400" i="1" dirty="0" smtClean="0">
                <a:solidFill>
                  <a:schemeClr val="bg2"/>
                </a:solidFill>
              </a:rPr>
              <a:t>implement effectively</a:t>
            </a:r>
            <a:r>
              <a:rPr lang="en-US" sz="2400" dirty="0" smtClean="0">
                <a:solidFill>
                  <a:schemeClr val="bg2"/>
                </a:solidFill>
              </a:rPr>
              <a:t> the educational theory adopted by the school. </a:t>
            </a:r>
          </a:p>
          <a:p>
            <a:pPr marL="365125" indent="-282575" eaLnBrk="1" fontAlgn="auto" hangingPunct="1">
              <a:lnSpc>
                <a:spcPct val="90000"/>
              </a:lnSpc>
              <a:spcAft>
                <a:spcPts val="0"/>
              </a:spcAft>
              <a:buFont typeface="Arial" pitchFamily="34" charset="0"/>
              <a:buChar char="•"/>
              <a:defRPr/>
            </a:pPr>
            <a:r>
              <a:rPr lang="en-US" sz="2400" dirty="0" smtClean="0">
                <a:solidFill>
                  <a:schemeClr val="bg2"/>
                </a:solidFill>
              </a:rPr>
              <a:t>(3) Whether the school's program succeeds, after a legitimate trial, to </a:t>
            </a:r>
            <a:r>
              <a:rPr lang="en-US" sz="2400" i="1" dirty="0" smtClean="0">
                <a:solidFill>
                  <a:schemeClr val="bg2"/>
                </a:solidFill>
              </a:rPr>
              <a:t>produce results</a:t>
            </a:r>
            <a:r>
              <a:rPr lang="en-US" sz="2400" dirty="0" smtClean="0">
                <a:solidFill>
                  <a:schemeClr val="bg2"/>
                </a:solidFill>
              </a:rPr>
              <a:t> indicating that the language barriers confronting students are actually being overcome.</a:t>
            </a:r>
          </a:p>
        </p:txBody>
      </p:sp>
      <p:sp>
        <p:nvSpPr>
          <p:cNvPr id="9221" name="Text Box 4"/>
          <p:cNvSpPr txBox="1">
            <a:spLocks noChangeArrowheads="1"/>
          </p:cNvSpPr>
          <p:nvPr/>
        </p:nvSpPr>
        <p:spPr bwMode="auto">
          <a:xfrm>
            <a:off x="5013325" y="6056313"/>
            <a:ext cx="2673350" cy="366712"/>
          </a:xfrm>
          <a:prstGeom prst="rect">
            <a:avLst/>
          </a:prstGeom>
          <a:noFill/>
          <a:ln w="9525">
            <a:noFill/>
            <a:miter lim="800000"/>
            <a:headEnd/>
            <a:tailEnd/>
          </a:ln>
        </p:spPr>
        <p:txBody>
          <a:bodyPr wrap="none">
            <a:spAutoFit/>
          </a:bodyPr>
          <a:lstStyle/>
          <a:p>
            <a:r>
              <a:rPr lang="en-US">
                <a:solidFill>
                  <a:schemeClr val="tx2"/>
                </a:solidFill>
                <a:latin typeface="Gill Sans MT" pitchFamily="34" charset="0"/>
              </a:rPr>
              <a:t>648 F.2d 989; 1981 U.S.</a:t>
            </a:r>
          </a:p>
        </p:txBody>
      </p:sp>
      <p:pic>
        <p:nvPicPr>
          <p:cNvPr id="9222" name="Picture 7"/>
          <p:cNvPicPr>
            <a:picLocks noChangeAspect="1" noChangeArrowheads="1"/>
          </p:cNvPicPr>
          <p:nvPr/>
        </p:nvPicPr>
        <p:blipFill>
          <a:blip r:embed="rId3" cstate="print"/>
          <a:srcRect/>
          <a:stretch>
            <a:fillRect/>
          </a:stretch>
        </p:blipFill>
        <p:spPr bwMode="auto">
          <a:xfrm>
            <a:off x="5943600" y="3124200"/>
            <a:ext cx="1905000" cy="2419350"/>
          </a:xfrm>
          <a:prstGeom prst="rect">
            <a:avLst/>
          </a:prstGeom>
          <a:noFill/>
          <a:ln w="9525">
            <a:noFill/>
            <a:miter lim="800000"/>
            <a:headEnd/>
            <a:tailEnd/>
          </a:ln>
        </p:spPr>
      </p:pic>
      <p:sp>
        <p:nvSpPr>
          <p:cNvPr id="9223" name="TextBox 7"/>
          <p:cNvSpPr txBox="1">
            <a:spLocks noChangeArrowheads="1"/>
          </p:cNvSpPr>
          <p:nvPr/>
        </p:nvSpPr>
        <p:spPr bwMode="auto">
          <a:xfrm>
            <a:off x="1524000" y="3733800"/>
            <a:ext cx="3198813" cy="369888"/>
          </a:xfrm>
          <a:prstGeom prst="rect">
            <a:avLst/>
          </a:prstGeom>
          <a:noFill/>
          <a:ln w="9525">
            <a:noFill/>
            <a:miter lim="800000"/>
            <a:headEnd/>
            <a:tailEnd/>
          </a:ln>
        </p:spPr>
        <p:txBody>
          <a:bodyPr wrap="none">
            <a:spAutoFit/>
          </a:bodyPr>
          <a:lstStyle/>
          <a:p>
            <a:r>
              <a:rPr lang="en-US"/>
              <a:t>Judge Carolyn Randall (King)</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r>
              <a:rPr lang="en-US" smtClean="0"/>
              <a:t>3/27/2011</a:t>
            </a:r>
            <a:endParaRPr lang="en-US"/>
          </a:p>
        </p:txBody>
      </p:sp>
      <p:sp>
        <p:nvSpPr>
          <p:cNvPr id="6" name="Footer Placeholder 5"/>
          <p:cNvSpPr>
            <a:spLocks noGrp="1"/>
          </p:cNvSpPr>
          <p:nvPr>
            <p:ph type="ftr" sz="quarter" idx="11"/>
          </p:nvPr>
        </p:nvSpPr>
        <p:spPr/>
        <p:txBody>
          <a:bodyPr/>
          <a:lstStyle/>
          <a:p>
            <a:pPr>
              <a:defRPr/>
            </a:pPr>
            <a:r>
              <a:rPr lang="en-US" smtClean="0"/>
              <a:t>ASCD: San Francisco</a:t>
            </a:r>
            <a:endParaRPr lang="en-US"/>
          </a:p>
        </p:txBody>
      </p:sp>
      <p:sp>
        <p:nvSpPr>
          <p:cNvPr id="208898" name="Rectangle 2"/>
          <p:cNvSpPr>
            <a:spLocks noGrp="1" noChangeArrowheads="1"/>
          </p:cNvSpPr>
          <p:nvPr>
            <p:ph type="title" idx="4294967295"/>
          </p:nvPr>
        </p:nvSpPr>
        <p:spPr>
          <a:xfrm>
            <a:off x="0" y="274638"/>
            <a:ext cx="8229600" cy="1143000"/>
          </a:xfrm>
        </p:spPr>
        <p:txBody>
          <a:bodyPr rtlCol="0">
            <a:normAutofit/>
          </a:bodyPr>
          <a:lstStyle/>
          <a:p>
            <a:pPr eaLnBrk="1" fontAlgn="auto" hangingPunct="1">
              <a:spcAft>
                <a:spcPts val="0"/>
              </a:spcAft>
              <a:defRPr/>
            </a:pPr>
            <a:r>
              <a:rPr lang="en-US" sz="3100" i="1" dirty="0" err="1" smtClean="0">
                <a:solidFill>
                  <a:schemeClr val="accent6">
                    <a:lumMod val="75000"/>
                  </a:schemeClr>
                </a:solidFill>
                <a:effectLst>
                  <a:outerShdw blurRad="38100" dist="38100" dir="2700000" algn="tl">
                    <a:srgbClr val="C0C0C0"/>
                  </a:outerShdw>
                </a:effectLst>
              </a:rPr>
              <a:t>Castañeda</a:t>
            </a:r>
            <a:r>
              <a:rPr lang="en-US" sz="3100" i="1" dirty="0" smtClean="0">
                <a:solidFill>
                  <a:schemeClr val="accent6">
                    <a:lumMod val="75000"/>
                  </a:schemeClr>
                </a:solidFill>
                <a:effectLst>
                  <a:outerShdw blurRad="38100" dist="38100" dir="2700000" algn="tl">
                    <a:srgbClr val="C0C0C0"/>
                  </a:outerShdw>
                </a:effectLst>
              </a:rPr>
              <a:t> v. Pickard</a:t>
            </a:r>
            <a:r>
              <a:rPr lang="en-US" sz="3100" dirty="0" smtClean="0">
                <a:solidFill>
                  <a:schemeClr val="accent6">
                    <a:lumMod val="75000"/>
                  </a:schemeClr>
                </a:solidFill>
                <a:effectLst>
                  <a:outerShdw blurRad="38100" dist="38100" dir="2700000" algn="tl">
                    <a:srgbClr val="C0C0C0"/>
                  </a:outerShdw>
                </a:effectLst>
              </a:rPr>
              <a:t> (1981)</a:t>
            </a:r>
            <a:r>
              <a:rPr lang="en-US" sz="3700" dirty="0" smtClean="0">
                <a:solidFill>
                  <a:schemeClr val="accent6">
                    <a:lumMod val="75000"/>
                  </a:schemeClr>
                </a:solidFill>
                <a:effectLst>
                  <a:outerShdw blurRad="38100" dist="38100" dir="2700000" algn="tl">
                    <a:srgbClr val="C0C0C0"/>
                  </a:outerShdw>
                </a:effectLst>
              </a:rPr>
              <a:t/>
            </a:r>
            <a:br>
              <a:rPr lang="en-US" sz="3700" dirty="0" smtClean="0">
                <a:solidFill>
                  <a:schemeClr val="accent6">
                    <a:lumMod val="75000"/>
                  </a:schemeClr>
                </a:solidFill>
                <a:effectLst>
                  <a:outerShdw blurRad="38100" dist="38100" dir="2700000" algn="tl">
                    <a:srgbClr val="C0C0C0"/>
                  </a:outerShdw>
                </a:effectLst>
              </a:rPr>
            </a:br>
            <a:r>
              <a:rPr lang="en-US" sz="1900" dirty="0" smtClean="0">
                <a:solidFill>
                  <a:schemeClr val="accent6">
                    <a:lumMod val="75000"/>
                  </a:schemeClr>
                </a:solidFill>
                <a:effectLst>
                  <a:outerShdw blurRad="38100" dist="38100" dir="2700000" algn="tl">
                    <a:srgbClr val="C0C0C0"/>
                  </a:outerShdw>
                </a:effectLst>
              </a:rPr>
              <a:t>Fifth Circuit Court of Appeals</a:t>
            </a:r>
            <a:r>
              <a:rPr lang="en-US" sz="3700" dirty="0" smtClean="0">
                <a:solidFill>
                  <a:schemeClr val="accent6">
                    <a:lumMod val="75000"/>
                  </a:schemeClr>
                </a:solidFill>
                <a:effectLst>
                  <a:outerShdw blurRad="38100" dist="38100" dir="2700000" algn="tl">
                    <a:srgbClr val="C0C0C0"/>
                  </a:outerShdw>
                </a:effectLst>
              </a:rPr>
              <a:t> </a:t>
            </a:r>
            <a:endParaRPr lang="en-US" sz="4000" dirty="0" smtClean="0">
              <a:solidFill>
                <a:schemeClr val="accent6">
                  <a:lumMod val="75000"/>
                </a:schemeClr>
              </a:solidFill>
              <a:effectLst>
                <a:outerShdw blurRad="38100" dist="38100" dir="2700000" algn="tl">
                  <a:srgbClr val="C0C0C0"/>
                </a:outerShdw>
              </a:effectLst>
            </a:endParaRPr>
          </a:p>
        </p:txBody>
      </p:sp>
      <p:sp>
        <p:nvSpPr>
          <p:cNvPr id="10244" name="Rectangle 3"/>
          <p:cNvSpPr>
            <a:spLocks noGrp="1" noChangeArrowheads="1"/>
          </p:cNvSpPr>
          <p:nvPr>
            <p:ph idx="4294967295"/>
          </p:nvPr>
        </p:nvSpPr>
        <p:spPr>
          <a:xfrm>
            <a:off x="914400" y="1600200"/>
            <a:ext cx="8229600" cy="4525963"/>
          </a:xfrm>
        </p:spPr>
        <p:txBody>
          <a:bodyPr rtlCol="0">
            <a:normAutofit lnSpcReduction="10000"/>
          </a:bodyPr>
          <a:lstStyle/>
          <a:p>
            <a:pPr marL="365125" indent="-282575" eaLnBrk="1" fontAlgn="auto" hangingPunct="1">
              <a:lnSpc>
                <a:spcPct val="90000"/>
              </a:lnSpc>
              <a:spcAft>
                <a:spcPts val="0"/>
              </a:spcAft>
              <a:buFont typeface="Arial" pitchFamily="34" charset="0"/>
              <a:buNone/>
              <a:defRPr/>
            </a:pPr>
            <a:r>
              <a:rPr lang="en-US" sz="2400" dirty="0" smtClean="0"/>
              <a:t>§ 1703(f) of the EEOA makes it unlawful for an educational agency to fail to take "appropriate action” to overcome language barriers that impede equal participation by its students in its instructional programs."</a:t>
            </a:r>
          </a:p>
          <a:p>
            <a:pPr marL="365125" indent="-282575" eaLnBrk="1" fontAlgn="auto" hangingPunct="1">
              <a:lnSpc>
                <a:spcPct val="90000"/>
              </a:lnSpc>
              <a:spcAft>
                <a:spcPts val="0"/>
              </a:spcAft>
              <a:buFont typeface="Arial" pitchFamily="34" charset="0"/>
              <a:buChar char="•"/>
              <a:defRPr/>
            </a:pPr>
            <a:r>
              <a:rPr lang="en-US" sz="2400" dirty="0" smtClean="0"/>
              <a:t>(1) Whether the school system is pursuing a program informed by </a:t>
            </a:r>
            <a:r>
              <a:rPr lang="en-US" sz="2400" i="1" dirty="0" smtClean="0">
                <a:solidFill>
                  <a:schemeClr val="accent6"/>
                </a:solidFill>
              </a:rPr>
              <a:t>an educational theory recognized as sound </a:t>
            </a:r>
            <a:r>
              <a:rPr lang="en-US" sz="2400" dirty="0" smtClean="0"/>
              <a:t>by some experts in the field, or, at least, deemed a legitimate experimental strategy. </a:t>
            </a:r>
          </a:p>
          <a:p>
            <a:pPr marL="365125" indent="-282575" eaLnBrk="1" fontAlgn="auto" hangingPunct="1">
              <a:lnSpc>
                <a:spcPct val="90000"/>
              </a:lnSpc>
              <a:spcAft>
                <a:spcPts val="0"/>
              </a:spcAft>
              <a:buFont typeface="Arial" pitchFamily="34" charset="0"/>
              <a:buChar char="•"/>
              <a:defRPr/>
            </a:pPr>
            <a:r>
              <a:rPr lang="en-US" sz="2400" dirty="0" smtClean="0">
                <a:solidFill>
                  <a:schemeClr val="bg2"/>
                </a:solidFill>
              </a:rPr>
              <a:t>(2) Whether the programs and practices actually used by the school system are reasonably calculated to </a:t>
            </a:r>
            <a:r>
              <a:rPr lang="en-US" sz="2400" i="1" dirty="0" smtClean="0">
                <a:solidFill>
                  <a:schemeClr val="bg2"/>
                </a:solidFill>
              </a:rPr>
              <a:t>implement effectively</a:t>
            </a:r>
            <a:r>
              <a:rPr lang="en-US" sz="2400" dirty="0" smtClean="0">
                <a:solidFill>
                  <a:schemeClr val="bg2"/>
                </a:solidFill>
              </a:rPr>
              <a:t> the educational theory adopted by the school. </a:t>
            </a:r>
          </a:p>
          <a:p>
            <a:pPr marL="365125" indent="-282575" eaLnBrk="1" fontAlgn="auto" hangingPunct="1">
              <a:lnSpc>
                <a:spcPct val="90000"/>
              </a:lnSpc>
              <a:spcAft>
                <a:spcPts val="0"/>
              </a:spcAft>
              <a:buFont typeface="Arial" pitchFamily="34" charset="0"/>
              <a:buChar char="•"/>
              <a:defRPr/>
            </a:pPr>
            <a:r>
              <a:rPr lang="en-US" sz="2400" dirty="0" smtClean="0">
                <a:solidFill>
                  <a:schemeClr val="bg2"/>
                </a:solidFill>
              </a:rPr>
              <a:t>(3) Whether the school's program succeeds, after a legitimate trial, to </a:t>
            </a:r>
            <a:r>
              <a:rPr lang="en-US" sz="2400" i="1" dirty="0" smtClean="0">
                <a:solidFill>
                  <a:schemeClr val="bg2"/>
                </a:solidFill>
              </a:rPr>
              <a:t>produce results</a:t>
            </a:r>
            <a:r>
              <a:rPr lang="en-US" sz="2400" dirty="0" smtClean="0">
                <a:solidFill>
                  <a:schemeClr val="bg2"/>
                </a:solidFill>
              </a:rPr>
              <a:t> indicating that the language barriers confronting students are actually being overcome.</a:t>
            </a:r>
          </a:p>
        </p:txBody>
      </p:sp>
      <p:sp>
        <p:nvSpPr>
          <p:cNvPr id="10245" name="Text Box 4"/>
          <p:cNvSpPr txBox="1">
            <a:spLocks noChangeArrowheads="1"/>
          </p:cNvSpPr>
          <p:nvPr/>
        </p:nvSpPr>
        <p:spPr bwMode="auto">
          <a:xfrm>
            <a:off x="5013325" y="6056313"/>
            <a:ext cx="2673350" cy="366712"/>
          </a:xfrm>
          <a:prstGeom prst="rect">
            <a:avLst/>
          </a:prstGeom>
          <a:noFill/>
          <a:ln w="9525">
            <a:noFill/>
            <a:miter lim="800000"/>
            <a:headEnd/>
            <a:tailEnd/>
          </a:ln>
        </p:spPr>
        <p:txBody>
          <a:bodyPr wrap="none">
            <a:spAutoFit/>
          </a:bodyPr>
          <a:lstStyle/>
          <a:p>
            <a:r>
              <a:rPr lang="en-US">
                <a:solidFill>
                  <a:schemeClr val="tx2"/>
                </a:solidFill>
                <a:latin typeface="Gill Sans MT" pitchFamily="34" charset="0"/>
              </a:rPr>
              <a:t>648 F.2d 989; 1981 U.S.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r>
              <a:rPr lang="en-US" smtClean="0"/>
              <a:t>3/27/2011</a:t>
            </a:r>
            <a:endParaRPr lang="en-US"/>
          </a:p>
        </p:txBody>
      </p:sp>
      <p:sp>
        <p:nvSpPr>
          <p:cNvPr id="6" name="Footer Placeholder 5"/>
          <p:cNvSpPr>
            <a:spLocks noGrp="1"/>
          </p:cNvSpPr>
          <p:nvPr>
            <p:ph type="ftr" sz="quarter" idx="11"/>
          </p:nvPr>
        </p:nvSpPr>
        <p:spPr/>
        <p:txBody>
          <a:bodyPr/>
          <a:lstStyle/>
          <a:p>
            <a:pPr>
              <a:defRPr/>
            </a:pPr>
            <a:r>
              <a:rPr lang="en-US" smtClean="0"/>
              <a:t>ASCD: San Francisco</a:t>
            </a:r>
            <a:endParaRPr lang="en-US"/>
          </a:p>
        </p:txBody>
      </p:sp>
      <p:sp>
        <p:nvSpPr>
          <p:cNvPr id="208898" name="Rectangle 2"/>
          <p:cNvSpPr>
            <a:spLocks noGrp="1" noChangeArrowheads="1"/>
          </p:cNvSpPr>
          <p:nvPr>
            <p:ph type="title" idx="4294967295"/>
          </p:nvPr>
        </p:nvSpPr>
        <p:spPr>
          <a:xfrm>
            <a:off x="0" y="274638"/>
            <a:ext cx="8229600" cy="1143000"/>
          </a:xfrm>
        </p:spPr>
        <p:txBody>
          <a:bodyPr rtlCol="0">
            <a:normAutofit/>
          </a:bodyPr>
          <a:lstStyle/>
          <a:p>
            <a:pPr eaLnBrk="1" fontAlgn="auto" hangingPunct="1">
              <a:spcAft>
                <a:spcPts val="0"/>
              </a:spcAft>
              <a:defRPr/>
            </a:pPr>
            <a:r>
              <a:rPr lang="en-US" sz="3100" i="1" dirty="0" err="1" smtClean="0">
                <a:solidFill>
                  <a:schemeClr val="accent6">
                    <a:lumMod val="75000"/>
                  </a:schemeClr>
                </a:solidFill>
                <a:effectLst>
                  <a:outerShdw blurRad="38100" dist="38100" dir="2700000" algn="tl">
                    <a:srgbClr val="C0C0C0"/>
                  </a:outerShdw>
                </a:effectLst>
              </a:rPr>
              <a:t>Castañeda</a:t>
            </a:r>
            <a:r>
              <a:rPr lang="en-US" sz="3100" i="1" dirty="0" smtClean="0">
                <a:solidFill>
                  <a:schemeClr val="accent6">
                    <a:lumMod val="75000"/>
                  </a:schemeClr>
                </a:solidFill>
                <a:effectLst>
                  <a:outerShdw blurRad="38100" dist="38100" dir="2700000" algn="tl">
                    <a:srgbClr val="C0C0C0"/>
                  </a:outerShdw>
                </a:effectLst>
              </a:rPr>
              <a:t> v. Pickard</a:t>
            </a:r>
            <a:r>
              <a:rPr lang="en-US" sz="3100" dirty="0" smtClean="0">
                <a:solidFill>
                  <a:schemeClr val="accent6">
                    <a:lumMod val="75000"/>
                  </a:schemeClr>
                </a:solidFill>
                <a:effectLst>
                  <a:outerShdw blurRad="38100" dist="38100" dir="2700000" algn="tl">
                    <a:srgbClr val="C0C0C0"/>
                  </a:outerShdw>
                </a:effectLst>
              </a:rPr>
              <a:t> (1981)</a:t>
            </a:r>
            <a:r>
              <a:rPr lang="en-US" sz="3700" dirty="0" smtClean="0">
                <a:solidFill>
                  <a:schemeClr val="accent6">
                    <a:lumMod val="75000"/>
                  </a:schemeClr>
                </a:solidFill>
                <a:effectLst>
                  <a:outerShdw blurRad="38100" dist="38100" dir="2700000" algn="tl">
                    <a:srgbClr val="C0C0C0"/>
                  </a:outerShdw>
                </a:effectLst>
              </a:rPr>
              <a:t/>
            </a:r>
            <a:br>
              <a:rPr lang="en-US" sz="3700" dirty="0" smtClean="0">
                <a:solidFill>
                  <a:schemeClr val="accent6">
                    <a:lumMod val="75000"/>
                  </a:schemeClr>
                </a:solidFill>
                <a:effectLst>
                  <a:outerShdw blurRad="38100" dist="38100" dir="2700000" algn="tl">
                    <a:srgbClr val="C0C0C0"/>
                  </a:outerShdw>
                </a:effectLst>
              </a:rPr>
            </a:br>
            <a:r>
              <a:rPr lang="en-US" sz="1900" dirty="0" smtClean="0">
                <a:solidFill>
                  <a:schemeClr val="accent6">
                    <a:lumMod val="75000"/>
                  </a:schemeClr>
                </a:solidFill>
                <a:effectLst>
                  <a:outerShdw blurRad="38100" dist="38100" dir="2700000" algn="tl">
                    <a:srgbClr val="C0C0C0"/>
                  </a:outerShdw>
                </a:effectLst>
              </a:rPr>
              <a:t>Fifth Circuit Court of Appeals</a:t>
            </a:r>
            <a:r>
              <a:rPr lang="en-US" sz="3700" dirty="0" smtClean="0">
                <a:solidFill>
                  <a:schemeClr val="accent6">
                    <a:lumMod val="75000"/>
                  </a:schemeClr>
                </a:solidFill>
                <a:effectLst>
                  <a:outerShdw blurRad="38100" dist="38100" dir="2700000" algn="tl">
                    <a:srgbClr val="C0C0C0"/>
                  </a:outerShdw>
                </a:effectLst>
              </a:rPr>
              <a:t> </a:t>
            </a:r>
            <a:endParaRPr lang="en-US" sz="4000" dirty="0" smtClean="0">
              <a:solidFill>
                <a:schemeClr val="accent6">
                  <a:lumMod val="75000"/>
                </a:schemeClr>
              </a:solidFill>
              <a:effectLst>
                <a:outerShdw blurRad="38100" dist="38100" dir="2700000" algn="tl">
                  <a:srgbClr val="C0C0C0"/>
                </a:outerShdw>
              </a:effectLst>
            </a:endParaRPr>
          </a:p>
        </p:txBody>
      </p:sp>
      <p:sp>
        <p:nvSpPr>
          <p:cNvPr id="10244" name="Rectangle 3"/>
          <p:cNvSpPr>
            <a:spLocks noGrp="1" noChangeArrowheads="1"/>
          </p:cNvSpPr>
          <p:nvPr>
            <p:ph idx="4294967295"/>
          </p:nvPr>
        </p:nvSpPr>
        <p:spPr>
          <a:xfrm>
            <a:off x="914400" y="1600200"/>
            <a:ext cx="8229600" cy="4525963"/>
          </a:xfrm>
          <a:ln>
            <a:solidFill>
              <a:schemeClr val="accent1"/>
            </a:solidFill>
          </a:ln>
        </p:spPr>
        <p:txBody>
          <a:bodyPr rtlCol="0">
            <a:normAutofit lnSpcReduction="10000"/>
          </a:bodyPr>
          <a:lstStyle/>
          <a:p>
            <a:pPr marL="365125" indent="-282575" eaLnBrk="1" fontAlgn="auto" hangingPunct="1">
              <a:lnSpc>
                <a:spcPct val="90000"/>
              </a:lnSpc>
              <a:spcAft>
                <a:spcPts val="0"/>
              </a:spcAft>
              <a:buFont typeface="Arial" pitchFamily="34" charset="0"/>
              <a:buNone/>
              <a:defRPr/>
            </a:pPr>
            <a:r>
              <a:rPr lang="en-US" sz="2400" dirty="0" smtClean="0"/>
              <a:t>§ 1703(f) of the EEOA makes it unlawful for an educational agency to fail to take "appropriate action” to overcome language barriers that impede equal participation by its students in its instructional programs."</a:t>
            </a:r>
          </a:p>
          <a:p>
            <a:pPr marL="365125" indent="-282575" eaLnBrk="1" fontAlgn="auto" hangingPunct="1">
              <a:lnSpc>
                <a:spcPct val="90000"/>
              </a:lnSpc>
              <a:spcAft>
                <a:spcPts val="0"/>
              </a:spcAft>
              <a:buFont typeface="Arial" pitchFamily="34" charset="0"/>
              <a:buChar char="•"/>
              <a:defRPr/>
            </a:pPr>
            <a:r>
              <a:rPr lang="en-US" sz="2400" dirty="0" smtClean="0">
                <a:solidFill>
                  <a:schemeClr val="bg2"/>
                </a:solidFill>
              </a:rPr>
              <a:t>(1) Whether the school system is pursuing a program informed by </a:t>
            </a:r>
            <a:r>
              <a:rPr lang="en-US" sz="2400" i="1" dirty="0" smtClean="0">
                <a:solidFill>
                  <a:schemeClr val="bg2"/>
                </a:solidFill>
              </a:rPr>
              <a:t>an educational theory recognized as sound </a:t>
            </a:r>
            <a:r>
              <a:rPr lang="en-US" sz="2400" dirty="0" smtClean="0">
                <a:solidFill>
                  <a:schemeClr val="bg2"/>
                </a:solidFill>
              </a:rPr>
              <a:t>by some experts in the field, or, at least, deemed a legitimate experimental strategy. </a:t>
            </a:r>
          </a:p>
          <a:p>
            <a:pPr marL="365125" indent="-282575" eaLnBrk="1" fontAlgn="auto" hangingPunct="1">
              <a:lnSpc>
                <a:spcPct val="90000"/>
              </a:lnSpc>
              <a:spcAft>
                <a:spcPts val="0"/>
              </a:spcAft>
              <a:buFont typeface="Arial" pitchFamily="34" charset="0"/>
              <a:buChar char="•"/>
              <a:defRPr/>
            </a:pPr>
            <a:r>
              <a:rPr lang="en-US" sz="2400" dirty="0" smtClean="0"/>
              <a:t>(2) Whether the programs and practices actually used by the school system are reasonably calculated to </a:t>
            </a:r>
            <a:r>
              <a:rPr lang="en-US" sz="2400" i="1" dirty="0" smtClean="0">
                <a:solidFill>
                  <a:schemeClr val="accent6"/>
                </a:solidFill>
              </a:rPr>
              <a:t>implement effectively</a:t>
            </a:r>
            <a:r>
              <a:rPr lang="en-US" sz="2400" dirty="0" smtClean="0"/>
              <a:t> the educational theory adopted by the school. </a:t>
            </a:r>
          </a:p>
          <a:p>
            <a:pPr marL="365125" indent="-282575" eaLnBrk="1" fontAlgn="auto" hangingPunct="1">
              <a:lnSpc>
                <a:spcPct val="90000"/>
              </a:lnSpc>
              <a:spcAft>
                <a:spcPts val="0"/>
              </a:spcAft>
              <a:buFont typeface="Arial" pitchFamily="34" charset="0"/>
              <a:buChar char="•"/>
              <a:defRPr/>
            </a:pPr>
            <a:r>
              <a:rPr lang="en-US" sz="2400" dirty="0" smtClean="0">
                <a:solidFill>
                  <a:schemeClr val="bg2"/>
                </a:solidFill>
              </a:rPr>
              <a:t>(3) Whether the school's program succeeds, after a legitimate trial, to produce results indicating that the language barriers confronting students are actually being overcome.</a:t>
            </a:r>
          </a:p>
        </p:txBody>
      </p:sp>
      <p:sp>
        <p:nvSpPr>
          <p:cNvPr id="11269" name="Text Box 4"/>
          <p:cNvSpPr txBox="1">
            <a:spLocks noChangeArrowheads="1"/>
          </p:cNvSpPr>
          <p:nvPr/>
        </p:nvSpPr>
        <p:spPr bwMode="auto">
          <a:xfrm>
            <a:off x="5013325" y="6056313"/>
            <a:ext cx="2673350" cy="366712"/>
          </a:xfrm>
          <a:prstGeom prst="rect">
            <a:avLst/>
          </a:prstGeom>
          <a:noFill/>
          <a:ln w="9525">
            <a:noFill/>
            <a:miter lim="800000"/>
            <a:headEnd/>
            <a:tailEnd/>
          </a:ln>
        </p:spPr>
        <p:txBody>
          <a:bodyPr wrap="none">
            <a:spAutoFit/>
          </a:bodyPr>
          <a:lstStyle/>
          <a:p>
            <a:r>
              <a:rPr lang="en-US">
                <a:solidFill>
                  <a:schemeClr val="tx2"/>
                </a:solidFill>
                <a:latin typeface="Gill Sans MT" pitchFamily="34" charset="0"/>
              </a:rPr>
              <a:t>648 F.2d 989; 1981 U.S.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r>
              <a:rPr lang="en-US" smtClean="0"/>
              <a:t>3/27/2011</a:t>
            </a:r>
            <a:endParaRPr lang="en-US"/>
          </a:p>
        </p:txBody>
      </p:sp>
      <p:sp>
        <p:nvSpPr>
          <p:cNvPr id="6" name="Footer Placeholder 5"/>
          <p:cNvSpPr>
            <a:spLocks noGrp="1"/>
          </p:cNvSpPr>
          <p:nvPr>
            <p:ph type="ftr" sz="quarter" idx="11"/>
          </p:nvPr>
        </p:nvSpPr>
        <p:spPr/>
        <p:txBody>
          <a:bodyPr/>
          <a:lstStyle/>
          <a:p>
            <a:pPr>
              <a:defRPr/>
            </a:pPr>
            <a:r>
              <a:rPr lang="en-US" smtClean="0"/>
              <a:t>ASCD: San Francisco</a:t>
            </a:r>
            <a:endParaRPr lang="en-US"/>
          </a:p>
        </p:txBody>
      </p:sp>
      <p:sp>
        <p:nvSpPr>
          <p:cNvPr id="208898" name="Rectangle 2"/>
          <p:cNvSpPr>
            <a:spLocks noGrp="1" noChangeArrowheads="1"/>
          </p:cNvSpPr>
          <p:nvPr>
            <p:ph type="title" idx="4294967295"/>
          </p:nvPr>
        </p:nvSpPr>
        <p:spPr>
          <a:xfrm>
            <a:off x="0" y="274638"/>
            <a:ext cx="8229600" cy="1143000"/>
          </a:xfrm>
        </p:spPr>
        <p:txBody>
          <a:bodyPr rtlCol="0">
            <a:normAutofit/>
          </a:bodyPr>
          <a:lstStyle/>
          <a:p>
            <a:pPr eaLnBrk="1" fontAlgn="auto" hangingPunct="1">
              <a:spcAft>
                <a:spcPts val="0"/>
              </a:spcAft>
              <a:defRPr/>
            </a:pPr>
            <a:r>
              <a:rPr lang="en-US" sz="3100" i="1" dirty="0" err="1" smtClean="0">
                <a:solidFill>
                  <a:schemeClr val="accent6">
                    <a:lumMod val="75000"/>
                  </a:schemeClr>
                </a:solidFill>
                <a:effectLst>
                  <a:outerShdw blurRad="38100" dist="38100" dir="2700000" algn="tl">
                    <a:srgbClr val="C0C0C0"/>
                  </a:outerShdw>
                </a:effectLst>
              </a:rPr>
              <a:t>Castañeda</a:t>
            </a:r>
            <a:r>
              <a:rPr lang="en-US" sz="3100" i="1" dirty="0" smtClean="0">
                <a:solidFill>
                  <a:schemeClr val="accent6">
                    <a:lumMod val="75000"/>
                  </a:schemeClr>
                </a:solidFill>
                <a:effectLst>
                  <a:outerShdw blurRad="38100" dist="38100" dir="2700000" algn="tl">
                    <a:srgbClr val="C0C0C0"/>
                  </a:outerShdw>
                </a:effectLst>
              </a:rPr>
              <a:t> v. Pickard</a:t>
            </a:r>
            <a:r>
              <a:rPr lang="en-US" sz="3100" dirty="0" smtClean="0">
                <a:solidFill>
                  <a:schemeClr val="accent6">
                    <a:lumMod val="75000"/>
                  </a:schemeClr>
                </a:solidFill>
                <a:effectLst>
                  <a:outerShdw blurRad="38100" dist="38100" dir="2700000" algn="tl">
                    <a:srgbClr val="C0C0C0"/>
                  </a:outerShdw>
                </a:effectLst>
              </a:rPr>
              <a:t> (1981)</a:t>
            </a:r>
            <a:r>
              <a:rPr lang="en-US" sz="3700" dirty="0" smtClean="0">
                <a:solidFill>
                  <a:schemeClr val="accent6">
                    <a:lumMod val="75000"/>
                  </a:schemeClr>
                </a:solidFill>
                <a:effectLst>
                  <a:outerShdw blurRad="38100" dist="38100" dir="2700000" algn="tl">
                    <a:srgbClr val="C0C0C0"/>
                  </a:outerShdw>
                </a:effectLst>
              </a:rPr>
              <a:t/>
            </a:r>
            <a:br>
              <a:rPr lang="en-US" sz="3700" dirty="0" smtClean="0">
                <a:solidFill>
                  <a:schemeClr val="accent6">
                    <a:lumMod val="75000"/>
                  </a:schemeClr>
                </a:solidFill>
                <a:effectLst>
                  <a:outerShdw blurRad="38100" dist="38100" dir="2700000" algn="tl">
                    <a:srgbClr val="C0C0C0"/>
                  </a:outerShdw>
                </a:effectLst>
              </a:rPr>
            </a:br>
            <a:r>
              <a:rPr lang="en-US" sz="1900" dirty="0" smtClean="0">
                <a:solidFill>
                  <a:schemeClr val="accent6">
                    <a:lumMod val="75000"/>
                  </a:schemeClr>
                </a:solidFill>
                <a:effectLst>
                  <a:outerShdw blurRad="38100" dist="38100" dir="2700000" algn="tl">
                    <a:srgbClr val="C0C0C0"/>
                  </a:outerShdw>
                </a:effectLst>
              </a:rPr>
              <a:t>Fifth Circuit Court of Appeals</a:t>
            </a:r>
            <a:r>
              <a:rPr lang="en-US" sz="3700" dirty="0" smtClean="0">
                <a:solidFill>
                  <a:schemeClr val="accent6">
                    <a:lumMod val="75000"/>
                  </a:schemeClr>
                </a:solidFill>
                <a:effectLst>
                  <a:outerShdw blurRad="38100" dist="38100" dir="2700000" algn="tl">
                    <a:srgbClr val="C0C0C0"/>
                  </a:outerShdw>
                </a:effectLst>
              </a:rPr>
              <a:t> </a:t>
            </a:r>
            <a:endParaRPr lang="en-US" sz="4000" dirty="0" smtClean="0">
              <a:solidFill>
                <a:schemeClr val="accent6">
                  <a:lumMod val="75000"/>
                </a:schemeClr>
              </a:solidFill>
              <a:effectLst>
                <a:outerShdw blurRad="38100" dist="38100" dir="2700000" algn="tl">
                  <a:srgbClr val="C0C0C0"/>
                </a:outerShdw>
              </a:effectLst>
            </a:endParaRPr>
          </a:p>
        </p:txBody>
      </p:sp>
      <p:sp>
        <p:nvSpPr>
          <p:cNvPr id="10244" name="Rectangle 3"/>
          <p:cNvSpPr>
            <a:spLocks noGrp="1" noChangeArrowheads="1"/>
          </p:cNvSpPr>
          <p:nvPr>
            <p:ph idx="4294967295"/>
          </p:nvPr>
        </p:nvSpPr>
        <p:spPr>
          <a:xfrm>
            <a:off x="914400" y="1600200"/>
            <a:ext cx="8229600" cy="4525963"/>
          </a:xfrm>
        </p:spPr>
        <p:txBody>
          <a:bodyPr rtlCol="0">
            <a:normAutofit lnSpcReduction="10000"/>
          </a:bodyPr>
          <a:lstStyle/>
          <a:p>
            <a:pPr marL="365125" indent="-282575" eaLnBrk="1" fontAlgn="auto" hangingPunct="1">
              <a:lnSpc>
                <a:spcPct val="90000"/>
              </a:lnSpc>
              <a:spcAft>
                <a:spcPts val="0"/>
              </a:spcAft>
              <a:buFont typeface="Arial" pitchFamily="34" charset="0"/>
              <a:buNone/>
              <a:defRPr/>
            </a:pPr>
            <a:r>
              <a:rPr lang="en-US" sz="2400" dirty="0" smtClean="0"/>
              <a:t>§ 1703(f) of the EEOA makes it unlawful for an educational agency to fail to take "appropriate action” to overcome language barriers that impede equal participation by its students in its instructional programs."</a:t>
            </a:r>
          </a:p>
          <a:p>
            <a:pPr marL="365125" indent="-282575" eaLnBrk="1" fontAlgn="auto" hangingPunct="1">
              <a:lnSpc>
                <a:spcPct val="90000"/>
              </a:lnSpc>
              <a:spcAft>
                <a:spcPts val="0"/>
              </a:spcAft>
              <a:buFont typeface="Arial" pitchFamily="34" charset="0"/>
              <a:buChar char="•"/>
              <a:defRPr/>
            </a:pPr>
            <a:r>
              <a:rPr lang="en-US" sz="2400" dirty="0" smtClean="0">
                <a:solidFill>
                  <a:schemeClr val="bg2"/>
                </a:solidFill>
              </a:rPr>
              <a:t>(1) Whether the school system is pursuing a program informed by </a:t>
            </a:r>
            <a:r>
              <a:rPr lang="en-US" sz="2400" i="1" dirty="0" smtClean="0">
                <a:solidFill>
                  <a:schemeClr val="bg2"/>
                </a:solidFill>
              </a:rPr>
              <a:t>an educational theory recognized as sound </a:t>
            </a:r>
            <a:r>
              <a:rPr lang="en-US" sz="2400" dirty="0" smtClean="0">
                <a:solidFill>
                  <a:schemeClr val="bg2"/>
                </a:solidFill>
              </a:rPr>
              <a:t>by some experts in the field, or, at least, deemed a legitimate experimental strategy. </a:t>
            </a:r>
          </a:p>
          <a:p>
            <a:pPr marL="365125" indent="-282575" eaLnBrk="1" fontAlgn="auto" hangingPunct="1">
              <a:lnSpc>
                <a:spcPct val="90000"/>
              </a:lnSpc>
              <a:spcAft>
                <a:spcPts val="0"/>
              </a:spcAft>
              <a:buFont typeface="Arial" pitchFamily="34" charset="0"/>
              <a:buChar char="•"/>
              <a:defRPr/>
            </a:pPr>
            <a:r>
              <a:rPr lang="en-US" sz="2400" dirty="0" smtClean="0">
                <a:solidFill>
                  <a:schemeClr val="bg2"/>
                </a:solidFill>
              </a:rPr>
              <a:t>(2) Whether the programs and practices actually used by the school system are reasonably calculated to </a:t>
            </a:r>
            <a:r>
              <a:rPr lang="en-US" sz="2400" i="1" dirty="0" smtClean="0">
                <a:solidFill>
                  <a:schemeClr val="bg2"/>
                </a:solidFill>
              </a:rPr>
              <a:t>implement effectively</a:t>
            </a:r>
            <a:r>
              <a:rPr lang="en-US" sz="2400" dirty="0" smtClean="0">
                <a:solidFill>
                  <a:schemeClr val="bg2"/>
                </a:solidFill>
              </a:rPr>
              <a:t> the educational theory adopted by the school. </a:t>
            </a:r>
          </a:p>
          <a:p>
            <a:pPr marL="365125" indent="-282575" eaLnBrk="1" fontAlgn="auto" hangingPunct="1">
              <a:lnSpc>
                <a:spcPct val="90000"/>
              </a:lnSpc>
              <a:spcAft>
                <a:spcPts val="0"/>
              </a:spcAft>
              <a:buFont typeface="Arial" pitchFamily="34" charset="0"/>
              <a:buChar char="•"/>
              <a:defRPr/>
            </a:pPr>
            <a:r>
              <a:rPr lang="en-US" sz="2400" dirty="0" smtClean="0"/>
              <a:t>(3) Whether the school's program succeeds, after a legitimate trial, to </a:t>
            </a:r>
            <a:r>
              <a:rPr lang="en-US" sz="2400" i="1" dirty="0" smtClean="0">
                <a:solidFill>
                  <a:schemeClr val="accent6"/>
                </a:solidFill>
              </a:rPr>
              <a:t>produce results</a:t>
            </a:r>
            <a:r>
              <a:rPr lang="en-US" sz="2400" dirty="0" smtClean="0">
                <a:solidFill>
                  <a:schemeClr val="accent6"/>
                </a:solidFill>
              </a:rPr>
              <a:t> </a:t>
            </a:r>
            <a:r>
              <a:rPr lang="en-US" sz="2400" dirty="0" smtClean="0"/>
              <a:t>indicating that the language barriers confronting students are actually being overcome.</a:t>
            </a:r>
          </a:p>
        </p:txBody>
      </p:sp>
      <p:sp>
        <p:nvSpPr>
          <p:cNvPr id="12293" name="Text Box 4"/>
          <p:cNvSpPr txBox="1">
            <a:spLocks noChangeArrowheads="1"/>
          </p:cNvSpPr>
          <p:nvPr/>
        </p:nvSpPr>
        <p:spPr bwMode="auto">
          <a:xfrm>
            <a:off x="5013325" y="6056313"/>
            <a:ext cx="2673350" cy="366712"/>
          </a:xfrm>
          <a:prstGeom prst="rect">
            <a:avLst/>
          </a:prstGeom>
          <a:noFill/>
          <a:ln w="9525">
            <a:noFill/>
            <a:miter lim="800000"/>
            <a:headEnd/>
            <a:tailEnd/>
          </a:ln>
        </p:spPr>
        <p:txBody>
          <a:bodyPr wrap="none">
            <a:spAutoFit/>
          </a:bodyPr>
          <a:lstStyle/>
          <a:p>
            <a:r>
              <a:rPr lang="en-US">
                <a:solidFill>
                  <a:schemeClr val="tx2"/>
                </a:solidFill>
                <a:latin typeface="Gill Sans MT" pitchFamily="34" charset="0"/>
              </a:rPr>
              <a:t>648 F.2d 989; 1981 U.S.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3"/>
          <p:cNvGrpSpPr>
            <a:grpSpLocks/>
          </p:cNvGrpSpPr>
          <p:nvPr/>
        </p:nvGrpSpPr>
        <p:grpSpPr bwMode="auto">
          <a:xfrm>
            <a:off x="1752600" y="838200"/>
            <a:ext cx="5791200" cy="3505200"/>
            <a:chOff x="1219200" y="838200"/>
            <a:chExt cx="6781800" cy="4670425"/>
          </a:xfrm>
        </p:grpSpPr>
        <p:sp>
          <p:nvSpPr>
            <p:cNvPr id="13317" name="Oval 2"/>
            <p:cNvSpPr>
              <a:spLocks noChangeArrowheads="1"/>
            </p:cNvSpPr>
            <p:nvPr/>
          </p:nvSpPr>
          <p:spPr bwMode="auto">
            <a:xfrm>
              <a:off x="3505200" y="838200"/>
              <a:ext cx="2286000" cy="1905000"/>
            </a:xfrm>
            <a:prstGeom prst="ellipse">
              <a:avLst/>
            </a:prstGeom>
            <a:solidFill>
              <a:schemeClr val="accent1"/>
            </a:solidFill>
            <a:ln w="9525">
              <a:solidFill>
                <a:schemeClr val="tx1"/>
              </a:solidFill>
              <a:round/>
              <a:headEnd/>
              <a:tailEnd/>
            </a:ln>
          </p:spPr>
          <p:txBody>
            <a:bodyPr wrap="none" anchor="ctr"/>
            <a:lstStyle/>
            <a:p>
              <a:pPr algn="ctr"/>
              <a:r>
                <a:rPr lang="en-US">
                  <a:latin typeface="Gill Sans MT" pitchFamily="34" charset="0"/>
                </a:rPr>
                <a:t>Sound theory</a:t>
              </a:r>
            </a:p>
          </p:txBody>
        </p:sp>
        <p:sp>
          <p:nvSpPr>
            <p:cNvPr id="13318" name="Oval 3"/>
            <p:cNvSpPr>
              <a:spLocks noChangeArrowheads="1"/>
            </p:cNvSpPr>
            <p:nvPr/>
          </p:nvSpPr>
          <p:spPr bwMode="auto">
            <a:xfrm>
              <a:off x="5715000" y="3505200"/>
              <a:ext cx="2286000" cy="1905000"/>
            </a:xfrm>
            <a:prstGeom prst="ellipse">
              <a:avLst/>
            </a:prstGeom>
            <a:solidFill>
              <a:schemeClr val="accent1"/>
            </a:solidFill>
            <a:ln w="9525">
              <a:solidFill>
                <a:schemeClr val="tx1"/>
              </a:solidFill>
              <a:round/>
              <a:headEnd/>
              <a:tailEnd/>
            </a:ln>
          </p:spPr>
          <p:txBody>
            <a:bodyPr wrap="none" anchor="ctr"/>
            <a:lstStyle/>
            <a:p>
              <a:pPr algn="ctr"/>
              <a:r>
                <a:rPr lang="en-US">
                  <a:latin typeface="Gill Sans MT" pitchFamily="34" charset="0"/>
                </a:rPr>
                <a:t>Implementation</a:t>
              </a:r>
            </a:p>
          </p:txBody>
        </p:sp>
        <p:sp>
          <p:nvSpPr>
            <p:cNvPr id="13319" name="Oval 4"/>
            <p:cNvSpPr>
              <a:spLocks noChangeArrowheads="1"/>
            </p:cNvSpPr>
            <p:nvPr/>
          </p:nvSpPr>
          <p:spPr bwMode="auto">
            <a:xfrm>
              <a:off x="1219200" y="3505200"/>
              <a:ext cx="2286000" cy="1905000"/>
            </a:xfrm>
            <a:prstGeom prst="ellipse">
              <a:avLst/>
            </a:prstGeom>
            <a:solidFill>
              <a:schemeClr val="accent1"/>
            </a:solidFill>
            <a:ln w="9525">
              <a:solidFill>
                <a:schemeClr val="tx1"/>
              </a:solidFill>
              <a:round/>
              <a:headEnd/>
              <a:tailEnd/>
            </a:ln>
          </p:spPr>
          <p:txBody>
            <a:bodyPr wrap="none" anchor="ctr"/>
            <a:lstStyle/>
            <a:p>
              <a:pPr algn="ctr"/>
              <a:r>
                <a:rPr lang="en-US">
                  <a:latin typeface="Gill Sans MT" pitchFamily="34" charset="0"/>
                </a:rPr>
                <a:t>Results</a:t>
              </a:r>
            </a:p>
          </p:txBody>
        </p:sp>
        <p:cxnSp>
          <p:nvCxnSpPr>
            <p:cNvPr id="13320" name="AutoShape 5"/>
            <p:cNvCxnSpPr>
              <a:cxnSpLocks noChangeShapeType="1"/>
              <a:stCxn id="13317" idx="5"/>
              <a:endCxn id="13318" idx="0"/>
            </p:cNvCxnSpPr>
            <p:nvPr/>
          </p:nvCxnSpPr>
          <p:spPr bwMode="auto">
            <a:xfrm rot="16200000" flipH="1">
              <a:off x="5636419" y="2283619"/>
              <a:ext cx="1041400" cy="1401762"/>
            </a:xfrm>
            <a:prstGeom prst="curvedConnector3">
              <a:avLst>
                <a:gd name="adj1" fmla="val 63417"/>
              </a:avLst>
            </a:prstGeom>
            <a:noFill/>
            <a:ln w="9525">
              <a:solidFill>
                <a:schemeClr val="tx1"/>
              </a:solidFill>
              <a:round/>
              <a:headEnd/>
              <a:tailEnd type="arrow" w="lg" len="lg"/>
            </a:ln>
          </p:spPr>
        </p:cxnSp>
        <p:cxnSp>
          <p:nvCxnSpPr>
            <p:cNvPr id="13321" name="AutoShape 6"/>
            <p:cNvCxnSpPr>
              <a:cxnSpLocks noChangeShapeType="1"/>
              <a:stCxn id="13318" idx="3"/>
              <a:endCxn id="13319" idx="6"/>
            </p:cNvCxnSpPr>
            <p:nvPr/>
          </p:nvCxnSpPr>
          <p:spPr bwMode="auto">
            <a:xfrm rot="16200000" flipV="1">
              <a:off x="4441032" y="3521868"/>
              <a:ext cx="673100" cy="2544763"/>
            </a:xfrm>
            <a:prstGeom prst="curvedConnector4">
              <a:avLst>
                <a:gd name="adj1" fmla="val -75472"/>
                <a:gd name="adj2" fmla="val 56583"/>
              </a:avLst>
            </a:prstGeom>
            <a:noFill/>
            <a:ln w="9525">
              <a:solidFill>
                <a:schemeClr val="tx1"/>
              </a:solidFill>
              <a:round/>
              <a:headEnd/>
              <a:tailEnd type="arrow" w="lg" len="lg"/>
            </a:ln>
          </p:spPr>
        </p:cxnSp>
        <p:cxnSp>
          <p:nvCxnSpPr>
            <p:cNvPr id="13322" name="AutoShape 7"/>
            <p:cNvCxnSpPr>
              <a:cxnSpLocks noChangeShapeType="1"/>
              <a:stCxn id="13319" idx="0"/>
              <a:endCxn id="13317" idx="3"/>
            </p:cNvCxnSpPr>
            <p:nvPr/>
          </p:nvCxnSpPr>
          <p:spPr bwMode="auto">
            <a:xfrm rot="-5400000">
              <a:off x="2580482" y="2245518"/>
              <a:ext cx="1041400" cy="1477963"/>
            </a:xfrm>
            <a:prstGeom prst="curvedConnector3">
              <a:avLst>
                <a:gd name="adj1" fmla="val 36583"/>
              </a:avLst>
            </a:prstGeom>
            <a:noFill/>
            <a:ln w="9525">
              <a:solidFill>
                <a:schemeClr val="tx1"/>
              </a:solidFill>
              <a:prstDash val="dash"/>
              <a:round/>
              <a:headEnd/>
              <a:tailEnd type="arrow" w="lg" len="lg"/>
            </a:ln>
          </p:spPr>
        </p:cxnSp>
        <p:cxnSp>
          <p:nvCxnSpPr>
            <p:cNvPr id="13323" name="AutoShape 8"/>
            <p:cNvCxnSpPr>
              <a:cxnSpLocks noChangeShapeType="1"/>
              <a:stCxn id="13319" idx="0"/>
              <a:endCxn id="13318" idx="1"/>
            </p:cNvCxnSpPr>
            <p:nvPr/>
          </p:nvCxnSpPr>
          <p:spPr bwMode="auto">
            <a:xfrm rot="5400000" flipV="1">
              <a:off x="4066382" y="1801018"/>
              <a:ext cx="279400" cy="3687763"/>
            </a:xfrm>
            <a:prstGeom prst="curvedConnector3">
              <a:avLst>
                <a:gd name="adj1" fmla="val -81819"/>
              </a:avLst>
            </a:prstGeom>
            <a:noFill/>
            <a:ln w="9525">
              <a:solidFill>
                <a:schemeClr val="tx1"/>
              </a:solidFill>
              <a:prstDash val="dash"/>
              <a:round/>
              <a:headEnd/>
              <a:tailEnd type="arrow" w="lg" len="lg"/>
            </a:ln>
          </p:spPr>
        </p:cxnSp>
        <p:sp>
          <p:nvSpPr>
            <p:cNvPr id="13324" name="Text Box 9"/>
            <p:cNvSpPr txBox="1">
              <a:spLocks noChangeArrowheads="1"/>
            </p:cNvSpPr>
            <p:nvPr/>
          </p:nvSpPr>
          <p:spPr bwMode="auto">
            <a:xfrm>
              <a:off x="5851525" y="2627313"/>
              <a:ext cx="1047750" cy="366712"/>
            </a:xfrm>
            <a:prstGeom prst="rect">
              <a:avLst/>
            </a:prstGeom>
            <a:noFill/>
            <a:ln w="9525">
              <a:noFill/>
              <a:miter lim="800000"/>
              <a:headEnd/>
              <a:tailEnd/>
            </a:ln>
          </p:spPr>
          <p:txBody>
            <a:bodyPr wrap="none">
              <a:spAutoFit/>
            </a:bodyPr>
            <a:lstStyle/>
            <a:p>
              <a:r>
                <a:rPr lang="en-US" i="1">
                  <a:solidFill>
                    <a:schemeClr val="accent2"/>
                  </a:solidFill>
                  <a:latin typeface="Gill Sans MT" pitchFamily="34" charset="0"/>
                </a:rPr>
                <a:t>examine</a:t>
              </a:r>
            </a:p>
          </p:txBody>
        </p:sp>
        <p:sp>
          <p:nvSpPr>
            <p:cNvPr id="13325" name="Text Box 10"/>
            <p:cNvSpPr txBox="1">
              <a:spLocks noChangeArrowheads="1"/>
            </p:cNvSpPr>
            <p:nvPr/>
          </p:nvSpPr>
          <p:spPr bwMode="auto">
            <a:xfrm>
              <a:off x="4022725" y="5141913"/>
              <a:ext cx="1047750" cy="366712"/>
            </a:xfrm>
            <a:prstGeom prst="rect">
              <a:avLst/>
            </a:prstGeom>
            <a:noFill/>
            <a:ln w="9525">
              <a:noFill/>
              <a:miter lim="800000"/>
              <a:headEnd/>
              <a:tailEnd/>
            </a:ln>
          </p:spPr>
          <p:txBody>
            <a:bodyPr wrap="none">
              <a:spAutoFit/>
            </a:bodyPr>
            <a:lstStyle/>
            <a:p>
              <a:r>
                <a:rPr lang="en-US" i="1">
                  <a:solidFill>
                    <a:schemeClr val="accent2"/>
                  </a:solidFill>
                  <a:latin typeface="Gill Sans MT" pitchFamily="34" charset="0"/>
                </a:rPr>
                <a:t>evaluate</a:t>
              </a:r>
            </a:p>
          </p:txBody>
        </p:sp>
        <p:sp>
          <p:nvSpPr>
            <p:cNvPr id="13326" name="Text Box 11"/>
            <p:cNvSpPr txBox="1">
              <a:spLocks noChangeArrowheads="1"/>
            </p:cNvSpPr>
            <p:nvPr/>
          </p:nvSpPr>
          <p:spPr bwMode="auto">
            <a:xfrm>
              <a:off x="4038600" y="3352800"/>
              <a:ext cx="844550" cy="366713"/>
            </a:xfrm>
            <a:prstGeom prst="rect">
              <a:avLst/>
            </a:prstGeom>
            <a:noFill/>
            <a:ln w="9525">
              <a:noFill/>
              <a:miter lim="800000"/>
              <a:headEnd/>
              <a:tailEnd/>
            </a:ln>
          </p:spPr>
          <p:txBody>
            <a:bodyPr wrap="none">
              <a:spAutoFit/>
            </a:bodyPr>
            <a:lstStyle/>
            <a:p>
              <a:r>
                <a:rPr lang="en-US" i="1">
                  <a:solidFill>
                    <a:schemeClr val="accent2"/>
                  </a:solidFill>
                  <a:latin typeface="Gill Sans MT" pitchFamily="34" charset="0"/>
                </a:rPr>
                <a:t>reform</a:t>
              </a:r>
            </a:p>
          </p:txBody>
        </p:sp>
        <p:sp>
          <p:nvSpPr>
            <p:cNvPr id="13327" name="Text Box 12"/>
            <p:cNvSpPr txBox="1">
              <a:spLocks noChangeArrowheads="1"/>
            </p:cNvSpPr>
            <p:nvPr/>
          </p:nvSpPr>
          <p:spPr bwMode="auto">
            <a:xfrm>
              <a:off x="2727325" y="2703513"/>
              <a:ext cx="793750" cy="366712"/>
            </a:xfrm>
            <a:prstGeom prst="rect">
              <a:avLst/>
            </a:prstGeom>
            <a:noFill/>
            <a:ln w="9525">
              <a:noFill/>
              <a:miter lim="800000"/>
              <a:headEnd/>
              <a:tailEnd/>
            </a:ln>
          </p:spPr>
          <p:txBody>
            <a:bodyPr wrap="none">
              <a:spAutoFit/>
            </a:bodyPr>
            <a:lstStyle/>
            <a:p>
              <a:r>
                <a:rPr lang="en-US" i="1">
                  <a:solidFill>
                    <a:schemeClr val="accent2"/>
                  </a:solidFill>
                  <a:latin typeface="Gill Sans MT" pitchFamily="34" charset="0"/>
                </a:rPr>
                <a:t>revise</a:t>
              </a:r>
            </a:p>
          </p:txBody>
        </p:sp>
      </p:grpSp>
      <p:sp>
        <p:nvSpPr>
          <p:cNvPr id="13315" name="TextBox 14"/>
          <p:cNvSpPr txBox="1">
            <a:spLocks noChangeArrowheads="1"/>
          </p:cNvSpPr>
          <p:nvPr/>
        </p:nvSpPr>
        <p:spPr bwMode="auto">
          <a:xfrm>
            <a:off x="914400" y="4953000"/>
            <a:ext cx="7391400" cy="646113"/>
          </a:xfrm>
          <a:prstGeom prst="rect">
            <a:avLst/>
          </a:prstGeom>
          <a:noFill/>
          <a:ln w="9525">
            <a:noFill/>
            <a:miter lim="800000"/>
            <a:headEnd/>
            <a:tailEnd/>
          </a:ln>
        </p:spPr>
        <p:txBody>
          <a:bodyPr>
            <a:spAutoFit/>
          </a:bodyPr>
          <a:lstStyle/>
          <a:p>
            <a:r>
              <a:rPr lang="en-US"/>
              <a:t>Articulated in OCR policy memoranda issued on Sept. 11, 1984, reiterated successively in 1985, 1990, 1991.</a:t>
            </a:r>
          </a:p>
        </p:txBody>
      </p:sp>
      <p:sp>
        <p:nvSpPr>
          <p:cNvPr id="17" name="Date Placeholder 16"/>
          <p:cNvSpPr>
            <a:spLocks noGrp="1"/>
          </p:cNvSpPr>
          <p:nvPr>
            <p:ph type="dt" sz="half" idx="10"/>
          </p:nvPr>
        </p:nvSpPr>
        <p:spPr/>
        <p:txBody>
          <a:bodyPr/>
          <a:lstStyle/>
          <a:p>
            <a:r>
              <a:rPr lang="en-US" smtClean="0"/>
              <a:t>3/27/2011</a:t>
            </a:r>
            <a:endParaRPr lang="en-US"/>
          </a:p>
        </p:txBody>
      </p:sp>
      <p:sp>
        <p:nvSpPr>
          <p:cNvPr id="16" name="Footer Placeholder 15"/>
          <p:cNvSpPr>
            <a:spLocks noGrp="1"/>
          </p:cNvSpPr>
          <p:nvPr>
            <p:ph type="ftr" sz="quarter" idx="11"/>
          </p:nvPr>
        </p:nvSpPr>
        <p:spPr/>
        <p:txBody>
          <a:bodyPr/>
          <a:lstStyle/>
          <a:p>
            <a:pPr>
              <a:defRPr/>
            </a:pPr>
            <a:r>
              <a:rPr lang="en-US" smtClean="0"/>
              <a:t>ASCD: San Francisco</a:t>
            </a: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sz="4000" dirty="0" smtClean="0">
                <a:solidFill>
                  <a:schemeClr val="accent6">
                    <a:lumMod val="75000"/>
                  </a:schemeClr>
                </a:solidFill>
              </a:rPr>
              <a:t>Elementary and Secondary Education Act </a:t>
            </a:r>
            <a:r>
              <a:rPr lang="en-US" dirty="0" smtClean="0">
                <a:solidFill>
                  <a:schemeClr val="accent6">
                    <a:lumMod val="75000"/>
                  </a:schemeClr>
                </a:solidFill>
              </a:rPr>
              <a:t/>
            </a:r>
            <a:br>
              <a:rPr lang="en-US" dirty="0" smtClean="0">
                <a:solidFill>
                  <a:schemeClr val="accent6">
                    <a:lumMod val="75000"/>
                  </a:schemeClr>
                </a:solidFill>
              </a:rPr>
            </a:br>
            <a:r>
              <a:rPr lang="en-US" dirty="0" smtClean="0">
                <a:solidFill>
                  <a:schemeClr val="accent6">
                    <a:lumMod val="75000"/>
                  </a:schemeClr>
                </a:solidFill>
              </a:rPr>
              <a:t>ESEA </a:t>
            </a:r>
            <a:r>
              <a:rPr lang="en-US" dirty="0" smtClean="0">
                <a:solidFill>
                  <a:schemeClr val="accent6">
                    <a:lumMod val="75000"/>
                  </a:schemeClr>
                </a:solidFill>
              </a:rPr>
              <a:t>(1965)</a:t>
            </a:r>
            <a:endParaRPr lang="en-US" dirty="0">
              <a:solidFill>
                <a:schemeClr val="accent6">
                  <a:lumMod val="75000"/>
                </a:schemeClr>
              </a:solidFill>
            </a:endParaRPr>
          </a:p>
        </p:txBody>
      </p:sp>
      <p:sp>
        <p:nvSpPr>
          <p:cNvPr id="5" name="Date Placeholder 4"/>
          <p:cNvSpPr>
            <a:spLocks noGrp="1"/>
          </p:cNvSpPr>
          <p:nvPr>
            <p:ph type="dt" sz="half" idx="10"/>
          </p:nvPr>
        </p:nvSpPr>
        <p:spPr/>
        <p:txBody>
          <a:bodyPr/>
          <a:lstStyle/>
          <a:p>
            <a:r>
              <a:rPr lang="en-US" smtClean="0"/>
              <a:t>3/27/2011</a:t>
            </a:r>
            <a:endParaRPr lang="en-US"/>
          </a:p>
        </p:txBody>
      </p:sp>
      <p:sp>
        <p:nvSpPr>
          <p:cNvPr id="4" name="Footer Placeholder 3"/>
          <p:cNvSpPr>
            <a:spLocks noGrp="1"/>
          </p:cNvSpPr>
          <p:nvPr>
            <p:ph type="ftr" sz="quarter" idx="11"/>
          </p:nvPr>
        </p:nvSpPr>
        <p:spPr/>
        <p:txBody>
          <a:bodyPr/>
          <a:lstStyle/>
          <a:p>
            <a:pPr>
              <a:defRPr/>
            </a:pPr>
            <a:r>
              <a:rPr lang="en-US" smtClean="0"/>
              <a:t>ASCD: San Francisco</a:t>
            </a:r>
            <a:endParaRPr lang="en-US" dirty="0"/>
          </a:p>
        </p:txBody>
      </p:sp>
      <p:sp>
        <p:nvSpPr>
          <p:cNvPr id="6" name="Content Placeholder 5"/>
          <p:cNvSpPr>
            <a:spLocks noGrp="1"/>
          </p:cNvSpPr>
          <p:nvPr>
            <p:ph idx="1"/>
          </p:nvPr>
        </p:nvSpPr>
        <p:spPr/>
        <p:txBody>
          <a:bodyPr/>
          <a:lstStyle/>
          <a:p>
            <a:endParaRPr lang="en-US"/>
          </a:p>
        </p:txBody>
      </p:sp>
      <p:pic>
        <p:nvPicPr>
          <p:cNvPr id="38914" name="Picture 2" descr="http://www.lbjmuseum.com/virtualclassroom/Junction%20School%20Dietel.jpg"/>
          <p:cNvPicPr>
            <a:picLocks noChangeAspect="1" noChangeArrowheads="1"/>
          </p:cNvPicPr>
          <p:nvPr/>
        </p:nvPicPr>
        <p:blipFill>
          <a:blip r:embed="rId2" cstate="print"/>
          <a:srcRect/>
          <a:stretch>
            <a:fillRect/>
          </a:stretch>
        </p:blipFill>
        <p:spPr bwMode="auto">
          <a:xfrm>
            <a:off x="1676400" y="1676400"/>
            <a:ext cx="5715000" cy="4514851"/>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olidFill>
                  <a:schemeClr val="accent6">
                    <a:lumMod val="75000"/>
                  </a:schemeClr>
                </a:solidFill>
              </a:rPr>
              <a:t>No Child Left Behind</a:t>
            </a:r>
            <a:endParaRPr lang="en-US" dirty="0">
              <a:solidFill>
                <a:schemeClr val="accent6">
                  <a:lumMod val="75000"/>
                </a:schemeClr>
              </a:solidFill>
            </a:endParaRPr>
          </a:p>
        </p:txBody>
      </p:sp>
      <p:pic>
        <p:nvPicPr>
          <p:cNvPr id="31748" name="Picture 2"/>
          <p:cNvPicPr>
            <a:picLocks noGrp="1" noChangeAspect="1" noChangeArrowheads="1"/>
          </p:cNvPicPr>
          <p:nvPr>
            <p:ph idx="1"/>
          </p:nvPr>
        </p:nvPicPr>
        <p:blipFill>
          <a:blip r:embed="rId2" cstate="print"/>
          <a:srcRect/>
          <a:stretch>
            <a:fillRect/>
          </a:stretch>
        </p:blipFill>
        <p:spPr>
          <a:xfrm>
            <a:off x="1143000" y="1600200"/>
            <a:ext cx="6781800" cy="4437063"/>
          </a:xfrm>
          <a:noFill/>
        </p:spPr>
      </p:pic>
      <p:sp>
        <p:nvSpPr>
          <p:cNvPr id="5" name="Date Placeholder 4"/>
          <p:cNvSpPr>
            <a:spLocks noGrp="1"/>
          </p:cNvSpPr>
          <p:nvPr>
            <p:ph type="dt" sz="half" idx="10"/>
          </p:nvPr>
        </p:nvSpPr>
        <p:spPr/>
        <p:txBody>
          <a:bodyPr/>
          <a:lstStyle/>
          <a:p>
            <a:r>
              <a:rPr lang="en-US" smtClean="0"/>
              <a:t>3/27/2011</a:t>
            </a:r>
            <a:endParaRPr lang="en-US"/>
          </a:p>
        </p:txBody>
      </p:sp>
      <p:sp>
        <p:nvSpPr>
          <p:cNvPr id="4" name="Footer Placeholder 3"/>
          <p:cNvSpPr>
            <a:spLocks noGrp="1"/>
          </p:cNvSpPr>
          <p:nvPr>
            <p:ph type="ftr" sz="quarter" idx="11"/>
          </p:nvPr>
        </p:nvSpPr>
        <p:spPr/>
        <p:txBody>
          <a:bodyPr/>
          <a:lstStyle/>
          <a:p>
            <a:pPr>
              <a:defRPr/>
            </a:pPr>
            <a:r>
              <a:rPr lang="en-US" smtClean="0"/>
              <a:t>ASCD: San Francisco</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3600" dirty="0" smtClean="0">
                <a:solidFill>
                  <a:schemeClr val="accent6">
                    <a:lumMod val="75000"/>
                  </a:schemeClr>
                </a:solidFill>
              </a:rPr>
              <a:t>No Child Left Behind:</a:t>
            </a:r>
            <a:br>
              <a:rPr lang="en-US" sz="3600" dirty="0" smtClean="0">
                <a:solidFill>
                  <a:schemeClr val="accent6">
                    <a:lumMod val="75000"/>
                  </a:schemeClr>
                </a:solidFill>
              </a:rPr>
            </a:br>
            <a:r>
              <a:rPr lang="en-US" sz="2800" dirty="0" smtClean="0">
                <a:solidFill>
                  <a:schemeClr val="accent6">
                    <a:lumMod val="75000"/>
                  </a:schemeClr>
                </a:solidFill>
              </a:rPr>
              <a:t>Three important pieces for ELLs</a:t>
            </a:r>
            <a:endParaRPr lang="en-US" sz="3600" dirty="0">
              <a:solidFill>
                <a:schemeClr val="accent6">
                  <a:lumMod val="75000"/>
                </a:schemeClr>
              </a:solidFill>
            </a:endParaRPr>
          </a:p>
        </p:txBody>
      </p:sp>
      <p:sp>
        <p:nvSpPr>
          <p:cNvPr id="31747" name="Content Placeholder 2"/>
          <p:cNvSpPr>
            <a:spLocks noGrp="1"/>
          </p:cNvSpPr>
          <p:nvPr>
            <p:ph idx="1"/>
          </p:nvPr>
        </p:nvSpPr>
        <p:spPr/>
        <p:txBody>
          <a:bodyPr>
            <a:normAutofit fontScale="92500" lnSpcReduction="10000"/>
          </a:bodyPr>
          <a:lstStyle/>
          <a:p>
            <a:pPr>
              <a:defRPr/>
            </a:pPr>
            <a:r>
              <a:rPr lang="en-US" sz="2000" dirty="0" smtClean="0"/>
              <a:t>Sec. 1111(a)(3)(ix)(III) the </a:t>
            </a:r>
            <a:r>
              <a:rPr lang="en-US" sz="3600" dirty="0" smtClean="0">
                <a:solidFill>
                  <a:schemeClr val="accent6"/>
                </a:solidFill>
              </a:rPr>
              <a:t>inclusion</a:t>
            </a:r>
            <a:r>
              <a:rPr lang="en-US" sz="2000" dirty="0" smtClean="0"/>
              <a:t> of limited English proficient students, who shall be assessed in a valid and reliable manner and provided reasonable accommodations on assessments administered … including, to the extent practicable, assessments in the language and form most likely to yield accurate data…</a:t>
            </a:r>
          </a:p>
          <a:p>
            <a:pPr>
              <a:defRPr/>
            </a:pPr>
            <a:r>
              <a:rPr lang="en-US" sz="2000" dirty="0" smtClean="0"/>
              <a:t>Sec. 1111(a)(3)(xiii) enable results to be </a:t>
            </a:r>
            <a:r>
              <a:rPr lang="en-US" dirty="0" smtClean="0">
                <a:solidFill>
                  <a:schemeClr val="accent6"/>
                </a:solidFill>
              </a:rPr>
              <a:t>disaggregated</a:t>
            </a:r>
            <a:r>
              <a:rPr lang="en-US" sz="2000" dirty="0" smtClean="0"/>
              <a:t> within each State, local educational agency, and school by…English proficiency status.</a:t>
            </a:r>
          </a:p>
          <a:p>
            <a:pPr>
              <a:defRPr/>
            </a:pPr>
            <a:r>
              <a:rPr lang="en-US" sz="2000" dirty="0" smtClean="0"/>
              <a:t>Sec 3113(b)(2) standards and objectives for raising the</a:t>
            </a:r>
            <a:r>
              <a:rPr lang="en-US" sz="2000" dirty="0" smtClean="0">
                <a:solidFill>
                  <a:schemeClr val="accent6"/>
                </a:solidFill>
              </a:rPr>
              <a:t> level of English proficiency</a:t>
            </a:r>
            <a:r>
              <a:rPr lang="en-US" sz="2000" dirty="0" smtClean="0"/>
              <a:t> that are derived from the four recognized domains of speaking, listening, reading, and writing, and that are </a:t>
            </a:r>
            <a:r>
              <a:rPr lang="en-US" sz="4000" dirty="0" smtClean="0">
                <a:solidFill>
                  <a:schemeClr val="accent6"/>
                </a:solidFill>
              </a:rPr>
              <a:t>aligned</a:t>
            </a:r>
            <a:r>
              <a:rPr lang="en-US" sz="2000" dirty="0" smtClean="0">
                <a:solidFill>
                  <a:schemeClr val="accent6"/>
                </a:solidFill>
              </a:rPr>
              <a:t> with achievement of the challenging State </a:t>
            </a:r>
            <a:r>
              <a:rPr lang="en-US" sz="3600" dirty="0" smtClean="0">
                <a:solidFill>
                  <a:schemeClr val="accent6"/>
                </a:solidFill>
              </a:rPr>
              <a:t>academic content</a:t>
            </a:r>
            <a:r>
              <a:rPr lang="en-US" sz="3600" dirty="0" smtClean="0"/>
              <a:t> </a:t>
            </a:r>
            <a:r>
              <a:rPr lang="en-US" sz="2000" dirty="0" smtClean="0"/>
              <a:t>and student academic achievement standards described in section 1111(b)(1).</a:t>
            </a:r>
          </a:p>
          <a:p>
            <a:pPr>
              <a:buFont typeface="Arial" charset="0"/>
              <a:buNone/>
              <a:defRPr/>
            </a:pPr>
            <a:endParaRPr lang="en-US" sz="2000" dirty="0" smtClean="0"/>
          </a:p>
        </p:txBody>
      </p:sp>
      <p:sp>
        <p:nvSpPr>
          <p:cNvPr id="6" name="Date Placeholder 5"/>
          <p:cNvSpPr>
            <a:spLocks noGrp="1"/>
          </p:cNvSpPr>
          <p:nvPr>
            <p:ph type="dt" sz="half" idx="10"/>
          </p:nvPr>
        </p:nvSpPr>
        <p:spPr/>
        <p:txBody>
          <a:bodyPr/>
          <a:lstStyle/>
          <a:p>
            <a:r>
              <a:rPr lang="en-US" smtClean="0"/>
              <a:t>3/27/2011</a:t>
            </a:r>
            <a:endParaRPr lang="en-US"/>
          </a:p>
        </p:txBody>
      </p:sp>
      <p:sp>
        <p:nvSpPr>
          <p:cNvPr id="4" name="Footer Placeholder 3"/>
          <p:cNvSpPr>
            <a:spLocks noGrp="1"/>
          </p:cNvSpPr>
          <p:nvPr>
            <p:ph type="ftr" sz="quarter" idx="11"/>
          </p:nvPr>
        </p:nvSpPr>
        <p:spPr/>
        <p:txBody>
          <a:bodyPr/>
          <a:lstStyle/>
          <a:p>
            <a:pPr>
              <a:defRPr/>
            </a:pPr>
            <a:r>
              <a:rPr lang="en-US" smtClean="0"/>
              <a:t>ASCD: San Francisco</a:t>
            </a:r>
            <a:endParaRPr lang="en-US" dirty="0"/>
          </a:p>
        </p:txBody>
      </p:sp>
      <p:pic>
        <p:nvPicPr>
          <p:cNvPr id="24581" name="Picture 2"/>
          <p:cNvPicPr>
            <a:picLocks noChangeAspect="1" noChangeArrowheads="1"/>
          </p:cNvPicPr>
          <p:nvPr/>
        </p:nvPicPr>
        <p:blipFill>
          <a:blip r:embed="rId2" cstate="print"/>
          <a:srcRect/>
          <a:stretch>
            <a:fillRect/>
          </a:stretch>
        </p:blipFill>
        <p:spPr bwMode="auto">
          <a:xfrm>
            <a:off x="6858000" y="304800"/>
            <a:ext cx="1600200" cy="10461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5866</TotalTime>
  <Words>975</Words>
  <Application>Microsoft Office PowerPoint</Application>
  <PresentationFormat>On-screen Show (4:3)</PresentationFormat>
  <Paragraphs>88</Paragraphs>
  <Slides>12</Slides>
  <Notes>7</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Education 330  Teaching English Language Learners:  Issues in Policy, Leadership, and Instruction</vt:lpstr>
      <vt:lpstr>Policy and Practice:  Carrots and Sticks</vt:lpstr>
      <vt:lpstr>Civil Rights Act of 1964</vt:lpstr>
      <vt:lpstr>Slide 4</vt:lpstr>
      <vt:lpstr>Castañeda v. Pickard (1981) Fifth Circuit Court of Appeals </vt:lpstr>
      <vt:lpstr>Castañeda v. Pickard (1981) Fifth Circuit Court of Appeals </vt:lpstr>
      <vt:lpstr>Castañeda v. Pickard (1981) Fifth Circuit Court of Appeals </vt:lpstr>
      <vt:lpstr>Castañeda v. Pickard (1981) Fifth Circuit Court of Appeals </vt:lpstr>
      <vt:lpstr>Slide 9</vt:lpstr>
      <vt:lpstr>Elementary and Secondary Education Act  ESEA (1965)</vt:lpstr>
      <vt:lpstr>No Child Left Behind</vt:lpstr>
      <vt:lpstr>No Child Left Behind: Three important pieces for ELLs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hakuta</dc:creator>
  <cp:lastModifiedBy>hakuta</cp:lastModifiedBy>
  <cp:revision>78</cp:revision>
  <dcterms:created xsi:type="dcterms:W3CDTF">2010-03-23T04:44:08Z</dcterms:created>
  <dcterms:modified xsi:type="dcterms:W3CDTF">2012-04-02T12:38:02Z</dcterms:modified>
</cp:coreProperties>
</file>