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3" r:id="rId2"/>
    <p:sldId id="259" r:id="rId3"/>
    <p:sldId id="260" r:id="rId4"/>
    <p:sldId id="256" r:id="rId5"/>
    <p:sldId id="257" r:id="rId6"/>
    <p:sldId id="258"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advani" initials="aga"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8" d="100"/>
          <a:sy n="13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03-08T18:40:42.984" idx="1">
    <p:pos x="10" y="10"/>
    <p:text>jdaa: use just 7th grade.
You can also use whiteboard tools to "talk" to the slide instead of the green and yellow balloons.
Leave the big idea (fixing the revolving door problem) on the slide.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C01CA2-8BF4-4E84-AD5E-D3D39AD4B39B}" type="datetimeFigureOut">
              <a:rPr lang="en-US" smtClean="0"/>
              <a:pPr/>
              <a:t>4/9/2012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9FEF43-461C-44E0-851C-2A37B224924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Kenji</a:t>
            </a:r>
          </a:p>
          <a:p>
            <a:endParaRPr lang="en-US" dirty="0" smtClean="0"/>
          </a:p>
          <a:p>
            <a:r>
              <a:rPr lang="en-US" dirty="0" smtClean="0"/>
              <a:t>Now, here is what you</a:t>
            </a:r>
            <a:r>
              <a:rPr lang="en-US" baseline="0" dirty="0" smtClean="0"/>
              <a:t> get if you exclude the former ELLs.  The gap increases, and in fact, by 7</a:t>
            </a:r>
            <a:r>
              <a:rPr lang="en-US" baseline="30000" dirty="0" smtClean="0"/>
              <a:t>th</a:t>
            </a:r>
            <a:r>
              <a:rPr lang="en-US" baseline="0" dirty="0" smtClean="0"/>
              <a:t> grade, the Sanger data shows that is </a:t>
            </a:r>
            <a:r>
              <a:rPr lang="en-US" baseline="0" dirty="0" err="1" smtClean="0"/>
              <a:t>is</a:t>
            </a:r>
            <a:r>
              <a:rPr lang="en-US" baseline="0" dirty="0" smtClean="0"/>
              <a:t> doing worse than the state as a whole.  This is because Sanger is successful in reclassifying its ELLs, and therefore a larger proportion of their students are no longer in the ELL category.  Rather than being rewarded for this, their data make them look worse than the state overall.  </a:t>
            </a:r>
          </a:p>
          <a:p>
            <a:endParaRPr lang="en-US" baseline="0" dirty="0" smtClean="0"/>
          </a:p>
          <a:p>
            <a:r>
              <a:rPr lang="en-US" baseline="0" dirty="0" smtClean="0"/>
              <a:t>So, fixing this revolving door problem, while continuing to pay attention to the needs of the low-performing ELLs, is one focus of our recommendations.</a:t>
            </a:r>
          </a:p>
          <a:p>
            <a:endParaRPr lang="en-US" baseline="0" dirty="0" smtClean="0"/>
          </a:p>
          <a:p>
            <a:r>
              <a:rPr lang="en-US" dirty="0" smtClean="0"/>
              <a:t>Fixing the revolving door addresses concerns not just about the low-performing ELLs but also former ELLs:</a:t>
            </a:r>
          </a:p>
          <a:p>
            <a:r>
              <a:rPr lang="en-US" dirty="0" smtClean="0"/>
              <a:t> </a:t>
            </a:r>
          </a:p>
          <a:p>
            <a:pPr>
              <a:buFont typeface="Arial" pitchFamily="34" charset="0"/>
              <a:buChar char="•"/>
            </a:pPr>
            <a:r>
              <a:rPr lang="en-US" dirty="0" smtClean="0"/>
              <a:t>For example, current law (</a:t>
            </a:r>
            <a:r>
              <a:rPr lang="en-US" dirty="0" err="1" smtClean="0"/>
              <a:t>regs</a:t>
            </a:r>
            <a:r>
              <a:rPr lang="en-US" dirty="0" smtClean="0"/>
              <a:t>) calls for subgroup accountability for graduation rates based on tracking cohorts of high school students and accounting for the outcome of each using individual student identifiers. A four year or extended year cohort measure will see too much turnover to reliably calculate graduation rates, but that problem is solved if schools are held accountable after proficiency is attained.</a:t>
            </a:r>
          </a:p>
          <a:p>
            <a:pPr>
              <a:buFont typeface="Arial" pitchFamily="34" charset="0"/>
              <a:buChar char="•"/>
            </a:pPr>
            <a:endParaRPr lang="en-US" dirty="0" smtClean="0"/>
          </a:p>
          <a:p>
            <a:pPr>
              <a:buFont typeface="Arial" pitchFamily="34" charset="0"/>
              <a:buChar char="•"/>
            </a:pPr>
            <a:r>
              <a:rPr lang="en-US" dirty="0" smtClean="0"/>
              <a:t>Also, concerns about inappropriate reclassification of ELLs before they become English proficient, are addressed by keeping all ELLs in the group.</a:t>
            </a:r>
          </a:p>
          <a:p>
            <a:pPr>
              <a:buFont typeface="Arial" pitchFamily="34" charset="0"/>
              <a:buChar char="•"/>
            </a:pPr>
            <a:endParaRPr lang="en-US" dirty="0" smtClean="0"/>
          </a:p>
          <a:p>
            <a:pPr>
              <a:buFont typeface="Arial" pitchFamily="34" charset="0"/>
              <a:buChar char="•"/>
            </a:pPr>
            <a:r>
              <a:rPr lang="en-US" dirty="0" smtClean="0"/>
              <a:t>Finally ...less important, but maybe worth mentioning is that problematic "n" size issues will be greatly diminished...so many schools and districts that serve fewer than 100 ELLS at a time would be held accountable for the more stable ELL group.</a:t>
            </a:r>
          </a:p>
          <a:p>
            <a:endParaRPr lang="en-US" dirty="0"/>
          </a:p>
        </p:txBody>
      </p:sp>
      <p:sp>
        <p:nvSpPr>
          <p:cNvPr id="4" name="Slide Number Placeholder 3"/>
          <p:cNvSpPr>
            <a:spLocks noGrp="1"/>
          </p:cNvSpPr>
          <p:nvPr>
            <p:ph type="sldNum" sz="quarter" idx="10"/>
          </p:nvPr>
        </p:nvSpPr>
        <p:spPr/>
        <p:txBody>
          <a:bodyPr/>
          <a:lstStyle/>
          <a:p>
            <a:fld id="{AA55FD6B-E0B5-4B33-BDCE-3713A5608A65}"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96DBF5-8F65-4BB1-B5A9-814D4771D1B4}" type="datetimeFigureOut">
              <a:rPr lang="en-US" smtClean="0"/>
              <a:pPr/>
              <a:t>4/9/2012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96DBF5-8F65-4BB1-B5A9-814D4771D1B4}" type="datetimeFigureOut">
              <a:rPr lang="en-US" smtClean="0"/>
              <a:pPr/>
              <a:t>4/9/2012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96DBF5-8F65-4BB1-B5A9-814D4771D1B4}" type="datetimeFigureOut">
              <a:rPr lang="en-US" smtClean="0"/>
              <a:pPr/>
              <a:t>4/9/2012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96DBF5-8F65-4BB1-B5A9-814D4771D1B4}" type="datetimeFigureOut">
              <a:rPr lang="en-US" smtClean="0"/>
              <a:pPr/>
              <a:t>4/9/2012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96DBF5-8F65-4BB1-B5A9-814D4771D1B4}" type="datetimeFigureOut">
              <a:rPr lang="en-US" smtClean="0"/>
              <a:pPr/>
              <a:t>4/9/2012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96DBF5-8F65-4BB1-B5A9-814D4771D1B4}" type="datetimeFigureOut">
              <a:rPr lang="en-US" smtClean="0"/>
              <a:pPr/>
              <a:t>4/9/2012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6DBF5-8F65-4BB1-B5A9-814D4771D1B4}" type="datetimeFigureOut">
              <a:rPr lang="en-US" smtClean="0"/>
              <a:pPr/>
              <a:t>4/9/2012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96DBF5-8F65-4BB1-B5A9-814D4771D1B4}" type="datetimeFigureOut">
              <a:rPr lang="en-US" smtClean="0"/>
              <a:pPr/>
              <a:t>4/9/2012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96DBF5-8F65-4BB1-B5A9-814D4771D1B4}" type="datetimeFigureOut">
              <a:rPr lang="en-US" smtClean="0"/>
              <a:pPr/>
              <a:t>4/9/2012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96DBF5-8F65-4BB1-B5A9-814D4771D1B4}" type="datetimeFigureOut">
              <a:rPr lang="en-US" smtClean="0"/>
              <a:pPr/>
              <a:t>4/9/2012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96DBF5-8F65-4BB1-B5A9-814D4771D1B4}" type="datetimeFigureOut">
              <a:rPr lang="en-US" smtClean="0"/>
              <a:pPr/>
              <a:t>4/9/2012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849CC-F267-4972-ADF1-3C7203E4F7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6DBF5-8F65-4BB1-B5A9-814D4771D1B4}" type="datetimeFigureOut">
              <a:rPr lang="en-US" smtClean="0"/>
              <a:pPr/>
              <a:t>4/9/2012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6849CC-F267-4972-ADF1-3C7203E4F7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Monday, April 9</a:t>
            </a:r>
            <a:endParaRPr lang="en-US" dirty="0"/>
          </a:p>
        </p:txBody>
      </p:sp>
      <p:sp>
        <p:nvSpPr>
          <p:cNvPr id="5" name="Content Placeholder 4"/>
          <p:cNvSpPr>
            <a:spLocks noGrp="1"/>
          </p:cNvSpPr>
          <p:nvPr>
            <p:ph idx="1"/>
          </p:nvPr>
        </p:nvSpPr>
        <p:spPr/>
        <p:txBody>
          <a:bodyPr/>
          <a:lstStyle/>
          <a:p>
            <a:r>
              <a:rPr lang="en-US" dirty="0" smtClean="0"/>
              <a:t>What can we say about the number of ELLs in the United States?</a:t>
            </a:r>
          </a:p>
          <a:p>
            <a:r>
              <a:rPr lang="en-US" dirty="0" smtClean="0"/>
              <a:t>What can we say about the academic achievement of ELLs?</a:t>
            </a:r>
          </a:p>
          <a:p>
            <a:r>
              <a:rPr lang="en-US" dirty="0" smtClean="0"/>
              <a:t>What role has ESEA played in addressing the academic needs of ELLs?</a:t>
            </a:r>
          </a:p>
          <a:p>
            <a:r>
              <a:rPr lang="en-US" dirty="0" smtClean="0"/>
              <a:t>Do we think that ESEA has been effective, and </a:t>
            </a:r>
            <a:r>
              <a:rPr lang="en-US" smtClean="0"/>
              <a:t>how can it </a:t>
            </a:r>
            <a:r>
              <a:rPr lang="en-US" dirty="0" smtClean="0"/>
              <a:t>be improved?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dirty="0" smtClean="0">
                <a:solidFill>
                  <a:schemeClr val="accent6">
                    <a:lumMod val="75000"/>
                  </a:schemeClr>
                </a:solidFill>
              </a:rPr>
              <a:t>No Child Left Behind:</a:t>
            </a:r>
            <a:br>
              <a:rPr lang="en-US" sz="3600" dirty="0" smtClean="0">
                <a:solidFill>
                  <a:schemeClr val="accent6">
                    <a:lumMod val="75000"/>
                  </a:schemeClr>
                </a:solidFill>
              </a:rPr>
            </a:br>
            <a:r>
              <a:rPr lang="en-US" sz="2800" dirty="0" smtClean="0">
                <a:solidFill>
                  <a:schemeClr val="accent6">
                    <a:lumMod val="75000"/>
                  </a:schemeClr>
                </a:solidFill>
              </a:rPr>
              <a:t>Three important pieces for ELLs</a:t>
            </a:r>
            <a:endParaRPr lang="en-US" sz="3600" dirty="0">
              <a:solidFill>
                <a:schemeClr val="accent6">
                  <a:lumMod val="75000"/>
                </a:schemeClr>
              </a:solidFill>
            </a:endParaRPr>
          </a:p>
        </p:txBody>
      </p:sp>
      <p:sp>
        <p:nvSpPr>
          <p:cNvPr id="31747" name="Content Placeholder 2"/>
          <p:cNvSpPr>
            <a:spLocks noGrp="1"/>
          </p:cNvSpPr>
          <p:nvPr>
            <p:ph idx="1"/>
          </p:nvPr>
        </p:nvSpPr>
        <p:spPr/>
        <p:txBody>
          <a:bodyPr>
            <a:normAutofit fontScale="92500" lnSpcReduction="10000"/>
          </a:bodyPr>
          <a:lstStyle/>
          <a:p>
            <a:pPr>
              <a:defRPr/>
            </a:pPr>
            <a:r>
              <a:rPr lang="en-US" sz="2000" dirty="0" smtClean="0"/>
              <a:t>Sec. 1111(a)(3)(ix)(III) the </a:t>
            </a:r>
            <a:r>
              <a:rPr lang="en-US" sz="3600" dirty="0" smtClean="0">
                <a:solidFill>
                  <a:schemeClr val="accent6"/>
                </a:solidFill>
              </a:rPr>
              <a:t>inclusion</a:t>
            </a:r>
            <a:r>
              <a:rPr lang="en-US" sz="2000" dirty="0" smtClean="0"/>
              <a:t> of limited English proficient students, who shall be assessed in a valid and reliable manner and provided reasonable accommodations on assessments administered … including, to the extent practicable, assessments in the language and form most likely to yield accurate data…</a:t>
            </a:r>
          </a:p>
          <a:p>
            <a:pPr>
              <a:defRPr/>
            </a:pPr>
            <a:r>
              <a:rPr lang="en-US" sz="2000" dirty="0" smtClean="0"/>
              <a:t>Sec. 1111(a)(3)(xiii) enable results to be </a:t>
            </a:r>
            <a:r>
              <a:rPr lang="en-US" dirty="0" smtClean="0">
                <a:solidFill>
                  <a:schemeClr val="accent6"/>
                </a:solidFill>
              </a:rPr>
              <a:t>disaggregated</a:t>
            </a:r>
            <a:r>
              <a:rPr lang="en-US" sz="2000" dirty="0" smtClean="0"/>
              <a:t> within each State, local educational agency, and school by…English proficiency status.</a:t>
            </a:r>
          </a:p>
          <a:p>
            <a:pPr>
              <a:defRPr/>
            </a:pPr>
            <a:r>
              <a:rPr lang="en-US" sz="2000" dirty="0" smtClean="0"/>
              <a:t>Sec 3113(b)(2) standards and objectives for raising the</a:t>
            </a:r>
            <a:r>
              <a:rPr lang="en-US" sz="2000" dirty="0" smtClean="0">
                <a:solidFill>
                  <a:schemeClr val="accent6"/>
                </a:solidFill>
              </a:rPr>
              <a:t> level of English proficiency</a:t>
            </a:r>
            <a:r>
              <a:rPr lang="en-US" sz="2000" dirty="0" smtClean="0"/>
              <a:t> that are derived from the four recognized domains of speaking, listening, reading, and writing, and that are </a:t>
            </a:r>
            <a:r>
              <a:rPr lang="en-US" sz="4000" dirty="0" smtClean="0">
                <a:solidFill>
                  <a:schemeClr val="accent6"/>
                </a:solidFill>
              </a:rPr>
              <a:t>aligned</a:t>
            </a:r>
            <a:r>
              <a:rPr lang="en-US" sz="2000" dirty="0" smtClean="0">
                <a:solidFill>
                  <a:schemeClr val="accent6"/>
                </a:solidFill>
              </a:rPr>
              <a:t> with achievement of the challenging State </a:t>
            </a:r>
            <a:r>
              <a:rPr lang="en-US" sz="3600" dirty="0" smtClean="0">
                <a:solidFill>
                  <a:schemeClr val="accent6"/>
                </a:solidFill>
              </a:rPr>
              <a:t>academic content</a:t>
            </a:r>
            <a:r>
              <a:rPr lang="en-US" sz="3600" dirty="0" smtClean="0"/>
              <a:t> </a:t>
            </a:r>
            <a:r>
              <a:rPr lang="en-US" sz="2000" dirty="0" smtClean="0"/>
              <a:t>and student academic achievement standards described in section 1111(b)(1).</a:t>
            </a:r>
          </a:p>
          <a:p>
            <a:pPr>
              <a:buFont typeface="Arial" charset="0"/>
              <a:buNone/>
              <a:defRPr/>
            </a:pPr>
            <a:endParaRPr lang="en-US" sz="2000" dirty="0" smtClean="0"/>
          </a:p>
        </p:txBody>
      </p:sp>
      <p:sp>
        <p:nvSpPr>
          <p:cNvPr id="4" name="Footer Placeholder 3"/>
          <p:cNvSpPr>
            <a:spLocks noGrp="1"/>
          </p:cNvSpPr>
          <p:nvPr>
            <p:ph type="ftr" sz="quarter" idx="11"/>
          </p:nvPr>
        </p:nvSpPr>
        <p:spPr/>
        <p:txBody>
          <a:bodyPr/>
          <a:lstStyle/>
          <a:p>
            <a:pPr>
              <a:defRPr/>
            </a:pPr>
            <a:r>
              <a:rPr lang="en-US" dirty="0" smtClean="0"/>
              <a:t>AERA Brown Lecture</a:t>
            </a:r>
            <a:endParaRPr lang="en-US" dirty="0"/>
          </a:p>
        </p:txBody>
      </p:sp>
      <p:pic>
        <p:nvPicPr>
          <p:cNvPr id="24581" name="Picture 2"/>
          <p:cNvPicPr>
            <a:picLocks noChangeAspect="1" noChangeArrowheads="1"/>
          </p:cNvPicPr>
          <p:nvPr/>
        </p:nvPicPr>
        <p:blipFill>
          <a:blip r:embed="rId2" cstate="print"/>
          <a:srcRect/>
          <a:stretch>
            <a:fillRect/>
          </a:stretch>
        </p:blipFill>
        <p:spPr bwMode="auto">
          <a:xfrm>
            <a:off x="533400" y="304800"/>
            <a:ext cx="1600200" cy="1046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762000" y="1066800"/>
            <a:ext cx="7543800" cy="4398963"/>
          </a:xfrm>
          <a:prstGeom prst="rect">
            <a:avLst/>
          </a:prstGeom>
          <a:noFill/>
          <a:ln w="9525">
            <a:noFill/>
            <a:miter lim="800000"/>
            <a:headEnd/>
            <a:tailEnd/>
          </a:ln>
        </p:spPr>
      </p:pic>
      <p:sp>
        <p:nvSpPr>
          <p:cNvPr id="5" name="Title 4"/>
          <p:cNvSpPr>
            <a:spLocks noGrp="1"/>
          </p:cNvSpPr>
          <p:nvPr>
            <p:ph type="title"/>
          </p:nvPr>
        </p:nvSpPr>
        <p:spPr/>
        <p:txBody>
          <a:bodyPr/>
          <a:lstStyle/>
          <a:p>
            <a:pPr>
              <a:defRPr/>
            </a:pPr>
            <a:r>
              <a:rPr lang="en-US" dirty="0" smtClean="0">
                <a:solidFill>
                  <a:schemeClr val="accent6">
                    <a:lumMod val="75000"/>
                  </a:schemeClr>
                </a:solidFill>
              </a:rPr>
              <a:t>NCLB Implementation</a:t>
            </a:r>
            <a:endParaRPr lang="en-US" dirty="0">
              <a:solidFill>
                <a:schemeClr val="accent6">
                  <a:lumMod val="75000"/>
                </a:schemeClr>
              </a:solidFill>
            </a:endParaRPr>
          </a:p>
        </p:txBody>
      </p:sp>
      <p:sp>
        <p:nvSpPr>
          <p:cNvPr id="3" name="Footer Placeholder 2"/>
          <p:cNvSpPr>
            <a:spLocks noGrp="1"/>
          </p:cNvSpPr>
          <p:nvPr>
            <p:ph type="ftr" sz="quarter" idx="11"/>
          </p:nvPr>
        </p:nvSpPr>
        <p:spPr/>
        <p:txBody>
          <a:bodyPr/>
          <a:lstStyle/>
          <a:p>
            <a:pPr>
              <a:defRPr/>
            </a:pPr>
            <a:r>
              <a:rPr lang="en-US"/>
              <a:t>AERA Brown Lecture</a:t>
            </a:r>
          </a:p>
        </p:txBody>
      </p:sp>
      <p:sp>
        <p:nvSpPr>
          <p:cNvPr id="25605" name="TextBox 3"/>
          <p:cNvSpPr txBox="1">
            <a:spLocks noChangeArrowheads="1"/>
          </p:cNvSpPr>
          <p:nvPr/>
        </p:nvSpPr>
        <p:spPr bwMode="auto">
          <a:xfrm>
            <a:off x="838200" y="5399088"/>
            <a:ext cx="7696200" cy="1077912"/>
          </a:xfrm>
          <a:prstGeom prst="rect">
            <a:avLst/>
          </a:prstGeom>
          <a:noFill/>
          <a:ln w="9525">
            <a:noFill/>
            <a:miter lim="800000"/>
            <a:headEnd/>
            <a:tailEnd/>
          </a:ln>
        </p:spPr>
        <p:txBody>
          <a:bodyPr>
            <a:spAutoFit/>
          </a:bodyPr>
          <a:lstStyle/>
          <a:p>
            <a:r>
              <a:rPr lang="en-US" sz="1600"/>
              <a:t>Ramsey, A. &amp; O’Day, J. (2010).  Title III Policy: State of the States.  ESEA Evaluation Brief: The English Language Acquisition Act, Language Enhancement, and Academic Achievement Act.  Washington, DC: American Institutes for Research.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762125" y="1300163"/>
            <a:ext cx="5619750" cy="425767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52488" y="723900"/>
            <a:ext cx="7439025" cy="54102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85725" y="52388"/>
            <a:ext cx="8972550" cy="67532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382000" cy="533400"/>
          </a:xfrm>
        </p:spPr>
        <p:txBody>
          <a:bodyPr>
            <a:noAutofit/>
          </a:bodyPr>
          <a:lstStyle/>
          <a:p>
            <a:pPr algn="ctr"/>
            <a:r>
              <a:rPr lang="en-US" sz="2800" dirty="0" smtClean="0"/>
              <a:t/>
            </a:r>
            <a:br>
              <a:rPr lang="en-US" sz="2800" dirty="0" smtClean="0"/>
            </a:br>
            <a:r>
              <a:rPr lang="en-US" sz="3400" dirty="0" smtClean="0"/>
              <a:t>The Revolving Door Problem</a:t>
            </a:r>
            <a:endParaRPr lang="en-US" sz="3400" dirty="0"/>
          </a:p>
        </p:txBody>
      </p:sp>
      <p:pic>
        <p:nvPicPr>
          <p:cNvPr id="3" name="Content Placeholder 2"/>
          <p:cNvPicPr>
            <a:picLocks noGrp="1" noChangeAspect="1" noChangeArrowheads="1"/>
          </p:cNvPicPr>
          <p:nvPr>
            <p:ph sz="quarter" idx="1"/>
          </p:nvPr>
        </p:nvPicPr>
        <p:blipFill>
          <a:blip r:embed="rId2" cstate="print"/>
          <a:srcRect/>
          <a:stretch>
            <a:fillRect/>
          </a:stretch>
        </p:blipFill>
        <p:spPr bwMode="auto">
          <a:xfrm>
            <a:off x="2519363" y="2022872"/>
            <a:ext cx="4562475" cy="34218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a:off x="6058694" y="5371306"/>
            <a:ext cx="381000" cy="1588"/>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3886597" y="5562203"/>
            <a:ext cx="762000" cy="794"/>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8" name="Content Placeholder 2"/>
          <p:cNvPicPr>
            <a:picLocks noChangeAspect="1" noChangeArrowheads="1"/>
          </p:cNvPicPr>
          <p:nvPr/>
        </p:nvPicPr>
        <p:blipFill>
          <a:blip r:embed="rId3" cstate="print"/>
          <a:srcRect/>
          <a:stretch>
            <a:fillRect/>
          </a:stretch>
        </p:blipFill>
        <p:spPr bwMode="auto">
          <a:xfrm>
            <a:off x="381000" y="304800"/>
            <a:ext cx="1752600" cy="1085850"/>
          </a:xfrm>
          <a:prstGeom prst="rect">
            <a:avLst/>
          </a:prstGeom>
          <a:noFill/>
          <a:ln w="9525">
            <a:noFill/>
            <a:miter lim="800000"/>
            <a:headEnd/>
            <a:tailEnd/>
          </a:ln>
        </p:spPr>
      </p:pic>
      <p:sp>
        <p:nvSpPr>
          <p:cNvPr id="11" name="TextBox 10"/>
          <p:cNvSpPr txBox="1"/>
          <p:nvPr/>
        </p:nvSpPr>
        <p:spPr>
          <a:xfrm>
            <a:off x="6981653" y="533400"/>
            <a:ext cx="372218" cy="461665"/>
          </a:xfrm>
          <a:prstGeom prst="rect">
            <a:avLst/>
          </a:prstGeom>
          <a:noFill/>
        </p:spPr>
        <p:txBody>
          <a:bodyPr wrap="none" rtlCol="0">
            <a:spAutoFit/>
          </a:bodyPr>
          <a:lstStyle/>
          <a:p>
            <a:r>
              <a:rPr lang="en-US" dirty="0" smtClean="0">
                <a:solidFill>
                  <a:schemeClr val="tx1">
                    <a:lumMod val="50000"/>
                    <a:lumOff val="50000"/>
                  </a:schemeClr>
                </a:solidFill>
              </a:rPr>
              <a:t>) </a:t>
            </a:r>
          </a:p>
        </p:txBody>
      </p:sp>
      <p:sp>
        <p:nvSpPr>
          <p:cNvPr id="14" name="TextBox 13"/>
          <p:cNvSpPr txBox="1"/>
          <p:nvPr/>
        </p:nvSpPr>
        <p:spPr>
          <a:xfrm>
            <a:off x="6400800" y="6019800"/>
            <a:ext cx="2438400" cy="307777"/>
          </a:xfrm>
          <a:prstGeom prst="rect">
            <a:avLst/>
          </a:prstGeom>
          <a:noFill/>
        </p:spPr>
        <p:txBody>
          <a:bodyPr wrap="square" rtlCol="0">
            <a:spAutoFit/>
          </a:bodyPr>
          <a:lstStyle/>
          <a:p>
            <a:pPr algn="r"/>
            <a:r>
              <a:rPr lang="en-US" sz="1400" dirty="0" err="1" smtClean="0"/>
              <a:t>Hakuta</a:t>
            </a:r>
            <a:r>
              <a:rPr lang="en-US" sz="1400" dirty="0" smtClean="0"/>
              <a:t> &amp; Thompson, 2009</a:t>
            </a:r>
            <a:endParaRPr lang="en-US" sz="1400" dirty="0"/>
          </a:p>
        </p:txBody>
      </p:sp>
      <p:sp>
        <p:nvSpPr>
          <p:cNvPr id="15" name="Footer Placeholder 14"/>
          <p:cNvSpPr>
            <a:spLocks noGrp="1"/>
          </p:cNvSpPr>
          <p:nvPr>
            <p:ph type="ftr" sz="quarter" idx="11"/>
          </p:nvPr>
        </p:nvSpPr>
        <p:spPr/>
        <p:txBody>
          <a:bodyPr/>
          <a:lstStyle/>
          <a:p>
            <a:endParaRPr lang="en-US"/>
          </a:p>
        </p:txBody>
      </p:sp>
      <p:pic>
        <p:nvPicPr>
          <p:cNvPr id="16" name="Picture 15" descr="Screen shot 7thgrade..jpg"/>
          <p:cNvPicPr>
            <a:picLocks noChangeAspect="1"/>
          </p:cNvPicPr>
          <p:nvPr/>
        </p:nvPicPr>
        <p:blipFill>
          <a:blip r:embed="rId4" cstate="print"/>
          <a:stretch>
            <a:fillRect/>
          </a:stretch>
        </p:blipFill>
        <p:spPr>
          <a:xfrm>
            <a:off x="1752600" y="2514600"/>
            <a:ext cx="5567948" cy="28448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399</Words>
  <Application>Microsoft Office PowerPoint</Application>
  <PresentationFormat>On-screen Show (4:3)</PresentationFormat>
  <Paragraphs>30</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Monday, April 9</vt:lpstr>
      <vt:lpstr>No Child Left Behind: Three important pieces for ELLs</vt:lpstr>
      <vt:lpstr>NCLB Implementation</vt:lpstr>
      <vt:lpstr>Slide 4</vt:lpstr>
      <vt:lpstr>Slide 5</vt:lpstr>
      <vt:lpstr>Slide 6</vt:lpstr>
      <vt:lpstr> The Revolving Door Problem</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hakuta</dc:creator>
  <cp:lastModifiedBy>hakuta</cp:lastModifiedBy>
  <cp:revision>5</cp:revision>
  <dcterms:created xsi:type="dcterms:W3CDTF">2011-04-15T13:17:18Z</dcterms:created>
  <dcterms:modified xsi:type="dcterms:W3CDTF">2012-04-09T15:50:58Z</dcterms:modified>
</cp:coreProperties>
</file>