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6" r:id="rId2"/>
    <p:sldId id="257" r:id="rId3"/>
    <p:sldId id="258" r:id="rId4"/>
    <p:sldId id="259" r:id="rId5"/>
    <p:sldId id="260" r:id="rId6"/>
    <p:sldId id="265" r:id="rId7"/>
    <p:sldId id="262" r:id="rId8"/>
    <p:sldId id="263" r:id="rId9"/>
    <p:sldId id="26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advani" initials="aga"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90" d="100"/>
          <a:sy n="90" d="100"/>
        </p:scale>
        <p:origin x="-2244" y="-11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1-03-08T18:40:42.984" idx="1">
    <p:pos x="10" y="10"/>
    <p:text>jdaa: use just 7th grade.
You can also use whiteboard tools to "talk" to the slide instead of the green and yellow balloons.
Leave the big idea (fixing the revolving door problem) on the slide.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FC83F6-B0DB-4AAD-AA28-0354593EFD26}" type="datetimeFigureOut">
              <a:rPr lang="en-US" smtClean="0"/>
              <a:pPr/>
              <a:t>4/11/2012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F5DC63-B97D-4340-9381-D4325F70A57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DFB1AF1C-752A-4E99-B817-09B3BE074C14}" type="slidenum">
              <a:rPr lang="en-US" smtClean="0"/>
              <a:pPr/>
              <a:t>1</a:t>
            </a:fld>
            <a:endParaRPr lang="en-US" smtClean="0"/>
          </a:p>
        </p:txBody>
      </p:sp>
      <p:sp>
        <p:nvSpPr>
          <p:cNvPr id="89091" name="Slide Image Placeholder 1"/>
          <p:cNvSpPr>
            <a:spLocks noGrp="1" noRot="1" noChangeAspect="1" noTextEdit="1"/>
          </p:cNvSpPr>
          <p:nvPr>
            <p:ph type="sldImg"/>
          </p:nvPr>
        </p:nvSpPr>
        <p:spPr>
          <a:ln/>
        </p:spPr>
      </p:sp>
      <p:sp>
        <p:nvSpPr>
          <p:cNvPr id="89092"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909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A388E36-A984-49C8-80BE-B32784E83E03}" type="slidenum">
              <a:rPr lang="en-US" sz="1200">
                <a:latin typeface="Calibri" pitchFamily="34" charset="0"/>
              </a:rPr>
              <a:pPr algn="r"/>
              <a:t>1</a:t>
            </a:fld>
            <a:endParaRPr lang="en-US" sz="120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Kenji</a:t>
            </a:r>
          </a:p>
          <a:p>
            <a:endParaRPr lang="en-US" dirty="0" smtClean="0"/>
          </a:p>
          <a:p>
            <a:r>
              <a:rPr lang="en-US" dirty="0" smtClean="0"/>
              <a:t>Now, here is what you</a:t>
            </a:r>
            <a:r>
              <a:rPr lang="en-US" baseline="0" dirty="0" smtClean="0"/>
              <a:t> get if you exclude the former ELLs.  The gap increases, and in fact, by 7</a:t>
            </a:r>
            <a:r>
              <a:rPr lang="en-US" baseline="30000" dirty="0" smtClean="0"/>
              <a:t>th</a:t>
            </a:r>
            <a:r>
              <a:rPr lang="en-US" baseline="0" dirty="0" smtClean="0"/>
              <a:t> grade, the Sanger data shows that is </a:t>
            </a:r>
            <a:r>
              <a:rPr lang="en-US" baseline="0" dirty="0" err="1" smtClean="0"/>
              <a:t>is</a:t>
            </a:r>
            <a:r>
              <a:rPr lang="en-US" baseline="0" dirty="0" smtClean="0"/>
              <a:t> doing worse than the state as a whole.  This is because Sanger is successful in reclassifying its ELLs, and therefore a larger proportion of their students are no longer in the ELL category.  Rather than being rewarded for this, their data make them look worse than the state overall.  </a:t>
            </a:r>
          </a:p>
          <a:p>
            <a:endParaRPr lang="en-US" baseline="0" dirty="0" smtClean="0"/>
          </a:p>
          <a:p>
            <a:r>
              <a:rPr lang="en-US" baseline="0" dirty="0" smtClean="0"/>
              <a:t>So, fixing this revolving door problem, while continuing to pay attention to the needs of the low-performing ELLs, is one focus of our recommendations.</a:t>
            </a:r>
          </a:p>
          <a:p>
            <a:endParaRPr lang="en-US" baseline="0" dirty="0" smtClean="0"/>
          </a:p>
          <a:p>
            <a:r>
              <a:rPr lang="en-US" dirty="0" smtClean="0"/>
              <a:t>Fixing the revolving door addresses concerns not just about the low-performing ELLs but also former ELLs:</a:t>
            </a:r>
          </a:p>
          <a:p>
            <a:r>
              <a:rPr lang="en-US" dirty="0" smtClean="0"/>
              <a:t> </a:t>
            </a:r>
          </a:p>
          <a:p>
            <a:pPr>
              <a:buFont typeface="Arial" pitchFamily="34" charset="0"/>
              <a:buChar char="•"/>
            </a:pPr>
            <a:r>
              <a:rPr lang="en-US" dirty="0" smtClean="0"/>
              <a:t>For example, current law (</a:t>
            </a:r>
            <a:r>
              <a:rPr lang="en-US" dirty="0" err="1" smtClean="0"/>
              <a:t>regs</a:t>
            </a:r>
            <a:r>
              <a:rPr lang="en-US" dirty="0" smtClean="0"/>
              <a:t>) calls for subgroup accountability for graduation rates based on tracking cohorts of high school students and accounting for the outcome of each using individual student identifiers. A four year or extended year cohort measure will see too much turnover to reliably calculate graduation rates, but that problem is solved if schools are held accountable after proficiency is attained.</a:t>
            </a:r>
          </a:p>
          <a:p>
            <a:pPr>
              <a:buFont typeface="Arial" pitchFamily="34" charset="0"/>
              <a:buChar char="•"/>
            </a:pPr>
            <a:endParaRPr lang="en-US" dirty="0" smtClean="0"/>
          </a:p>
          <a:p>
            <a:pPr>
              <a:buFont typeface="Arial" pitchFamily="34" charset="0"/>
              <a:buChar char="•"/>
            </a:pPr>
            <a:r>
              <a:rPr lang="en-US" dirty="0" smtClean="0"/>
              <a:t>Also, concerns about inappropriate reclassification of ELLs before they become English proficient, are addressed by keeping all ELLs in the group.</a:t>
            </a:r>
          </a:p>
          <a:p>
            <a:pPr>
              <a:buFont typeface="Arial" pitchFamily="34" charset="0"/>
              <a:buChar char="•"/>
            </a:pPr>
            <a:endParaRPr lang="en-US" dirty="0" smtClean="0"/>
          </a:p>
          <a:p>
            <a:pPr>
              <a:buFont typeface="Arial" pitchFamily="34" charset="0"/>
              <a:buChar char="•"/>
            </a:pPr>
            <a:r>
              <a:rPr lang="en-US" dirty="0" smtClean="0"/>
              <a:t>Finally ...less important, but maybe worth mentioning is that problematic "n" size issues will be greatly diminished...so many schools and districts that serve fewer than 100 ELLS at a time would be held accountable for the more stable ELL group.</a:t>
            </a:r>
          </a:p>
          <a:p>
            <a:endParaRPr lang="en-US" dirty="0"/>
          </a:p>
        </p:txBody>
      </p:sp>
      <p:sp>
        <p:nvSpPr>
          <p:cNvPr id="4" name="Slide Number Placeholder 3"/>
          <p:cNvSpPr>
            <a:spLocks noGrp="1"/>
          </p:cNvSpPr>
          <p:nvPr>
            <p:ph type="sldNum" sz="quarter" idx="10"/>
          </p:nvPr>
        </p:nvSpPr>
        <p:spPr/>
        <p:txBody>
          <a:bodyPr/>
          <a:lstStyle/>
          <a:p>
            <a:fld id="{AA55FD6B-E0B5-4B33-BDCE-3713A5608A65}"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FE95AE-F746-4307-8FA9-A75C9BF6F645}" type="datetimeFigureOut">
              <a:rPr lang="en-US" smtClean="0"/>
              <a:pPr/>
              <a:t>4/11/2012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E95AE-F746-4307-8FA9-A75C9BF6F645}" type="datetimeFigureOut">
              <a:rPr lang="en-US" smtClean="0"/>
              <a:pPr/>
              <a:t>4/11/2012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FE95AE-F746-4307-8FA9-A75C9BF6F645}" type="datetimeFigureOut">
              <a:rPr lang="en-US" smtClean="0"/>
              <a:pPr/>
              <a:t>4/11/2012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FE95AE-F746-4307-8FA9-A75C9BF6F645}" type="datetimeFigureOut">
              <a:rPr lang="en-US" smtClean="0"/>
              <a:pPr/>
              <a:t>4/11/2012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FE95AE-F746-4307-8FA9-A75C9BF6F645}" type="datetimeFigureOut">
              <a:rPr lang="en-US" smtClean="0"/>
              <a:pPr/>
              <a:t>4/11/2012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FE95AE-F746-4307-8FA9-A75C9BF6F645}" type="datetimeFigureOut">
              <a:rPr lang="en-US" smtClean="0"/>
              <a:pPr/>
              <a:t>4/11/2012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FE95AE-F746-4307-8FA9-A75C9BF6F645}" type="datetimeFigureOut">
              <a:rPr lang="en-US" smtClean="0"/>
              <a:pPr/>
              <a:t>4/11/2012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FE95AE-F746-4307-8FA9-A75C9BF6F645}" type="datetimeFigureOut">
              <a:rPr lang="en-US" smtClean="0"/>
              <a:pPr/>
              <a:t>4/11/2012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FE95AE-F746-4307-8FA9-A75C9BF6F645}" type="datetimeFigureOut">
              <a:rPr lang="en-US" smtClean="0"/>
              <a:pPr/>
              <a:t>4/11/2012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E95AE-F746-4307-8FA9-A75C9BF6F645}" type="datetimeFigureOut">
              <a:rPr lang="en-US" smtClean="0"/>
              <a:pPr/>
              <a:t>4/11/2012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E95AE-F746-4307-8FA9-A75C9BF6F645}" type="datetimeFigureOut">
              <a:rPr lang="en-US" smtClean="0"/>
              <a:pPr/>
              <a:t>4/11/2012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9DA94-6298-4E05-94F0-39833B59D9D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FE95AE-F746-4307-8FA9-A75C9BF6F645}" type="datetimeFigureOut">
              <a:rPr lang="en-US" smtClean="0"/>
              <a:pPr/>
              <a:t>4/11/2012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79DA94-6298-4E05-94F0-39833B59D9D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comments" Target="../comments/comment1.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pPr>
              <a:defRPr/>
            </a:pPr>
            <a:r>
              <a:rPr lang="en-US" smtClean="0"/>
              <a:t>ASCD: San Francisco</a:t>
            </a:r>
            <a:endParaRPr lang="en-US"/>
          </a:p>
        </p:txBody>
      </p:sp>
      <p:sp>
        <p:nvSpPr>
          <p:cNvPr id="2" name="Title 1"/>
          <p:cNvSpPr>
            <a:spLocks noGrp="1"/>
          </p:cNvSpPr>
          <p:nvPr>
            <p:ph type="title" idx="4294967295"/>
          </p:nvPr>
        </p:nvSpPr>
        <p:spPr>
          <a:xfrm>
            <a:off x="0" y="274638"/>
            <a:ext cx="8229600" cy="1143000"/>
          </a:xfrm>
        </p:spPr>
        <p:txBody>
          <a:bodyPr rtlCol="0">
            <a:normAutofit fontScale="90000"/>
          </a:bodyPr>
          <a:lstStyle/>
          <a:p>
            <a:pPr eaLnBrk="1" fontAlgn="auto" hangingPunct="1">
              <a:spcAft>
                <a:spcPts val="0"/>
              </a:spcAft>
              <a:defRPr/>
            </a:pPr>
            <a:r>
              <a:rPr lang="en-US" sz="4000" dirty="0" smtClean="0">
                <a:solidFill>
                  <a:schemeClr val="accent6">
                    <a:lumMod val="75000"/>
                  </a:schemeClr>
                </a:solidFill>
                <a:effectLst>
                  <a:outerShdw blurRad="38100" dist="38100" dir="2700000" algn="tl">
                    <a:srgbClr val="C0C0C0"/>
                  </a:outerShdw>
                </a:effectLst>
              </a:rPr>
              <a:t>Carrots </a:t>
            </a:r>
            <a:r>
              <a:rPr lang="en-US" sz="4000" dirty="0" smtClean="0">
                <a:solidFill>
                  <a:schemeClr val="accent6">
                    <a:lumMod val="75000"/>
                  </a:schemeClr>
                </a:solidFill>
                <a:effectLst>
                  <a:outerShdw blurRad="38100" dist="38100" dir="2700000" algn="tl">
                    <a:srgbClr val="C0C0C0"/>
                  </a:outerShdw>
                </a:effectLst>
              </a:rPr>
              <a:t>and </a:t>
            </a:r>
            <a:r>
              <a:rPr lang="en-US" sz="4000" dirty="0" smtClean="0">
                <a:solidFill>
                  <a:schemeClr val="accent6">
                    <a:lumMod val="75000"/>
                  </a:schemeClr>
                </a:solidFill>
                <a:effectLst>
                  <a:outerShdw blurRad="38100" dist="38100" dir="2700000" algn="tl">
                    <a:srgbClr val="C0C0C0"/>
                  </a:outerShdw>
                </a:effectLst>
              </a:rPr>
              <a:t>Sticks</a:t>
            </a:r>
            <a:br>
              <a:rPr lang="en-US" sz="4000" dirty="0" smtClean="0">
                <a:solidFill>
                  <a:schemeClr val="accent6">
                    <a:lumMod val="75000"/>
                  </a:schemeClr>
                </a:solidFill>
                <a:effectLst>
                  <a:outerShdw blurRad="38100" dist="38100" dir="2700000" algn="tl">
                    <a:srgbClr val="C0C0C0"/>
                  </a:outerShdw>
                </a:effectLst>
              </a:rPr>
            </a:br>
            <a:r>
              <a:rPr lang="en-US" sz="4000" dirty="0" smtClean="0">
                <a:solidFill>
                  <a:schemeClr val="accent6">
                    <a:lumMod val="75000"/>
                  </a:schemeClr>
                </a:solidFill>
                <a:effectLst>
                  <a:outerShdw blurRad="38100" dist="38100" dir="2700000" algn="tl">
                    <a:srgbClr val="C0C0C0"/>
                  </a:outerShdw>
                </a:effectLst>
              </a:rPr>
              <a:t>Is the system working?</a:t>
            </a:r>
            <a:endParaRPr lang="en-US" sz="4000" dirty="0" smtClean="0">
              <a:solidFill>
                <a:schemeClr val="accent6">
                  <a:lumMod val="75000"/>
                </a:schemeClr>
              </a:solidFill>
              <a:effectLst>
                <a:outerShdw blurRad="38100" dist="38100" dir="2700000" algn="tl">
                  <a:srgbClr val="C0C0C0"/>
                </a:outerShdw>
              </a:effectLst>
            </a:endParaRPr>
          </a:p>
        </p:txBody>
      </p:sp>
      <p:sp>
        <p:nvSpPr>
          <p:cNvPr id="4100" name="Content Placeholder 2"/>
          <p:cNvSpPr>
            <a:spLocks noGrp="1"/>
          </p:cNvSpPr>
          <p:nvPr>
            <p:ph idx="4294967295"/>
          </p:nvPr>
        </p:nvSpPr>
        <p:spPr>
          <a:xfrm>
            <a:off x="990600" y="1752600"/>
            <a:ext cx="7239000" cy="4373563"/>
          </a:xfrm>
        </p:spPr>
        <p:txBody>
          <a:bodyPr/>
          <a:lstStyle/>
          <a:p>
            <a:pPr marL="365125" indent="-282575" eaLnBrk="1" hangingPunct="1">
              <a:lnSpc>
                <a:spcPct val="80000"/>
              </a:lnSpc>
            </a:pPr>
            <a:r>
              <a:rPr lang="en-US" dirty="0" smtClean="0"/>
              <a:t>Civil Rights Act, Lau v. Nichols, EEOA, </a:t>
            </a:r>
            <a:r>
              <a:rPr lang="en-US" dirty="0" err="1" smtClean="0"/>
              <a:t>Castañeda</a:t>
            </a:r>
            <a:r>
              <a:rPr lang="en-US" dirty="0" smtClean="0"/>
              <a:t> interpretation.</a:t>
            </a:r>
          </a:p>
          <a:p>
            <a:pPr marL="365125" indent="-282575" eaLnBrk="1" hangingPunct="1">
              <a:lnSpc>
                <a:spcPct val="80000"/>
              </a:lnSpc>
              <a:buFont typeface="Arial" charset="0"/>
              <a:buNone/>
            </a:pPr>
            <a:endParaRPr lang="en-US" dirty="0" smtClean="0"/>
          </a:p>
          <a:p>
            <a:pPr marL="365125" indent="-282575" eaLnBrk="1" hangingPunct="1">
              <a:lnSpc>
                <a:spcPct val="80000"/>
              </a:lnSpc>
            </a:pPr>
            <a:r>
              <a:rPr lang="en-US" dirty="0" smtClean="0"/>
              <a:t>Elementary and Secondary Education Act Title I, Title III…</a:t>
            </a:r>
          </a:p>
        </p:txBody>
      </p:sp>
      <p:pic>
        <p:nvPicPr>
          <p:cNvPr id="4101" name="Picture 5"/>
          <p:cNvPicPr>
            <a:picLocks noChangeAspect="1" noChangeArrowheads="1"/>
          </p:cNvPicPr>
          <p:nvPr/>
        </p:nvPicPr>
        <p:blipFill>
          <a:blip r:embed="rId3" cstate="print"/>
          <a:srcRect/>
          <a:stretch>
            <a:fillRect/>
          </a:stretch>
        </p:blipFill>
        <p:spPr bwMode="auto">
          <a:xfrm>
            <a:off x="762000" y="2895600"/>
            <a:ext cx="609600" cy="914400"/>
          </a:xfrm>
          <a:prstGeom prst="rect">
            <a:avLst/>
          </a:prstGeom>
          <a:noFill/>
          <a:ln w="9525">
            <a:noFill/>
            <a:miter lim="800000"/>
            <a:headEnd/>
            <a:tailEnd/>
          </a:ln>
        </p:spPr>
      </p:pic>
      <p:pic>
        <p:nvPicPr>
          <p:cNvPr id="4102" name="Picture 6"/>
          <p:cNvPicPr>
            <a:picLocks noChangeAspect="1" noChangeArrowheads="1"/>
          </p:cNvPicPr>
          <p:nvPr/>
        </p:nvPicPr>
        <p:blipFill>
          <a:blip r:embed="rId4" cstate="print"/>
          <a:srcRect/>
          <a:stretch>
            <a:fillRect/>
          </a:stretch>
        </p:blipFill>
        <p:spPr bwMode="auto">
          <a:xfrm>
            <a:off x="7696200" y="152400"/>
            <a:ext cx="1143000" cy="1374775"/>
          </a:xfrm>
          <a:prstGeom prst="rect">
            <a:avLst/>
          </a:prstGeom>
          <a:noFill/>
          <a:ln w="9525">
            <a:noFill/>
            <a:miter lim="800000"/>
            <a:headEnd/>
            <a:tailEnd/>
          </a:ln>
        </p:spPr>
      </p:pic>
      <p:pic>
        <p:nvPicPr>
          <p:cNvPr id="4103" name="Picture 6"/>
          <p:cNvPicPr>
            <a:picLocks noChangeAspect="1" noChangeArrowheads="1"/>
          </p:cNvPicPr>
          <p:nvPr/>
        </p:nvPicPr>
        <p:blipFill>
          <a:blip r:embed="rId5" cstate="print"/>
          <a:srcRect/>
          <a:stretch>
            <a:fillRect/>
          </a:stretch>
        </p:blipFill>
        <p:spPr bwMode="auto">
          <a:xfrm>
            <a:off x="914400" y="1676400"/>
            <a:ext cx="508000" cy="609600"/>
          </a:xfrm>
          <a:prstGeom prst="rect">
            <a:avLst/>
          </a:prstGeom>
          <a:noFill/>
          <a:ln w="9525">
            <a:noFill/>
            <a:miter lim="800000"/>
            <a:headEnd/>
            <a:tailEnd/>
          </a:ln>
        </p:spPr>
      </p:pic>
      <p:pic>
        <p:nvPicPr>
          <p:cNvPr id="4104" name="Picture 5"/>
          <p:cNvPicPr>
            <a:picLocks noChangeAspect="1" noChangeArrowheads="1"/>
          </p:cNvPicPr>
          <p:nvPr/>
        </p:nvPicPr>
        <p:blipFill>
          <a:blip r:embed="rId6" cstate="print"/>
          <a:srcRect/>
          <a:stretch>
            <a:fillRect/>
          </a:stretch>
        </p:blipFill>
        <p:spPr bwMode="auto">
          <a:xfrm>
            <a:off x="457200" y="0"/>
            <a:ext cx="914400" cy="1371600"/>
          </a:xfrm>
          <a:prstGeom prst="rect">
            <a:avLst/>
          </a:prstGeom>
          <a:noFill/>
          <a:ln w="9525">
            <a:noFill/>
            <a:miter lim="800000"/>
            <a:headEnd/>
            <a:tailEnd/>
          </a:ln>
        </p:spPr>
      </p:pic>
      <p:sp>
        <p:nvSpPr>
          <p:cNvPr id="9" name="Date Placeholder 8"/>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III Policy: State of the States</a:t>
            </a:r>
            <a:endParaRPr lang="en-US" dirty="0"/>
          </a:p>
        </p:txBody>
      </p:sp>
      <p:sp>
        <p:nvSpPr>
          <p:cNvPr id="3" name="Content Placeholder 2"/>
          <p:cNvSpPr>
            <a:spLocks noGrp="1"/>
          </p:cNvSpPr>
          <p:nvPr>
            <p:ph idx="1"/>
          </p:nvPr>
        </p:nvSpPr>
        <p:spPr/>
        <p:txBody>
          <a:bodyPr>
            <a:noAutofit/>
          </a:bodyPr>
          <a:lstStyle/>
          <a:p>
            <a:r>
              <a:rPr lang="en-US" sz="1800" dirty="0" smtClean="0"/>
              <a:t>10% (roughly 4.7 million) of K-12 public school students nationwide are ELLs (2007-2008 school year).</a:t>
            </a:r>
          </a:p>
          <a:p>
            <a:pPr>
              <a:buNone/>
            </a:pPr>
            <a:endParaRPr lang="en-US" sz="1800" dirty="0" smtClean="0"/>
          </a:p>
          <a:p>
            <a:r>
              <a:rPr lang="en-US" sz="1800" dirty="0" smtClean="0"/>
              <a:t>Title I (of ESEA/NCLB): </a:t>
            </a:r>
          </a:p>
          <a:p>
            <a:pPr lvl="1">
              <a:buFont typeface="Courier New" pitchFamily="49" charset="0"/>
              <a:buChar char="o"/>
            </a:pPr>
            <a:r>
              <a:rPr lang="en-US" sz="1800" dirty="0" smtClean="0"/>
              <a:t>all states assess ELs in academic subjects of reading, math, and science</a:t>
            </a:r>
          </a:p>
          <a:p>
            <a:pPr lvl="1">
              <a:buFont typeface="Courier New" pitchFamily="49" charset="0"/>
              <a:buChar char="o"/>
            </a:pPr>
            <a:r>
              <a:rPr lang="en-US" sz="1800" dirty="0" smtClean="0"/>
              <a:t>Districts and schools are accountable for AYP targets for ELLs</a:t>
            </a:r>
          </a:p>
          <a:p>
            <a:pPr lvl="1">
              <a:buFont typeface="Courier New" pitchFamily="49" charset="0"/>
              <a:buChar char="o"/>
            </a:pPr>
            <a:r>
              <a:rPr lang="en-US" sz="1800" dirty="0" smtClean="0"/>
              <a:t>States assess proficiency in English of all ELLs</a:t>
            </a:r>
          </a:p>
          <a:p>
            <a:pPr lvl="1">
              <a:buNone/>
            </a:pPr>
            <a:endParaRPr lang="en-US" sz="1800" dirty="0" smtClean="0"/>
          </a:p>
          <a:p>
            <a:r>
              <a:rPr lang="en-US" sz="1800" dirty="0" smtClean="0"/>
              <a:t>Title III:</a:t>
            </a:r>
          </a:p>
          <a:p>
            <a:pPr lvl="1">
              <a:buFont typeface="Courier New" pitchFamily="49" charset="0"/>
              <a:buChar char="o"/>
            </a:pPr>
            <a:r>
              <a:rPr lang="en-US" sz="1800" dirty="0" smtClean="0"/>
              <a:t>Details the requirements regarding English language proficiency standards, assessments, and accountability measures for districts receiving Title III funds</a:t>
            </a:r>
          </a:p>
          <a:p>
            <a:pPr>
              <a:buFont typeface="Courier New" pitchFamily="49" charset="0"/>
              <a:buChar char="o"/>
            </a:pPr>
            <a:endParaRPr lang="en-US" sz="2000" dirty="0" smtClean="0"/>
          </a:p>
          <a:p>
            <a:pPr lvl="1"/>
            <a:endParaRPr lang="en-US" sz="24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1">
              <a:buFont typeface="Courier New" pitchFamily="49" charset="0"/>
              <a:buChar char="o"/>
            </a:pPr>
            <a:r>
              <a:rPr lang="en-US" sz="1800" dirty="0" smtClean="0"/>
              <a:t>District &amp; state progress is evaluated against annual measurable achievement objectives (AMAOs)</a:t>
            </a:r>
          </a:p>
          <a:p>
            <a:pPr lvl="1">
              <a:buNone/>
            </a:pPr>
            <a:endParaRPr lang="en-US" sz="1800" dirty="0" smtClean="0"/>
          </a:p>
          <a:p>
            <a:pPr lvl="2">
              <a:buFont typeface="Courier New" pitchFamily="49" charset="0"/>
              <a:buChar char="o"/>
            </a:pPr>
            <a:r>
              <a:rPr lang="en-US" sz="1800" dirty="0" smtClean="0"/>
              <a:t>AMAO 1: Annual increases in the # or % of students making </a:t>
            </a:r>
            <a:r>
              <a:rPr lang="en-US" sz="1800" b="1" dirty="0" smtClean="0"/>
              <a:t>progress in learning English</a:t>
            </a:r>
          </a:p>
          <a:p>
            <a:pPr lvl="2">
              <a:buFont typeface="Courier New" pitchFamily="49" charset="0"/>
              <a:buChar char="o"/>
            </a:pPr>
            <a:r>
              <a:rPr lang="en-US" sz="1800" dirty="0" smtClean="0"/>
              <a:t>AMAO 2: Annual increases in the # or % of students </a:t>
            </a:r>
            <a:r>
              <a:rPr lang="en-US" sz="1800" b="1" dirty="0" smtClean="0"/>
              <a:t>attaining English proficiency</a:t>
            </a:r>
          </a:p>
          <a:p>
            <a:pPr lvl="2">
              <a:buFont typeface="Courier New" pitchFamily="49" charset="0"/>
              <a:buChar char="o"/>
            </a:pPr>
            <a:r>
              <a:rPr lang="en-US" sz="1800" dirty="0" smtClean="0"/>
              <a:t>AMAO 3: Making </a:t>
            </a:r>
            <a:r>
              <a:rPr lang="en-US" sz="1800" b="1" dirty="0" smtClean="0"/>
              <a:t>adequate yearly progress (AYP) </a:t>
            </a:r>
            <a:r>
              <a:rPr lang="en-US" sz="1800" dirty="0" smtClean="0"/>
              <a:t>for limited English </a:t>
            </a:r>
            <a:r>
              <a:rPr lang="en-US" sz="1800" smtClean="0"/>
              <a:t>proficient children</a:t>
            </a:r>
          </a:p>
          <a:p>
            <a:pPr lvl="2">
              <a:buNone/>
            </a:pPr>
            <a:endParaRPr lang="en-US" sz="1800" dirty="0" smtClean="0"/>
          </a:p>
          <a:p>
            <a:pPr lvl="3">
              <a:buFont typeface="Courier New" pitchFamily="49" charset="0"/>
              <a:buChar char="o"/>
            </a:pPr>
            <a:r>
              <a:rPr lang="en-US" sz="1800" dirty="0" smtClean="0"/>
              <a:t>Title III directors interviewed in 2009 felt AMAO 3 is a challenge because districts that do not meet their AYP are measured twice as identified under Title I and Title III</a:t>
            </a:r>
          </a:p>
          <a:p>
            <a:pPr lvl="2">
              <a:buNone/>
            </a:pPr>
            <a:endParaRPr lang="en-US" sz="1800" dirty="0" smtClean="0"/>
          </a:p>
          <a:p>
            <a:r>
              <a:rPr lang="en-US" sz="1800" dirty="0" smtClean="0"/>
              <a:t>Title I &amp; Title III share the goal of ELs attaining both language proficiency in English and academic achievement (content)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696200" cy="639762"/>
          </a:xfrm>
        </p:spPr>
        <p:txBody>
          <a:bodyPr>
            <a:normAutofit/>
          </a:bodyPr>
          <a:lstStyle/>
          <a:p>
            <a:r>
              <a:rPr lang="en-US" sz="2400" dirty="0" smtClean="0"/>
              <a:t>Title III Accountability</a:t>
            </a:r>
            <a:endParaRPr lang="en-US" sz="2400" dirty="0"/>
          </a:p>
        </p:txBody>
      </p:sp>
      <p:sp>
        <p:nvSpPr>
          <p:cNvPr id="3" name="Content Placeholder 2"/>
          <p:cNvSpPr>
            <a:spLocks noGrp="1"/>
          </p:cNvSpPr>
          <p:nvPr>
            <p:ph idx="1"/>
          </p:nvPr>
        </p:nvSpPr>
        <p:spPr>
          <a:xfrm>
            <a:off x="381000" y="1371600"/>
            <a:ext cx="8229600" cy="4525963"/>
          </a:xfrm>
        </p:spPr>
        <p:txBody>
          <a:bodyPr>
            <a:normAutofit fontScale="77500" lnSpcReduction="20000"/>
          </a:bodyPr>
          <a:lstStyle/>
          <a:p>
            <a:r>
              <a:rPr lang="en-US" sz="2400" dirty="0" smtClean="0"/>
              <a:t>How can Title III accountability be “transferred down to the school level?” </a:t>
            </a:r>
            <a:r>
              <a:rPr lang="en-US" sz="2400" i="1" dirty="0" smtClean="0"/>
              <a:t>What role can school leaders/principals play for such an accountability measure to take place?</a:t>
            </a:r>
          </a:p>
          <a:p>
            <a:r>
              <a:rPr lang="en-US" sz="2400" dirty="0" smtClean="0"/>
              <a:t>Title III has put the EL population on the map for accountability—have brought EL students “to the front line and opened a lot of eyes,” as awareness increases.</a:t>
            </a:r>
          </a:p>
          <a:p>
            <a:r>
              <a:rPr lang="en-US" sz="2400" dirty="0" smtClean="0"/>
              <a:t>Title III accountability system </a:t>
            </a:r>
            <a:r>
              <a:rPr lang="en-US" sz="2400" b="1" dirty="0" smtClean="0"/>
              <a:t>may</a:t>
            </a:r>
            <a:r>
              <a:rPr lang="en-US" sz="2400" dirty="0" smtClean="0"/>
              <a:t> be more meaningful in terms of EL performance, but Title I accountability continues to have greater salience than Title III. </a:t>
            </a:r>
            <a:endParaRPr lang="en-US" sz="2400" dirty="0"/>
          </a:p>
          <a:p>
            <a:pPr lvl="1"/>
            <a:r>
              <a:rPr lang="en-US" sz="2000" dirty="0" smtClean="0"/>
              <a:t>How much is Title I’s </a:t>
            </a:r>
            <a:r>
              <a:rPr lang="en-US" sz="2000" b="1" dirty="0" smtClean="0"/>
              <a:t>focus on content area assessment data</a:t>
            </a:r>
            <a:r>
              <a:rPr lang="en-US" sz="2000" dirty="0" smtClean="0"/>
              <a:t> hindering Title III’s accountability measure? </a:t>
            </a:r>
          </a:p>
          <a:p>
            <a:pPr marL="457200" lvl="1" indent="0">
              <a:buNone/>
            </a:pPr>
            <a:endParaRPr lang="en-US" sz="2000" dirty="0" smtClean="0"/>
          </a:p>
          <a:p>
            <a:pPr marL="457200" lvl="1" indent="0">
              <a:buNone/>
            </a:pPr>
            <a:endParaRPr lang="en-US" sz="2000" dirty="0"/>
          </a:p>
          <a:p>
            <a:pPr marL="457200" lvl="1" indent="0">
              <a:buNone/>
            </a:pPr>
            <a:r>
              <a:rPr lang="en-US" sz="2600" dirty="0">
                <a:latin typeface="Aparajita" pitchFamily="34" charset="0"/>
                <a:cs typeface="Aparajita" pitchFamily="34" charset="0"/>
              </a:rPr>
              <a:t>Working Group on ELL Policy has noted that the EL “subgroup membership fluctuates as more proficient students are exited from the group and less proficient students enter,” they further mention how this fluctuation only “systematically depresses the performance of the identified group, undermining both accountability judgments and evaluations of practices and programs.”</a:t>
            </a:r>
          </a:p>
          <a:p>
            <a:pPr marL="457200" lvl="1" indent="0">
              <a:buNone/>
            </a:pPr>
            <a:endParaRPr lang="en-US" sz="2600" dirty="0" smtClean="0"/>
          </a:p>
        </p:txBody>
      </p:sp>
    </p:spTree>
    <p:extLst>
      <p:ext uri="{BB962C8B-B14F-4D97-AF65-F5344CB8AC3E}">
        <p14:creationId xmlns="" xmlns:p14="http://schemas.microsoft.com/office/powerpoint/2010/main" val="2771616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609600"/>
            <a:ext cx="8229600" cy="5693866"/>
          </a:xfrm>
          <a:prstGeom prst="rect">
            <a:avLst/>
          </a:prstGeom>
          <a:noFill/>
        </p:spPr>
        <p:txBody>
          <a:bodyPr wrap="square" rtlCol="0">
            <a:spAutoFit/>
          </a:bodyPr>
          <a:lstStyle/>
          <a:p>
            <a:pPr marL="457200" indent="-457200">
              <a:buFont typeface="Arial" pitchFamily="34" charset="0"/>
              <a:buChar char="•"/>
            </a:pPr>
            <a:r>
              <a:rPr lang="en-US" sz="2800" dirty="0" smtClean="0">
                <a:latin typeface="Arial" pitchFamily="34" charset="0"/>
                <a:cs typeface="Arial" pitchFamily="34" charset="0"/>
              </a:rPr>
              <a:t>A set of 16 recommendations in five areas: identification and classification, accountability system, assessment, human capital policies,  and capacity-building role of Title III</a:t>
            </a:r>
          </a:p>
          <a:p>
            <a:endParaRPr lang="en-US" sz="2800" dirty="0" smtClean="0">
              <a:latin typeface="Arial" pitchFamily="34" charset="0"/>
              <a:cs typeface="Arial" pitchFamily="34" charset="0"/>
            </a:endParaRPr>
          </a:p>
          <a:p>
            <a:pPr marL="457200" indent="-457200">
              <a:buFont typeface="Arial" pitchFamily="34" charset="0"/>
              <a:buChar char="•"/>
            </a:pPr>
            <a:r>
              <a:rPr lang="en-US" sz="2800" dirty="0" smtClean="0">
                <a:latin typeface="Arial" pitchFamily="34" charset="0"/>
                <a:cs typeface="Arial" pitchFamily="34" charset="0"/>
              </a:rPr>
              <a:t>Highlights “developmental nature of language acquisition” and implications for decision-making of various aspects of ELLs.</a:t>
            </a:r>
          </a:p>
          <a:p>
            <a:endParaRPr lang="en-US" sz="2800" dirty="0" smtClean="0">
              <a:latin typeface="Arial" pitchFamily="34" charset="0"/>
              <a:cs typeface="Arial" pitchFamily="34" charset="0"/>
            </a:endParaRPr>
          </a:p>
          <a:p>
            <a:pPr marL="457200" indent="-457200">
              <a:buFont typeface="Arial" pitchFamily="34" charset="0"/>
              <a:buChar char="•"/>
            </a:pPr>
            <a:r>
              <a:rPr lang="en-US" sz="2800" dirty="0">
                <a:latin typeface="Arial" pitchFamily="34" charset="0"/>
                <a:cs typeface="Arial" pitchFamily="34" charset="0"/>
              </a:rPr>
              <a:t>While the 16 recommendations overall speak directly to the state-level policymakers, some areas are also relevant to smaller organizational level as </a:t>
            </a:r>
            <a:r>
              <a:rPr lang="en-US" sz="2800" dirty="0" smtClean="0">
                <a:latin typeface="Arial" pitchFamily="34" charset="0"/>
                <a:cs typeface="Arial" pitchFamily="34" charset="0"/>
              </a:rPr>
              <a:t>well.</a:t>
            </a:r>
            <a:endParaRPr lang="en-US" sz="2800" dirty="0">
              <a:latin typeface="Arial" pitchFamily="34" charset="0"/>
              <a:cs typeface="Arial" pitchFamily="34" charset="0"/>
            </a:endParaRPr>
          </a:p>
        </p:txBody>
      </p:sp>
    </p:spTree>
    <p:extLst>
      <p:ext uri="{BB962C8B-B14F-4D97-AF65-F5344CB8AC3E}">
        <p14:creationId xmlns="" xmlns:p14="http://schemas.microsoft.com/office/powerpoint/2010/main" val="2926214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Title III Accountability and District</a:t>
            </a:r>
            <a:br>
              <a:rPr lang="en-US" dirty="0" smtClean="0"/>
            </a:br>
            <a:r>
              <a:rPr lang="en-US" dirty="0" smtClean="0"/>
              <a:t>Improvement Efforts: A Closer Look</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Making ELLs a priority</a:t>
            </a:r>
          </a:p>
          <a:p>
            <a:pPr lvl="1"/>
            <a:r>
              <a:rPr lang="en-US" dirty="0" smtClean="0"/>
              <a:t>Fostering a district- and school-wide focus on EL needs</a:t>
            </a:r>
          </a:p>
          <a:p>
            <a:pPr lvl="1"/>
            <a:r>
              <a:rPr lang="en-US" dirty="0" smtClean="0"/>
              <a:t>Establishing shared priorities and expectations</a:t>
            </a:r>
          </a:p>
          <a:p>
            <a:r>
              <a:rPr lang="en-US" dirty="0" smtClean="0"/>
              <a:t>Building capacity</a:t>
            </a:r>
          </a:p>
          <a:p>
            <a:pPr lvl="1"/>
            <a:r>
              <a:rPr lang="en-US" dirty="0" smtClean="0"/>
              <a:t>Staff expertise (professional development, coaching, certification programs, online resources, recruitment)</a:t>
            </a:r>
          </a:p>
          <a:p>
            <a:pPr lvl="1"/>
            <a:r>
              <a:rPr lang="en-US" dirty="0" smtClean="0"/>
              <a:t>Instructional resources and supports</a:t>
            </a:r>
          </a:p>
          <a:p>
            <a:pPr lvl="1"/>
            <a:r>
              <a:rPr lang="en-US" dirty="0" smtClean="0"/>
              <a:t>Infrastructure  and expertise for quality data analysis at the district-, school-, and classroom-level</a:t>
            </a:r>
          </a:p>
          <a:p>
            <a:pPr lvl="1"/>
            <a:r>
              <a:rPr lang="en-US" dirty="0" smtClean="0"/>
              <a:t>Collaboration among district leaders, school leaders, and educators (e.g., advisory groups, PLCs, coordination between Title I and Title III)</a:t>
            </a:r>
          </a:p>
          <a:p>
            <a:pPr lvl="1"/>
            <a:r>
              <a:rPr lang="en-US" dirty="0" smtClean="0"/>
              <a:t>Parent/community outreach</a:t>
            </a:r>
          </a:p>
          <a:p>
            <a:r>
              <a:rPr lang="en-US" dirty="0" smtClean="0"/>
              <a:t>Identifying ELL needs and monitoring progress</a:t>
            </a:r>
          </a:p>
          <a:p>
            <a:pPr lvl="1"/>
            <a:r>
              <a:rPr lang="en-US" dirty="0" smtClean="0"/>
              <a:t>Academic growth</a:t>
            </a:r>
          </a:p>
          <a:p>
            <a:pPr lvl="1"/>
            <a:r>
              <a:rPr lang="en-US" dirty="0" smtClean="0"/>
              <a:t>Progress in and attainment of English language proficiency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382000" cy="533400"/>
          </a:xfrm>
        </p:spPr>
        <p:txBody>
          <a:bodyPr>
            <a:noAutofit/>
          </a:bodyPr>
          <a:lstStyle/>
          <a:p>
            <a:pPr algn="ctr"/>
            <a:r>
              <a:rPr lang="en-US" sz="2800" dirty="0" smtClean="0"/>
              <a:t/>
            </a:r>
            <a:br>
              <a:rPr lang="en-US" sz="2800" dirty="0" smtClean="0"/>
            </a:br>
            <a:r>
              <a:rPr lang="en-US" sz="3400" dirty="0" smtClean="0"/>
              <a:t>The Revolving Door Problem</a:t>
            </a:r>
            <a:endParaRPr lang="en-US" sz="3400" dirty="0"/>
          </a:p>
        </p:txBody>
      </p:sp>
      <p:pic>
        <p:nvPicPr>
          <p:cNvPr id="3" name="Content Placeholder 2"/>
          <p:cNvPicPr>
            <a:picLocks noGrp="1" noChangeAspect="1" noChangeArrowheads="1"/>
          </p:cNvPicPr>
          <p:nvPr>
            <p:ph sz="quarter" idx="1"/>
          </p:nvPr>
        </p:nvPicPr>
        <p:blipFill>
          <a:blip r:embed="rId2" cstate="print"/>
          <a:srcRect/>
          <a:stretch>
            <a:fillRect/>
          </a:stretch>
        </p:blipFill>
        <p:spPr bwMode="auto">
          <a:xfrm>
            <a:off x="2519363" y="2022872"/>
            <a:ext cx="4562475" cy="34218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a:off x="6058694" y="5371306"/>
            <a:ext cx="381000" cy="1588"/>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3886597" y="5562203"/>
            <a:ext cx="762000" cy="794"/>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8" name="Content Placeholder 2"/>
          <p:cNvPicPr>
            <a:picLocks noChangeAspect="1" noChangeArrowheads="1"/>
          </p:cNvPicPr>
          <p:nvPr/>
        </p:nvPicPr>
        <p:blipFill>
          <a:blip r:embed="rId3" cstate="print"/>
          <a:srcRect/>
          <a:stretch>
            <a:fillRect/>
          </a:stretch>
        </p:blipFill>
        <p:spPr bwMode="auto">
          <a:xfrm>
            <a:off x="381000" y="304800"/>
            <a:ext cx="1752600" cy="1085850"/>
          </a:xfrm>
          <a:prstGeom prst="rect">
            <a:avLst/>
          </a:prstGeom>
          <a:noFill/>
          <a:ln w="9525">
            <a:noFill/>
            <a:miter lim="800000"/>
            <a:headEnd/>
            <a:tailEnd/>
          </a:ln>
        </p:spPr>
      </p:pic>
      <p:sp>
        <p:nvSpPr>
          <p:cNvPr id="11" name="TextBox 10"/>
          <p:cNvSpPr txBox="1"/>
          <p:nvPr/>
        </p:nvSpPr>
        <p:spPr>
          <a:xfrm>
            <a:off x="6981653" y="533400"/>
            <a:ext cx="372218" cy="461665"/>
          </a:xfrm>
          <a:prstGeom prst="rect">
            <a:avLst/>
          </a:prstGeom>
          <a:noFill/>
        </p:spPr>
        <p:txBody>
          <a:bodyPr wrap="none" rtlCol="0">
            <a:spAutoFit/>
          </a:bodyPr>
          <a:lstStyle/>
          <a:p>
            <a:r>
              <a:rPr lang="en-US" dirty="0" smtClean="0">
                <a:solidFill>
                  <a:schemeClr val="tx1">
                    <a:lumMod val="50000"/>
                    <a:lumOff val="50000"/>
                  </a:schemeClr>
                </a:solidFill>
              </a:rPr>
              <a:t>) </a:t>
            </a:r>
          </a:p>
        </p:txBody>
      </p:sp>
      <p:sp>
        <p:nvSpPr>
          <p:cNvPr id="14" name="TextBox 13"/>
          <p:cNvSpPr txBox="1"/>
          <p:nvPr/>
        </p:nvSpPr>
        <p:spPr>
          <a:xfrm>
            <a:off x="6400800" y="6019800"/>
            <a:ext cx="2438400" cy="307777"/>
          </a:xfrm>
          <a:prstGeom prst="rect">
            <a:avLst/>
          </a:prstGeom>
          <a:noFill/>
        </p:spPr>
        <p:txBody>
          <a:bodyPr wrap="square" rtlCol="0">
            <a:spAutoFit/>
          </a:bodyPr>
          <a:lstStyle/>
          <a:p>
            <a:pPr algn="r"/>
            <a:r>
              <a:rPr lang="en-US" sz="1400" dirty="0" err="1" smtClean="0"/>
              <a:t>Hakuta</a:t>
            </a:r>
            <a:r>
              <a:rPr lang="en-US" sz="1400" dirty="0" smtClean="0"/>
              <a:t> &amp; Thompson, 2009</a:t>
            </a:r>
            <a:endParaRPr lang="en-US" sz="1400" dirty="0"/>
          </a:p>
        </p:txBody>
      </p:sp>
      <p:sp>
        <p:nvSpPr>
          <p:cNvPr id="15" name="Footer Placeholder 14"/>
          <p:cNvSpPr>
            <a:spLocks noGrp="1"/>
          </p:cNvSpPr>
          <p:nvPr>
            <p:ph type="ftr" sz="quarter" idx="11"/>
          </p:nvPr>
        </p:nvSpPr>
        <p:spPr/>
        <p:txBody>
          <a:bodyPr/>
          <a:lstStyle/>
          <a:p>
            <a:endParaRPr lang="en-US"/>
          </a:p>
        </p:txBody>
      </p:sp>
      <p:pic>
        <p:nvPicPr>
          <p:cNvPr id="16" name="Picture 15" descr="Screen shot 7thgrade..jpg"/>
          <p:cNvPicPr>
            <a:picLocks noChangeAspect="1"/>
          </p:cNvPicPr>
          <p:nvPr/>
        </p:nvPicPr>
        <p:blipFill>
          <a:blip r:embed="rId4" cstate="print"/>
          <a:stretch>
            <a:fillRect/>
          </a:stretch>
        </p:blipFill>
        <p:spPr>
          <a:xfrm>
            <a:off x="1752600" y="2514600"/>
            <a:ext cx="5567948" cy="28448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Master Plans</a:t>
            </a:r>
            <a:endParaRPr lang="en-US" dirty="0"/>
          </a:p>
        </p:txBody>
      </p:sp>
      <p:sp>
        <p:nvSpPr>
          <p:cNvPr id="3" name="Content Placeholder 2"/>
          <p:cNvSpPr>
            <a:spLocks noGrp="1"/>
          </p:cNvSpPr>
          <p:nvPr>
            <p:ph idx="1"/>
          </p:nvPr>
        </p:nvSpPr>
        <p:spPr/>
        <p:txBody>
          <a:bodyPr>
            <a:normAutofit lnSpcReduction="10000"/>
          </a:bodyPr>
          <a:lstStyle/>
          <a:p>
            <a:pPr lvl="1"/>
            <a:r>
              <a:rPr lang="en-US" dirty="0" smtClean="0"/>
              <a:t>formulates specific instructional approaches for a variety of English learners, e.g. newcomers and long term ELLs</a:t>
            </a:r>
          </a:p>
          <a:p>
            <a:pPr lvl="1"/>
            <a:r>
              <a:rPr lang="en-US" dirty="0" smtClean="0"/>
              <a:t>describes an assessment system that monitors ELLs for academic achievement and linguistic growth</a:t>
            </a:r>
          </a:p>
          <a:p>
            <a:pPr lvl="1"/>
            <a:r>
              <a:rPr lang="en-US" dirty="0" smtClean="0"/>
              <a:t>incorporates a systematic approach to developing teacher expertise in educating ELLs</a:t>
            </a:r>
          </a:p>
          <a:p>
            <a:pPr lvl="1"/>
            <a:r>
              <a:rPr lang="en-US" dirty="0" smtClean="0"/>
              <a:t>provides additional supports to ensure meaningful ELL access to the core curriculum </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772</Words>
  <Application>Microsoft Office PowerPoint</Application>
  <PresentationFormat>On-screen Show (4:3)</PresentationFormat>
  <Paragraphs>75</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Carrots and Sticks Is the system working?</vt:lpstr>
      <vt:lpstr>Title III Policy: State of the States</vt:lpstr>
      <vt:lpstr>Slide 3</vt:lpstr>
      <vt:lpstr>Title III Accountability</vt:lpstr>
      <vt:lpstr>Slide 5</vt:lpstr>
      <vt:lpstr>Title III Accountability and District Improvement Efforts: A Closer Look</vt:lpstr>
      <vt:lpstr> The Revolving Door Problem</vt:lpstr>
      <vt:lpstr>Slide 8</vt:lpstr>
      <vt:lpstr>Master Plans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III Policy: State of the States</dc:title>
  <dc:creator>Elizabeth</dc:creator>
  <cp:lastModifiedBy>hakuta</cp:lastModifiedBy>
  <cp:revision>22</cp:revision>
  <dcterms:created xsi:type="dcterms:W3CDTF">2012-04-09T07:38:35Z</dcterms:created>
  <dcterms:modified xsi:type="dcterms:W3CDTF">2012-04-11T15:51:40Z</dcterms:modified>
</cp:coreProperties>
</file>