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7" r:id="rId2"/>
    <p:sldId id="258" r:id="rId3"/>
    <p:sldId id="261" r:id="rId4"/>
    <p:sldId id="260" r:id="rId5"/>
    <p:sldId id="259" r:id="rId6"/>
    <p:sldId id="263" r:id="rId7"/>
    <p:sldId id="262" r:id="rId8"/>
    <p:sldId id="26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38" d="100"/>
          <a:sy n="138" d="100"/>
        </p:scale>
        <p:origin x="-86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308E7A-514E-4B17-A5B9-495FA5BD57D4}" type="datetimeFigureOut">
              <a:rPr lang="en-US" smtClean="0"/>
              <a:pPr/>
              <a:t>5/2/2012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7E7359-2610-440A-AFAD-8B668C99D89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728270C-299D-4454-83B1-E8B181673A71}" type="slidenum">
              <a:rPr lang="en-US"/>
              <a:pPr/>
              <a:t>4</a:t>
            </a:fld>
            <a:endParaRPr lang="en-US"/>
          </a:p>
        </p:txBody>
      </p:sp>
      <p:sp>
        <p:nvSpPr>
          <p:cNvPr id="1945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9458" name="Rectangle 2"/>
          <p:cNvSpPr txBox="1">
            <a:spLocks noGrp="1" noChangeArrowheads="1"/>
          </p:cNvSpPr>
          <p:nvPr>
            <p:ph type="body" idx="1"/>
          </p:nvPr>
        </p:nvSpPr>
        <p:spPr bwMode="auto">
          <a:xfrm>
            <a:off x="685800" y="4343400"/>
            <a:ext cx="5486400" cy="4297363"/>
          </a:xfrm>
          <a:prstGeom prst="rect">
            <a:avLst/>
          </a:prstGeom>
          <a:noFill/>
          <a:ln>
            <a:round/>
            <a:headEnd/>
            <a:tailEnd/>
          </a:ln>
        </p:spPr>
        <p:txBody>
          <a:bodyPr wrap="none" anchor="ctr"/>
          <a:lstStyle/>
          <a:p>
            <a:pPr eaLnBrk="1">
              <a:spcBef>
                <a:spcPct val="0"/>
              </a:spcBef>
              <a:tabLst>
                <a:tab pos="723900" algn="l"/>
                <a:tab pos="1447800" algn="l"/>
                <a:tab pos="2171700" algn="l"/>
                <a:tab pos="2895600" algn="l"/>
                <a:tab pos="3619500" algn="l"/>
                <a:tab pos="4343400" algn="l"/>
                <a:tab pos="5067300" algn="l"/>
              </a:tabLst>
            </a:pPr>
            <a:endParaRPr lang="en-US" sz="2000">
              <a:latin typeface="Arial" charset="0"/>
              <a:ea typeface="Microsoft YaHei"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AEF301F-C638-4758-8154-6E878AA82275}" type="slidenum">
              <a:rPr lang="en-US"/>
              <a:pPr/>
              <a:t>5</a:t>
            </a:fld>
            <a:endParaRPr lang="en-US"/>
          </a:p>
        </p:txBody>
      </p:sp>
      <p:sp>
        <p:nvSpPr>
          <p:cNvPr id="18433"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8434" name="Rectangle 2"/>
          <p:cNvSpPr txBox="1">
            <a:spLocks noGrp="1" noChangeArrowheads="1"/>
          </p:cNvSpPr>
          <p:nvPr>
            <p:ph type="body" idx="1"/>
          </p:nvPr>
        </p:nvSpPr>
        <p:spPr bwMode="auto">
          <a:xfrm>
            <a:off x="685800" y="4343400"/>
            <a:ext cx="5486400" cy="4297363"/>
          </a:xfrm>
          <a:prstGeom prst="rect">
            <a:avLst/>
          </a:prstGeom>
          <a:noFill/>
          <a:ln>
            <a:round/>
            <a:headEnd/>
            <a:tailEnd/>
          </a:ln>
        </p:spPr>
        <p:txBody>
          <a:bodyPr wrap="none" anchor="ctr"/>
          <a:lstStyle/>
          <a:p>
            <a:pPr eaLnBrk="1">
              <a:spcBef>
                <a:spcPct val="0"/>
              </a:spcBef>
              <a:tabLst>
                <a:tab pos="723900" algn="l"/>
                <a:tab pos="1447800" algn="l"/>
                <a:tab pos="2171700" algn="l"/>
                <a:tab pos="2895600" algn="l"/>
                <a:tab pos="3619500" algn="l"/>
                <a:tab pos="4343400" algn="l"/>
                <a:tab pos="5067300" algn="l"/>
              </a:tabLst>
            </a:pPr>
            <a:endParaRPr lang="en-US" sz="2000">
              <a:latin typeface="Arial" charset="0"/>
              <a:ea typeface="Microsoft YaHei"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A2E228-DC03-4A3E-ABDB-FF31CF15E3ED}" type="slidenum">
              <a:rPr lang="en-US" smtClean="0"/>
              <a:pPr/>
              <a:t>6</a:t>
            </a:fld>
            <a:endParaRPr lang="en-US"/>
          </a:p>
        </p:txBody>
      </p:sp>
    </p:spTree>
    <p:extLst>
      <p:ext uri="{BB962C8B-B14F-4D97-AF65-F5344CB8AC3E}">
        <p14:creationId xmlns:p14="http://schemas.microsoft.com/office/powerpoint/2010/main" xmlns="" val="30949865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Organizing Schools for Improvement (</a:t>
            </a:r>
            <a:r>
              <a:rPr lang="en-US" sz="2800" dirty="0" err="1" smtClean="0"/>
              <a:t>Bryk</a:t>
            </a:r>
            <a:r>
              <a:rPr lang="en-US" sz="2800" dirty="0" smtClean="0"/>
              <a:t> et al 2010)</a:t>
            </a:r>
            <a:endParaRPr lang="en-US" sz="2800" dirty="0"/>
          </a:p>
        </p:txBody>
      </p:sp>
      <p:sp>
        <p:nvSpPr>
          <p:cNvPr id="3" name="Content Placeholder 2"/>
          <p:cNvSpPr>
            <a:spLocks noGrp="1"/>
          </p:cNvSpPr>
          <p:nvPr>
            <p:ph idx="1"/>
          </p:nvPr>
        </p:nvSpPr>
        <p:spPr>
          <a:xfrm>
            <a:off x="457200" y="1219200"/>
            <a:ext cx="8229600" cy="5410200"/>
          </a:xfrm>
        </p:spPr>
        <p:txBody>
          <a:bodyPr>
            <a:normAutofit fontScale="55000" lnSpcReduction="20000"/>
          </a:bodyPr>
          <a:lstStyle/>
          <a:p>
            <a:r>
              <a:rPr lang="en-US" sz="3600" dirty="0" smtClean="0"/>
              <a:t>Interconnections among essential supports: a sustained weakness in one area can undermine other areas and overall effectiveness of efforts</a:t>
            </a:r>
          </a:p>
          <a:p>
            <a:pPr lvl="1"/>
            <a:r>
              <a:rPr lang="en-US" sz="3300" b="1" dirty="0" smtClean="0"/>
              <a:t>School leadership: </a:t>
            </a:r>
            <a:r>
              <a:rPr lang="en-US" sz="3300" dirty="0" smtClean="0"/>
              <a:t>managerial, instructional, &amp; inclusive-facilitative dimensions</a:t>
            </a:r>
          </a:p>
          <a:p>
            <a:pPr lvl="1"/>
            <a:r>
              <a:rPr lang="en-US" sz="3300" b="1" dirty="0" smtClean="0"/>
              <a:t>Professional capacity</a:t>
            </a:r>
            <a:r>
              <a:rPr lang="en-US" sz="3300" dirty="0" smtClean="0"/>
              <a:t>: teacher knowledge &amp; skill, support for teacher learning (quality &amp; frequency of PD), school-based professional community (sense of agency, orientation toward continuous improvement)</a:t>
            </a:r>
          </a:p>
          <a:p>
            <a:pPr lvl="1"/>
            <a:r>
              <a:rPr lang="en-US" sz="3300" b="1" dirty="0" smtClean="0"/>
              <a:t>School learning climate:  </a:t>
            </a:r>
            <a:r>
              <a:rPr lang="en-US" sz="3300" dirty="0" smtClean="0"/>
              <a:t>teacher academic press &amp; personal support norms, order &amp; safety, peer academic norms</a:t>
            </a:r>
          </a:p>
          <a:p>
            <a:pPr lvl="1"/>
            <a:r>
              <a:rPr lang="en-US" sz="3300" b="1" dirty="0" smtClean="0"/>
              <a:t>Parent, school, community ties:  </a:t>
            </a:r>
            <a:r>
              <a:rPr lang="en-US" sz="3300" dirty="0" smtClean="0"/>
              <a:t>community institutional social support, direct services to schools, parental press/support for learning, school’s efforts to engage/support parents</a:t>
            </a:r>
          </a:p>
          <a:p>
            <a:pPr lvl="1"/>
            <a:r>
              <a:rPr lang="en-US" sz="3300" b="1" dirty="0" smtClean="0"/>
              <a:t>Instructional guidance: </a:t>
            </a:r>
            <a:r>
              <a:rPr lang="en-US" sz="3300" dirty="0" smtClean="0"/>
              <a:t>curriculum alignment, nature of academic demand &amp; tools to support it</a:t>
            </a:r>
          </a:p>
          <a:p>
            <a:pPr lvl="1"/>
            <a:r>
              <a:rPr lang="en-US" sz="3300" b="1" dirty="0" smtClean="0"/>
              <a:t>Classroom </a:t>
            </a:r>
            <a:r>
              <a:rPr lang="en-US" sz="3300" b="1" dirty="0" err="1" smtClean="0"/>
              <a:t>blackbox</a:t>
            </a:r>
            <a:r>
              <a:rPr lang="en-US" sz="3300" dirty="0" smtClean="0"/>
              <a:t>: technical core (instruction, time, supplemental resources) and dynamics of student learning (motivation, school participation)</a:t>
            </a:r>
          </a:p>
          <a:p>
            <a:r>
              <a:rPr lang="en-US" sz="3600" b="1" dirty="0" smtClean="0"/>
              <a:t>Relational trust </a:t>
            </a:r>
            <a:r>
              <a:rPr lang="en-US" sz="3600" dirty="0" smtClean="0"/>
              <a:t>(respectful exchanges, personal regard, perceptions of role competence and personal integrity)</a:t>
            </a:r>
          </a:p>
          <a:p>
            <a:pPr lvl="1"/>
            <a:r>
              <a:rPr lang="en-US" sz="3300" dirty="0" smtClean="0"/>
              <a:t>Developed through day-to-day social interactions</a:t>
            </a:r>
          </a:p>
          <a:p>
            <a:pPr lvl="1"/>
            <a:r>
              <a:rPr lang="en-US" sz="3300" dirty="0" smtClean="0"/>
              <a:t>Influences buy-in, serves as motivating force, facilitates deep engagement in reform and diffusion across school</a:t>
            </a:r>
          </a:p>
        </p:txBody>
      </p:sp>
      <p:sp>
        <p:nvSpPr>
          <p:cNvPr id="4" name="Footer Placeholder 3"/>
          <p:cNvSpPr>
            <a:spLocks noGrp="1"/>
          </p:cNvSpPr>
          <p:nvPr>
            <p:ph type="ftr" sz="quarter" idx="11"/>
          </p:nvPr>
        </p:nvSpPr>
        <p:spPr/>
        <p:txBody>
          <a:bodyPr/>
          <a:lstStyle/>
          <a:p>
            <a:r>
              <a:rPr lang="en-US" smtClean="0"/>
              <a:t>Andrea Boyle</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smtClean="0"/>
              <a:t>What are the priorities? </a:t>
            </a:r>
            <a:endParaRPr lang="en-US" sz="3200" dirty="0"/>
          </a:p>
        </p:txBody>
      </p:sp>
      <p:sp>
        <p:nvSpPr>
          <p:cNvPr id="5" name="Content Placeholder 4"/>
          <p:cNvSpPr>
            <a:spLocks noGrp="1"/>
          </p:cNvSpPr>
          <p:nvPr>
            <p:ph idx="1"/>
          </p:nvPr>
        </p:nvSpPr>
        <p:spPr/>
        <p:txBody>
          <a:bodyPr>
            <a:normAutofit lnSpcReduction="10000"/>
          </a:bodyPr>
          <a:lstStyle/>
          <a:p>
            <a:pPr marL="0" indent="0">
              <a:buNone/>
            </a:pPr>
            <a:r>
              <a:rPr lang="en-US" sz="1800" i="1" dirty="0" smtClean="0"/>
              <a:t>School Leadership, Parent-Community Ties, Professional Capacity, Student-Centered Learning Climate &amp; Instructional Guidance</a:t>
            </a:r>
          </a:p>
          <a:p>
            <a:pPr marL="0" indent="0">
              <a:buNone/>
            </a:pPr>
            <a:r>
              <a:rPr lang="en-US" sz="1800" i="1" dirty="0">
                <a:latin typeface="Times New Roman" pitchFamily="18" charset="0"/>
                <a:cs typeface="Times New Roman" pitchFamily="18" charset="0"/>
              </a:rPr>
              <a:t>	</a:t>
            </a:r>
            <a:r>
              <a:rPr lang="en-US" sz="1800" dirty="0" smtClean="0">
                <a:latin typeface="Times New Roman" pitchFamily="18" charset="0"/>
                <a:cs typeface="Times New Roman" pitchFamily="18" charset="0"/>
              </a:rPr>
              <a:t>Sustained weakness in any of these domains </a:t>
            </a:r>
            <a:r>
              <a:rPr lang="en-US" sz="1800" dirty="0" smtClean="0">
                <a:latin typeface="Times New Roman" pitchFamily="18" charset="0"/>
                <a:cs typeface="Times New Roman" pitchFamily="18" charset="0"/>
                <a:sym typeface="Wingdings" pitchFamily="2" charset="2"/>
              </a:rPr>
              <a:t> </a:t>
            </a:r>
            <a:r>
              <a:rPr lang="en-US" sz="1800" b="1" dirty="0" smtClean="0">
                <a:latin typeface="Times New Roman" pitchFamily="18" charset="0"/>
                <a:cs typeface="Times New Roman" pitchFamily="18" charset="0"/>
              </a:rPr>
              <a:t>virtually</a:t>
            </a:r>
            <a:r>
              <a:rPr lang="en-US" sz="1800" dirty="0" smtClean="0">
                <a:latin typeface="Times New Roman" pitchFamily="18" charset="0"/>
                <a:cs typeface="Times New Roman" pitchFamily="18" charset="0"/>
              </a:rPr>
              <a:t> erases the hope 	for student learning. </a:t>
            </a:r>
            <a:endParaRPr lang="en-US" sz="1800" dirty="0">
              <a:latin typeface="Times New Roman" pitchFamily="18" charset="0"/>
              <a:cs typeface="Times New Roman" pitchFamily="18" charset="0"/>
            </a:endParaRPr>
          </a:p>
          <a:p>
            <a:pPr marL="0" indent="0">
              <a:buNone/>
            </a:pPr>
            <a:r>
              <a:rPr lang="en-US" sz="2000" dirty="0" smtClean="0">
                <a:latin typeface="Times New Roman" pitchFamily="18" charset="0"/>
                <a:cs typeface="Times New Roman" pitchFamily="18" charset="0"/>
              </a:rPr>
              <a:t>-----------------------------------------------------------------------------------------------</a:t>
            </a:r>
          </a:p>
          <a:p>
            <a:pPr marL="0" indent="0">
              <a:buNone/>
            </a:pPr>
            <a:r>
              <a:rPr lang="en-US" sz="1800" dirty="0" smtClean="0">
                <a:latin typeface="Times New Roman" pitchFamily="18" charset="0"/>
                <a:cs typeface="Times New Roman" pitchFamily="18" charset="0"/>
              </a:rPr>
              <a:t>Teacher learning </a:t>
            </a:r>
            <a:r>
              <a:rPr lang="en-US" sz="1800" dirty="0" smtClean="0">
                <a:latin typeface="Times New Roman" pitchFamily="18" charset="0"/>
                <a:cs typeface="Times New Roman" pitchFamily="18" charset="0"/>
                <a:sym typeface="Wingdings" pitchFamily="2" charset="2"/>
              </a:rPr>
              <a:t> long-term process, “assuring stability in teacher assignments is a key consideration, because it enables teachers to stay the course within a specific </a:t>
            </a:r>
            <a:r>
              <a:rPr lang="en-US" sz="1800" b="1" dirty="0" smtClean="0">
                <a:latin typeface="Times New Roman" pitchFamily="18" charset="0"/>
                <a:cs typeface="Times New Roman" pitchFamily="18" charset="0"/>
                <a:sym typeface="Wingdings" pitchFamily="2" charset="2"/>
              </a:rPr>
              <a:t>domain</a:t>
            </a:r>
            <a:r>
              <a:rPr lang="en-US" sz="1800" dirty="0" smtClean="0">
                <a:latin typeface="Times New Roman" pitchFamily="18" charset="0"/>
                <a:cs typeface="Times New Roman" pitchFamily="18" charset="0"/>
                <a:sym typeface="Wingdings" pitchFamily="2" charset="2"/>
              </a:rPr>
              <a:t> of the instructional system so that genuine expertise can develop.”</a:t>
            </a:r>
          </a:p>
          <a:p>
            <a:pPr marL="0" indent="0">
              <a:buNone/>
            </a:pPr>
            <a:endParaRPr lang="en-US" sz="2000" dirty="0">
              <a:latin typeface="Times New Roman" pitchFamily="18" charset="0"/>
              <a:cs typeface="Times New Roman" pitchFamily="18" charset="0"/>
              <a:sym typeface="Wingdings" pitchFamily="2" charset="2"/>
            </a:endParaRPr>
          </a:p>
          <a:p>
            <a:pPr marL="0" indent="0">
              <a:buNone/>
            </a:pPr>
            <a:r>
              <a:rPr lang="en-US" sz="1800" dirty="0" smtClean="0">
                <a:latin typeface="Times New Roman" pitchFamily="18" charset="0"/>
                <a:cs typeface="Times New Roman" pitchFamily="18" charset="0"/>
                <a:sym typeface="Wingdings" pitchFamily="2" charset="2"/>
              </a:rPr>
              <a:t>How much of an influence does </a:t>
            </a:r>
            <a:r>
              <a:rPr lang="en-US" sz="1800" i="1" dirty="0" smtClean="0">
                <a:latin typeface="Times New Roman" pitchFamily="18" charset="0"/>
                <a:cs typeface="Times New Roman" pitchFamily="18" charset="0"/>
                <a:sym typeface="Wingdings" pitchFamily="2" charset="2"/>
              </a:rPr>
              <a:t>relational trust</a:t>
            </a:r>
            <a:r>
              <a:rPr lang="en-US" sz="1800" dirty="0" smtClean="0">
                <a:latin typeface="Times New Roman" pitchFamily="18" charset="0"/>
                <a:cs typeface="Times New Roman" pitchFamily="18" charset="0"/>
                <a:sym typeface="Wingdings" pitchFamily="2" charset="2"/>
              </a:rPr>
              <a:t> play in this scenario… are districts improving or exacerbating the situation? Teacher turnout? Budget Cuts? Teach for America, etc.? </a:t>
            </a:r>
          </a:p>
          <a:p>
            <a:pPr marL="0" indent="0">
              <a:buNone/>
            </a:pPr>
            <a:endParaRPr lang="en-US" sz="1800" dirty="0">
              <a:latin typeface="Times New Roman" pitchFamily="18" charset="0"/>
              <a:cs typeface="Times New Roman" pitchFamily="18" charset="0"/>
              <a:sym typeface="Wingdings" pitchFamily="2" charset="2"/>
            </a:endParaRPr>
          </a:p>
          <a:p>
            <a:pPr marL="0" indent="0">
              <a:buNone/>
            </a:pPr>
            <a:r>
              <a:rPr lang="en-US" sz="1800" dirty="0" smtClean="0">
                <a:latin typeface="Times New Roman" pitchFamily="18" charset="0"/>
                <a:cs typeface="Times New Roman" pitchFamily="18" charset="0"/>
                <a:sym typeface="Wingdings" pitchFamily="2" charset="2"/>
              </a:rPr>
              <a:t>Instructional guidance system – begins with a curriculum framework that details the subject matter  to be taught… practices/routines are shared… “effecting this collective cognition requires a common language for instruction…”</a:t>
            </a:r>
            <a:endParaRPr lang="en-US" sz="1800" dirty="0">
              <a:latin typeface="Times New Roman" pitchFamily="18" charset="0"/>
              <a:cs typeface="Times New Roman" pitchFamily="18" charset="0"/>
            </a:endParaRPr>
          </a:p>
        </p:txBody>
      </p:sp>
      <p:sp>
        <p:nvSpPr>
          <p:cNvPr id="6" name="Footer Placeholder 5"/>
          <p:cNvSpPr>
            <a:spLocks noGrp="1"/>
          </p:cNvSpPr>
          <p:nvPr>
            <p:ph type="ftr" sz="quarter" idx="11"/>
          </p:nvPr>
        </p:nvSpPr>
        <p:spPr/>
        <p:txBody>
          <a:bodyPr/>
          <a:lstStyle/>
          <a:p>
            <a:r>
              <a:rPr lang="en-US" smtClean="0"/>
              <a:t>Alvaro Rodriguez</a:t>
            </a:r>
            <a:endParaRPr lang="en-US"/>
          </a:p>
        </p:txBody>
      </p:sp>
    </p:spTree>
    <p:extLst>
      <p:ext uri="{BB962C8B-B14F-4D97-AF65-F5344CB8AC3E}">
        <p14:creationId xmlns="" xmlns:p14="http://schemas.microsoft.com/office/powerpoint/2010/main" val="1980501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School Leadership: New roles, responsiblities and potential for change</a:t>
            </a:r>
            <a:endParaRPr lang="en-US" dirty="0"/>
          </a:p>
        </p:txBody>
      </p:sp>
      <p:sp>
        <p:nvSpPr>
          <p:cNvPr id="3" name="Subtitle 2"/>
          <p:cNvSpPr>
            <a:spLocks noGrp="1"/>
          </p:cNvSpPr>
          <p:nvPr>
            <p:ph idx="1"/>
          </p:nvPr>
        </p:nvSpPr>
        <p:spPr/>
        <p:txBody>
          <a:bodyPr>
            <a:normAutofit fontScale="92500" lnSpcReduction="20000"/>
          </a:bodyPr>
          <a:lstStyle/>
          <a:p>
            <a:r>
              <a:rPr lang="en-US" dirty="0" smtClean="0"/>
              <a:t>Within the five essential suppports for school improvement school leadership is most salient, driving force</a:t>
            </a:r>
          </a:p>
          <a:p>
            <a:r>
              <a:rPr lang="en-US" dirty="0" smtClean="0"/>
              <a:t>Cataylst for change</a:t>
            </a:r>
          </a:p>
          <a:p>
            <a:pPr marL="514350" indent="-514350">
              <a:buAutoNum type="arabicParenR"/>
            </a:pPr>
            <a:r>
              <a:rPr lang="en-US" dirty="0" smtClean="0"/>
              <a:t>Helping to improving the technical core for teaching and learning </a:t>
            </a:r>
            <a:br>
              <a:rPr lang="en-US" dirty="0" smtClean="0"/>
            </a:br>
            <a:r>
              <a:rPr lang="en-US" dirty="0" smtClean="0"/>
              <a:t>(Program Coherence)</a:t>
            </a:r>
          </a:p>
          <a:p>
            <a:pPr marL="514350" indent="-514350">
              <a:buAutoNum type="arabicParenR"/>
            </a:pPr>
            <a:r>
              <a:rPr lang="en-US" dirty="0" smtClean="0"/>
              <a:t>School improvement initiatives must be grounded continuing efforts to build  trusting relationships across the school</a:t>
            </a:r>
          </a:p>
          <a:p>
            <a:pPr marL="514350" indent="-514350">
              <a:buNone/>
            </a:pPr>
            <a:r>
              <a:rPr lang="en-US" dirty="0" smtClean="0"/>
              <a:t>      (Relational Trust)</a:t>
            </a:r>
          </a:p>
          <a:p>
            <a:endParaRPr lang="en-US" dirty="0"/>
          </a:p>
        </p:txBody>
      </p:sp>
      <p:sp>
        <p:nvSpPr>
          <p:cNvPr id="4" name="Footer Placeholder 3"/>
          <p:cNvSpPr>
            <a:spLocks noGrp="1"/>
          </p:cNvSpPr>
          <p:nvPr>
            <p:ph type="ftr" sz="quarter" idx="11"/>
          </p:nvPr>
        </p:nvSpPr>
        <p:spPr/>
        <p:txBody>
          <a:bodyPr/>
          <a:lstStyle/>
          <a:p>
            <a:r>
              <a:rPr lang="en-US" smtClean="0"/>
              <a:t>Alfredo Calderon</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p:nvPr>
        </p:nvSpPr>
        <p:spPr>
          <a:xfrm>
            <a:off x="457200" y="88900"/>
            <a:ext cx="8229600" cy="1328738"/>
          </a:xfrm>
          <a:ln/>
        </p:spPr>
        <p:txBody>
          <a:bodyPr/>
          <a:lstStyle/>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2600"/>
              <a:t>Week 4: School Organization, Leadership, Trust, and ELLs</a:t>
            </a:r>
          </a:p>
        </p:txBody>
      </p:sp>
      <p:sp>
        <p:nvSpPr>
          <p:cNvPr id="11266" name="Rectangle 2"/>
          <p:cNvSpPr>
            <a:spLocks noGrp="1" noChangeArrowheads="1"/>
          </p:cNvSpPr>
          <p:nvPr>
            <p:ph idx="1"/>
          </p:nvPr>
        </p:nvSpPr>
        <p:spPr>
          <a:xfrm>
            <a:off x="457200" y="1600200"/>
            <a:ext cx="8229600" cy="4708525"/>
          </a:xfrm>
          <a:ln/>
        </p:spPr>
        <p:txBody>
          <a:bodyPr>
            <a:normAutofit fontScale="55000" lnSpcReduction="20000"/>
          </a:bodyPr>
          <a:lstStyle/>
          <a:p>
            <a:pPr marL="457200" indent="-417513">
              <a:lnSpc>
                <a:spcPct val="100000"/>
              </a:lnSpc>
              <a:spcAft>
                <a:spcPct val="0"/>
              </a:spcAft>
              <a:buClr>
                <a:srgbClr val="FFFFFF"/>
              </a:buClr>
              <a:buSzPct val="357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t>2. Ensuring the availability of instructional resources. This included staff that demonstrated the following qualities; demonstrated ability to raise student achievement, strong content knowledge, good fit with school culture, training in curriculum programs, ability to map the curriculum standards to instruction, supportive of colleagues learning and improvement, ability to use data from student assessments, familiarity with school community, excited about teaching, and familiarity with state standards. </a:t>
            </a:r>
          </a:p>
          <a:p>
            <a:pPr marL="457200" indent="-417513">
              <a:lnSpc>
                <a:spcPct val="100000"/>
              </a:lnSpc>
              <a:spcBef>
                <a:spcPts val="600"/>
              </a:spcBef>
              <a:spcAft>
                <a:spcPct val="0"/>
              </a:spcAft>
              <a:buClr>
                <a:srgbClr val="FFFFFF"/>
              </a:buClr>
              <a:buSzPct val="357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t>3. Implementing a coherent, standards-based curriculum and instructional programs. Higher EL-API was correlated with a school wide instructional consistency within grades and alignment from grade to grade. </a:t>
            </a:r>
          </a:p>
          <a:p>
            <a:pPr marL="457200" indent="-417513">
              <a:lnSpc>
                <a:spcPct val="100000"/>
              </a:lnSpc>
              <a:spcAft>
                <a:spcPct val="0"/>
              </a:spcAft>
              <a:buClr>
                <a:srgbClr val="FFFFFF"/>
              </a:buClr>
              <a:buSzPct val="357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t>4. Prioritizing student achievement using measurable and monitorable assessments. Schools that had high expectations for student progress on assessments, on average, had higher EL-API scores and better served their EL population. </a:t>
            </a:r>
          </a:p>
          <a:p>
            <a:pPr marL="457200" indent="-417513">
              <a:lnSpc>
                <a:spcPct val="100000"/>
              </a:lnSpc>
              <a:spcAft>
                <a:spcPct val="0"/>
              </a:spcAft>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p>
          <a:p>
            <a:pPr marL="457200" indent="-417513">
              <a:lnSpc>
                <a:spcPct val="100000"/>
              </a:lnSpc>
              <a:spcAft>
                <a:spcPct val="0"/>
              </a:spcAft>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t>References:</a:t>
            </a:r>
          </a:p>
          <a:p>
            <a:pPr marL="457200" indent="-417513">
              <a:lnSpc>
                <a:spcPct val="100000"/>
              </a:lnSpc>
              <a:spcAft>
                <a:spcPct val="0"/>
              </a:spcAft>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1200"/>
              <a:t>Williams, T., Hakuta, K., Haertel, E., et al. (2007). </a:t>
            </a:r>
            <a:r>
              <a:rPr lang="en-US" sz="1200" i="1"/>
              <a:t>Similar English Learner Students, Different Results: Why Do Some Schools Do Better? A follow-up analysis, based on a large-scale survey of California elementary schools serving low-income and EL students. </a:t>
            </a:r>
            <a:r>
              <a:rPr lang="en-US" sz="1200"/>
              <a:t>Mountain View, CA: EdSource</a:t>
            </a:r>
          </a:p>
        </p:txBody>
      </p:sp>
      <p:sp>
        <p:nvSpPr>
          <p:cNvPr id="4" name="Footer Placeholder 3"/>
          <p:cNvSpPr>
            <a:spLocks noGrp="1"/>
          </p:cNvSpPr>
          <p:nvPr>
            <p:ph type="ftr" sz="quarter" idx="11"/>
          </p:nvPr>
        </p:nvSpPr>
        <p:spPr/>
        <p:txBody>
          <a:bodyPr/>
          <a:lstStyle/>
          <a:p>
            <a:r>
              <a:rPr lang="en-US" smtClean="0"/>
              <a:t>Adrian Sandoval</a:t>
            </a:r>
            <a:endParaRPr lang="en-US"/>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88900"/>
            <a:ext cx="8229600" cy="1328738"/>
          </a:xfrm>
          <a:ln/>
        </p:spPr>
        <p:txBody>
          <a:bodyPr anchor="b"/>
          <a:lstStyle/>
          <a:p>
            <a:pPr marL="0" indent="0">
              <a:lnSpc>
                <a:spcPct val="100000"/>
              </a:lnSpc>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2600"/>
              <a:t>Week 4: School Organization, Leadership, Trust, and ELLs</a:t>
            </a:r>
          </a:p>
        </p:txBody>
      </p:sp>
      <p:sp>
        <p:nvSpPr>
          <p:cNvPr id="10241" name="Rectangle 1"/>
          <p:cNvSpPr>
            <a:spLocks noGrp="1" noChangeArrowheads="1"/>
          </p:cNvSpPr>
          <p:nvPr>
            <p:ph idx="1"/>
          </p:nvPr>
        </p:nvSpPr>
        <p:spPr>
          <a:xfrm>
            <a:off x="457200" y="1600200"/>
            <a:ext cx="8229600" cy="4708525"/>
          </a:xfrm>
          <a:ln/>
        </p:spPr>
        <p:txBody>
          <a:bodyPr anchor="t">
            <a:normAutofit fontScale="47500" lnSpcReduction="20000"/>
          </a:bodyPr>
          <a:lstStyle/>
          <a:p>
            <a:pPr marL="457200" indent="-417513">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i="1"/>
              <a:t>Similar English Learner Students, Different Results: Why Do Some Schools Do Better </a:t>
            </a:r>
            <a:r>
              <a:rPr lang="en-US"/>
              <a:t>is a follow up analysis on a large scale survey that evaluated 257 Elementary schools within a small band of the School Characteristics Index. Despite serving students with relatively similar backgrounds and characteristics, these schools varied significantly in terms of their API scores and success with English Learner students. This study sought to extract the characteristics which were common amongst schools that successfully serve EL students. Extensive surveys were conducted with Principals and teachers to obtain the data used in the study. All Schools had a minimum proportion of EL students of 15% and the proportion went as high as 80%. </a:t>
            </a:r>
          </a:p>
          <a:p>
            <a:pPr marL="457200" indent="-417513">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p>
          <a:p>
            <a:pPr marL="457200" indent="-417513">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t>The analysis found four broad school practices were found to have significant positive correlation with higher EL-API scores in these high proportion low-income and Spanish speaker EL serving elementary schools.  These finding are relevant to district and school leadership because they found that leadership support was essential to being successful and these practices were common amongst districts and schools that better served EL students. </a:t>
            </a:r>
          </a:p>
          <a:p>
            <a:pPr marL="457200" indent="-417513">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p>
          <a:p>
            <a:pPr marL="457200" indent="-417513">
              <a:lnSpc>
                <a:spcPct val="100000"/>
              </a:lnSpc>
              <a:buClr>
                <a:srgbClr val="FFFFFF"/>
              </a:buClr>
              <a:buSzPct val="357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t>1. Using assessment data to improve student achievement and instruction. Schools that reported using data for improvement more frequently and from multiple sources, on average, performed better than other schools. </a:t>
            </a:r>
          </a:p>
          <a:p>
            <a:pPr marL="457200" indent="-417513">
              <a:lnSpc>
                <a:spcPct val="100000"/>
              </a:lnSpc>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p>
          <a:p>
            <a:pPr marL="457200" indent="-417513">
              <a:lnSpc>
                <a:spcPct val="100000"/>
              </a:lnSpc>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p>
        </p:txBody>
      </p:sp>
      <p:sp>
        <p:nvSpPr>
          <p:cNvPr id="4" name="Footer Placeholder 3"/>
          <p:cNvSpPr>
            <a:spLocks noGrp="1"/>
          </p:cNvSpPr>
          <p:nvPr>
            <p:ph type="ftr" sz="quarter" idx="11"/>
          </p:nvPr>
        </p:nvSpPr>
        <p:spPr/>
        <p:txBody>
          <a:bodyPr/>
          <a:lstStyle/>
          <a:p>
            <a:r>
              <a:rPr lang="en-US" smtClean="0"/>
              <a:t>Adrian Sandoval</a:t>
            </a:r>
            <a:endParaRPr lang="en-US"/>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609600"/>
            <a:ext cx="8229600" cy="6001643"/>
          </a:xfrm>
          <a:prstGeom prst="rect">
            <a:avLst/>
          </a:prstGeom>
          <a:noFill/>
        </p:spPr>
        <p:txBody>
          <a:bodyPr wrap="square" rtlCol="0">
            <a:spAutoFit/>
          </a:bodyPr>
          <a:lstStyle/>
          <a:p>
            <a:pPr algn="ctr"/>
            <a:r>
              <a:rPr lang="en-US" sz="2800" b="1" dirty="0" smtClean="0">
                <a:latin typeface="Arial" pitchFamily="34" charset="0"/>
                <a:cs typeface="Arial" pitchFamily="34" charset="0"/>
              </a:rPr>
              <a:t>Similar English Learner Students, Different Results: Why Do Some Schools Do Better?</a:t>
            </a:r>
          </a:p>
          <a:p>
            <a:pPr algn="ctr"/>
            <a:endParaRPr lang="en-US" sz="2800" b="1" dirty="0" smtClean="0">
              <a:latin typeface="Arial" pitchFamily="34" charset="0"/>
              <a:cs typeface="Arial" pitchFamily="34" charset="0"/>
            </a:endParaRPr>
          </a:p>
          <a:p>
            <a:pPr marL="457200" indent="-457200">
              <a:buFont typeface="Arial" pitchFamily="34" charset="0"/>
              <a:buChar char="•"/>
            </a:pPr>
            <a:r>
              <a:rPr lang="en-US" sz="2000" dirty="0" smtClean="0">
                <a:latin typeface="Arial" pitchFamily="34" charset="0"/>
                <a:cs typeface="Arial" pitchFamily="34" charset="0"/>
              </a:rPr>
              <a:t>The study examined various broad effective-schools practices and the academic achievement of the English learner students</a:t>
            </a:r>
          </a:p>
          <a:p>
            <a:pPr marL="457200" indent="-457200">
              <a:buFont typeface="Arial" pitchFamily="34" charset="0"/>
              <a:buChar char="•"/>
            </a:pPr>
            <a:endParaRPr lang="en-US" sz="2000" dirty="0">
              <a:latin typeface="Arial" pitchFamily="34" charset="0"/>
              <a:cs typeface="Arial" pitchFamily="34" charset="0"/>
            </a:endParaRPr>
          </a:p>
          <a:p>
            <a:pPr marL="457200" indent="-457200">
              <a:buFont typeface="Arial" pitchFamily="34" charset="0"/>
              <a:buChar char="•"/>
            </a:pPr>
            <a:r>
              <a:rPr lang="en-US" sz="2000" dirty="0" smtClean="0">
                <a:latin typeface="Arial" pitchFamily="34" charset="0"/>
                <a:cs typeface="Arial" pitchFamily="34" charset="0"/>
              </a:rPr>
              <a:t>Four broad practices were found to have significant positive correlation: 1) Extensive </a:t>
            </a:r>
            <a:r>
              <a:rPr lang="en-US" sz="2000" dirty="0">
                <a:latin typeface="Arial" pitchFamily="34" charset="0"/>
                <a:cs typeface="Arial" pitchFamily="34" charset="0"/>
              </a:rPr>
              <a:t>use of student assessment data by the district and the principal in an effort to improve instruction and student </a:t>
            </a:r>
            <a:r>
              <a:rPr lang="en-US" sz="2000" dirty="0" smtClean="0">
                <a:latin typeface="Arial" pitchFamily="34" charset="0"/>
                <a:cs typeface="Arial" pitchFamily="34" charset="0"/>
              </a:rPr>
              <a:t>learning; 2) Ensuring </a:t>
            </a:r>
            <a:r>
              <a:rPr lang="en-US" sz="2000" dirty="0">
                <a:latin typeface="Arial" pitchFamily="34" charset="0"/>
                <a:cs typeface="Arial" pitchFamily="34" charset="0"/>
              </a:rPr>
              <a:t>availability of instructional resources, including teaching staff who had certain </a:t>
            </a:r>
            <a:r>
              <a:rPr lang="en-US" sz="2000" dirty="0" smtClean="0">
                <a:latin typeface="Arial" pitchFamily="34" charset="0"/>
                <a:cs typeface="Arial" pitchFamily="34" charset="0"/>
              </a:rPr>
              <a:t>qualities; 3) Implementing </a:t>
            </a:r>
            <a:r>
              <a:rPr lang="en-US" sz="2000" dirty="0">
                <a:latin typeface="Arial" pitchFamily="34" charset="0"/>
                <a:cs typeface="Arial" pitchFamily="34" charset="0"/>
              </a:rPr>
              <a:t>a coherent, standards-based curriculum that are consistent within grades and are aligned from </a:t>
            </a:r>
            <a:r>
              <a:rPr lang="en-US" sz="2000" dirty="0" smtClean="0">
                <a:latin typeface="Arial" pitchFamily="34" charset="0"/>
                <a:cs typeface="Arial" pitchFamily="34" charset="0"/>
              </a:rPr>
              <a:t>grade-to-grade; 4) Prioritizing </a:t>
            </a:r>
            <a:r>
              <a:rPr lang="en-US" sz="2000" dirty="0">
                <a:latin typeface="Arial" pitchFamily="34" charset="0"/>
                <a:cs typeface="Arial" pitchFamily="34" charset="0"/>
              </a:rPr>
              <a:t>student achievement and holding high expectations for </a:t>
            </a:r>
            <a:r>
              <a:rPr lang="en-US" sz="2000" dirty="0" smtClean="0">
                <a:latin typeface="Arial" pitchFamily="34" charset="0"/>
                <a:cs typeface="Arial" pitchFamily="34" charset="0"/>
              </a:rPr>
              <a:t>students</a:t>
            </a:r>
          </a:p>
          <a:p>
            <a:pPr marL="457200" indent="-457200">
              <a:buFont typeface="Arial" pitchFamily="34" charset="0"/>
              <a:buChar char="•"/>
            </a:pPr>
            <a:endParaRPr lang="en-US" sz="2000" dirty="0" smtClean="0">
              <a:latin typeface="Arial" pitchFamily="34" charset="0"/>
              <a:cs typeface="Arial" pitchFamily="34" charset="0"/>
            </a:endParaRPr>
          </a:p>
          <a:p>
            <a:pPr marL="457200" indent="-457200">
              <a:buFont typeface="Arial" pitchFamily="34" charset="0"/>
              <a:buChar char="•"/>
            </a:pPr>
            <a:r>
              <a:rPr lang="en-US" sz="2000" dirty="0" smtClean="0">
                <a:latin typeface="Arial" pitchFamily="34" charset="0"/>
                <a:cs typeface="Arial" pitchFamily="34" charset="0"/>
              </a:rPr>
              <a:t>The findings seem to emphasize the importance of teachers and principals coordination, cooperation, and communication, as well as proactively and prioritizing student achievements. </a:t>
            </a:r>
            <a:endParaRPr lang="en-US" sz="2800" dirty="0" smtClean="0">
              <a:latin typeface="Arial" pitchFamily="34" charset="0"/>
              <a:cs typeface="Arial" pitchFamily="34" charset="0"/>
            </a:endParaRPr>
          </a:p>
        </p:txBody>
      </p:sp>
      <p:sp>
        <p:nvSpPr>
          <p:cNvPr id="4" name="Footer Placeholder 3"/>
          <p:cNvSpPr>
            <a:spLocks noGrp="1"/>
          </p:cNvSpPr>
          <p:nvPr>
            <p:ph type="ftr" sz="quarter" idx="11"/>
          </p:nvPr>
        </p:nvSpPr>
        <p:spPr/>
        <p:txBody>
          <a:bodyPr/>
          <a:lstStyle/>
          <a:p>
            <a:r>
              <a:rPr lang="en-US" smtClean="0"/>
              <a:t>Emily Aoyama</a:t>
            </a:r>
            <a:endParaRPr lang="en-US"/>
          </a:p>
        </p:txBody>
      </p:sp>
    </p:spTree>
    <p:extLst>
      <p:ext uri="{BB962C8B-B14F-4D97-AF65-F5344CB8AC3E}">
        <p14:creationId xmlns:p14="http://schemas.microsoft.com/office/powerpoint/2010/main" xmlns="" val="29262146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p:cNvSpPr>
            <a:spLocks noGrp="1"/>
          </p:cNvSpPr>
          <p:nvPr>
            <p:ph type="title"/>
          </p:nvPr>
        </p:nvSpPr>
        <p:spPr/>
        <p:txBody>
          <a:bodyPr>
            <a:normAutofit fontScale="90000"/>
          </a:bodyPr>
          <a:lstStyle/>
          <a:p>
            <a:r>
              <a:rPr lang="en-US" dirty="0" smtClean="0"/>
              <a:t>Effective School Practices with Positive EL API Scores</a:t>
            </a:r>
            <a:endParaRPr lang="en-US" dirty="0"/>
          </a:p>
        </p:txBody>
      </p:sp>
      <p:sp>
        <p:nvSpPr>
          <p:cNvPr id="20" name="Content Placeholder 19"/>
          <p:cNvSpPr>
            <a:spLocks noGrp="1"/>
          </p:cNvSpPr>
          <p:nvPr>
            <p:ph sz="half" idx="1"/>
          </p:nvPr>
        </p:nvSpPr>
        <p:spPr/>
        <p:txBody>
          <a:bodyPr>
            <a:normAutofit fontScale="62500" lnSpcReduction="20000"/>
          </a:bodyPr>
          <a:lstStyle/>
          <a:p>
            <a:r>
              <a:rPr lang="en-US" dirty="0" smtClean="0"/>
              <a:t>Using Assessment Data to Improve Student Achievement and Instruction</a:t>
            </a:r>
          </a:p>
          <a:p>
            <a:r>
              <a:rPr lang="en-US" dirty="0" smtClean="0"/>
              <a:t>Ensuring Availability of instructional resources</a:t>
            </a:r>
          </a:p>
          <a:p>
            <a:r>
              <a:rPr lang="en-US" dirty="0" smtClean="0"/>
              <a:t>Implementing a Coherent, Standards-based Curriculum and Instructional Program</a:t>
            </a:r>
          </a:p>
          <a:p>
            <a:r>
              <a:rPr lang="en-US" dirty="0" smtClean="0"/>
              <a:t>Prioritizing Student Achievement (Using Measurable and Monitored Objectives)</a:t>
            </a:r>
            <a:endParaRPr lang="en-US" dirty="0"/>
          </a:p>
        </p:txBody>
      </p:sp>
      <p:sp>
        <p:nvSpPr>
          <p:cNvPr id="21" name="Content Placeholder 20"/>
          <p:cNvSpPr>
            <a:spLocks noGrp="1"/>
          </p:cNvSpPr>
          <p:nvPr>
            <p:ph sz="half" idx="2"/>
          </p:nvPr>
        </p:nvSpPr>
        <p:spPr/>
        <p:txBody>
          <a:bodyPr>
            <a:normAutofit fontScale="62500" lnSpcReduction="20000"/>
          </a:bodyPr>
          <a:lstStyle/>
          <a:p>
            <a:r>
              <a:rPr lang="en-US" dirty="0" smtClean="0"/>
              <a:t>Ensuring Availability of instructional resources- Different instructional resources have shown to be instrumental in increasing the API performance for similar schools</a:t>
            </a:r>
          </a:p>
          <a:p>
            <a:r>
              <a:rPr lang="en-US" dirty="0" smtClean="0"/>
              <a:t>Among the resources teaching staff that have had:</a:t>
            </a:r>
          </a:p>
          <a:p>
            <a:pPr>
              <a:buNone/>
            </a:pPr>
            <a:r>
              <a:rPr lang="en-US" dirty="0" smtClean="0"/>
              <a:t>-strong content knowledge </a:t>
            </a:r>
          </a:p>
          <a:p>
            <a:pPr>
              <a:buNone/>
            </a:pPr>
            <a:r>
              <a:rPr lang="en-US" dirty="0" smtClean="0"/>
              <a:t>-training in curriculum programs</a:t>
            </a:r>
          </a:p>
          <a:p>
            <a:pPr>
              <a:buNone/>
            </a:pPr>
            <a:r>
              <a:rPr lang="en-US" dirty="0" smtClean="0"/>
              <a:t>-support of colleague’s learning and improvement</a:t>
            </a:r>
          </a:p>
          <a:p>
            <a:pPr>
              <a:buNone/>
            </a:pPr>
            <a:r>
              <a:rPr lang="en-US" dirty="0" smtClean="0"/>
              <a:t>-familiar with school and community</a:t>
            </a:r>
          </a:p>
          <a:p>
            <a:pPr>
              <a:buNone/>
            </a:pPr>
            <a:r>
              <a:rPr lang="en-US" dirty="0" smtClean="0"/>
              <a:t>-familiar with state standards</a:t>
            </a:r>
          </a:p>
          <a:p>
            <a:pPr>
              <a:buNone/>
            </a:pPr>
            <a:r>
              <a:rPr lang="en-US" dirty="0" smtClean="0"/>
              <a:t>-able to use data from student assessment</a:t>
            </a:r>
          </a:p>
          <a:p>
            <a:pPr>
              <a:buNone/>
            </a:pPr>
            <a:r>
              <a:rPr lang="en-US" dirty="0" smtClean="0"/>
              <a:t>-good fit with school culture*</a:t>
            </a:r>
          </a:p>
        </p:txBody>
      </p:sp>
      <p:sp>
        <p:nvSpPr>
          <p:cNvPr id="5" name="Footer Placeholder 4"/>
          <p:cNvSpPr>
            <a:spLocks noGrp="1"/>
          </p:cNvSpPr>
          <p:nvPr>
            <p:ph type="ftr" sz="quarter" idx="11"/>
          </p:nvPr>
        </p:nvSpPr>
        <p:spPr/>
        <p:txBody>
          <a:bodyPr/>
          <a:lstStyle/>
          <a:p>
            <a:r>
              <a:rPr lang="en-US" smtClean="0"/>
              <a:t>Alfredo Calderon</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Council of </a:t>
            </a:r>
            <a:r>
              <a:rPr lang="en-US" smtClean="0"/>
              <a:t>Great City Schools </a:t>
            </a:r>
            <a:br>
              <a:rPr lang="en-US" smtClean="0"/>
            </a:br>
            <a:r>
              <a:rPr lang="en-US" smtClean="0"/>
              <a:t>ELL </a:t>
            </a:r>
            <a:r>
              <a:rPr lang="en-US" dirty="0" smtClean="0"/>
              <a:t>Report 2009</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What We Know - Key Components of effective instruction for ELLs:</a:t>
            </a:r>
          </a:p>
          <a:p>
            <a:pPr lvl="1"/>
            <a:r>
              <a:rPr lang="en-US" dirty="0" smtClean="0"/>
              <a:t>Explicit emphasis on literacy &amp; language instruction</a:t>
            </a:r>
          </a:p>
          <a:p>
            <a:pPr lvl="1"/>
            <a:r>
              <a:rPr lang="en-US" dirty="0" smtClean="0"/>
              <a:t>Strategic use of native language </a:t>
            </a:r>
          </a:p>
          <a:p>
            <a:pPr lvl="1"/>
            <a:r>
              <a:rPr lang="en-US" dirty="0" smtClean="0"/>
              <a:t>Mastery of academic language and vocabulary</a:t>
            </a:r>
          </a:p>
          <a:p>
            <a:r>
              <a:rPr lang="en-US" dirty="0" smtClean="0"/>
              <a:t>What We Don’t Know:</a:t>
            </a:r>
          </a:p>
          <a:p>
            <a:pPr lvl="1"/>
            <a:r>
              <a:rPr lang="en-US" dirty="0" smtClean="0"/>
              <a:t>Best language strategies &amp; native language use in content area instruction</a:t>
            </a:r>
          </a:p>
          <a:p>
            <a:pPr lvl="1"/>
            <a:r>
              <a:rPr lang="en-US" dirty="0" smtClean="0"/>
              <a:t>Small group/cooperative learning effects for ELLs</a:t>
            </a:r>
          </a:p>
          <a:p>
            <a:pPr lvl="1"/>
            <a:r>
              <a:rPr lang="en-US" dirty="0" smtClean="0"/>
              <a:t>Effective PD &amp; instructional interventions for ELLs</a:t>
            </a:r>
          </a:p>
        </p:txBody>
      </p:sp>
      <p:sp>
        <p:nvSpPr>
          <p:cNvPr id="4" name="Footer Placeholder 3"/>
          <p:cNvSpPr>
            <a:spLocks noGrp="1"/>
          </p:cNvSpPr>
          <p:nvPr>
            <p:ph type="ftr" sz="quarter" idx="11"/>
          </p:nvPr>
        </p:nvSpPr>
        <p:spPr/>
        <p:txBody>
          <a:bodyPr/>
          <a:lstStyle/>
          <a:p>
            <a:r>
              <a:rPr lang="en-US" smtClean="0"/>
              <a:t>Elizabeth Wong</a:t>
            </a: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577</TotalTime>
  <Words>1044</Words>
  <Application>Microsoft Office PowerPoint</Application>
  <PresentationFormat>On-screen Show (4:3)</PresentationFormat>
  <Paragraphs>80</Paragraphs>
  <Slides>8</Slides>
  <Notes>3</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Organizing Schools for Improvement (Bryk et al 2010)</vt:lpstr>
      <vt:lpstr>What are the priorities? </vt:lpstr>
      <vt:lpstr>School Leadership: New roles, responsiblities and potential for change</vt:lpstr>
      <vt:lpstr>Week 4: School Organization, Leadership, Trust, and ELLs</vt:lpstr>
      <vt:lpstr>Week 4: School Organization, Leadership, Trust, and ELLs</vt:lpstr>
      <vt:lpstr>Slide 6</vt:lpstr>
      <vt:lpstr>Effective School Practices with Positive EL API Scores</vt:lpstr>
      <vt:lpstr>Council of Great City Schools  ELL Report 2009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Andrea</dc:creator>
  <cp:lastModifiedBy>hakuta</cp:lastModifiedBy>
  <cp:revision>60</cp:revision>
  <dcterms:created xsi:type="dcterms:W3CDTF">2006-08-16T00:00:00Z</dcterms:created>
  <dcterms:modified xsi:type="dcterms:W3CDTF">2012-05-02T15:48:52Z</dcterms:modified>
</cp:coreProperties>
</file>