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67" r:id="rId3"/>
    <p:sldId id="270" r:id="rId4"/>
    <p:sldId id="258" r:id="rId5"/>
    <p:sldId id="268" r:id="rId6"/>
    <p:sldId id="269" r:id="rId7"/>
    <p:sldId id="27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FD572A-DB4D-4E6A-86E1-830E257E0CA1}" type="datetimeFigureOut">
              <a:rPr lang="en-US" smtClean="0"/>
              <a:pPr/>
              <a:t>5/7/2012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8B0A67-D451-4D36-A5D0-77E411BEFC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B64FD7-68C9-43FA-8CD8-377FBAFCC5A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B64FD7-68C9-43FA-8CD8-377FBAFCC5A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B64FD7-68C9-43FA-8CD8-377FBAFCC5A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B64FD7-68C9-43FA-8CD8-377FBAFCC5A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31B6A38-C595-46EA-AC88-D659010F3569}" type="slidenum">
              <a:rPr lang="en-US" smtClean="0"/>
              <a:pPr/>
              <a:t>7</a:t>
            </a:fld>
            <a:endParaRPr lang="en-US" smtClean="0"/>
          </a:p>
        </p:txBody>
      </p:sp>
      <p:sp>
        <p:nvSpPr>
          <p:cNvPr id="71683" name="Slide Image Placeholder 1"/>
          <p:cNvSpPr>
            <a:spLocks noGrp="1" noRot="1" noChangeAspect="1" noTextEdit="1"/>
          </p:cNvSpPr>
          <p:nvPr>
            <p:ph type="sldImg"/>
          </p:nvPr>
        </p:nvSpPr>
        <p:spPr>
          <a:ln/>
        </p:spPr>
      </p:sp>
      <p:sp>
        <p:nvSpPr>
          <p:cNvPr id="71684" name="Notes Placeholder 2"/>
          <p:cNvSpPr>
            <a:spLocks noGrp="1"/>
          </p:cNvSpPr>
          <p:nvPr>
            <p:ph type="body" idx="1"/>
          </p:nvPr>
        </p:nvSpPr>
        <p:spPr>
          <a:noFill/>
          <a:ln/>
        </p:spPr>
        <p:txBody>
          <a:bodyPr/>
          <a:lstStyle/>
          <a:p>
            <a:pPr eaLnBrk="1" hangingPunct="1">
              <a:spcBef>
                <a:spcPct val="0"/>
              </a:spcBef>
            </a:pPr>
            <a:r>
              <a:rPr lang="en-US" smtClean="0"/>
              <a:t>Yet the policy debates in this area have focused on the learning of English and on access to academic content through English, and almost never on bilingualism.  This is most evident in divisive ballot initiatives such as Proposition 227 that is a textbook example of wedge politics.</a:t>
            </a:r>
          </a:p>
        </p:txBody>
      </p:sp>
      <p:sp>
        <p:nvSpPr>
          <p:cNvPr id="7168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9446F7E-83A7-419D-86DE-7DBE06A17CAD}" type="slidenum">
              <a:rPr lang="en-US" sz="1200">
                <a:latin typeface="Calibri" pitchFamily="34" charset="0"/>
              </a:rPr>
              <a:pPr algn="r"/>
              <a:t>7</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4DF046-6782-44F1-8E46-58233607AD62}"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4DF046-6782-44F1-8E46-58233607AD62}"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4DF046-6782-44F1-8E46-58233607AD62}"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4DF046-6782-44F1-8E46-58233607AD62}" type="datetimeFigureOut">
              <a:rPr lang="en-US" smtClean="0"/>
              <a:pPr/>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4DF046-6782-44F1-8E46-58233607AD62}" type="datetimeFigureOut">
              <a:rPr lang="en-US" smtClean="0"/>
              <a:pPr/>
              <a:t>5/7/2012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4DF046-6782-44F1-8E46-58233607AD62}" type="datetimeFigureOut">
              <a:rPr lang="en-US" smtClean="0"/>
              <a:pPr/>
              <a:t>5/7/2012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4DF046-6782-44F1-8E46-58233607AD62}" type="datetimeFigureOut">
              <a:rPr lang="en-US" smtClean="0"/>
              <a:pPr/>
              <a:t>5/7/2012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4DF046-6782-44F1-8E46-58233607AD62}" type="datetimeFigureOut">
              <a:rPr lang="en-US" smtClean="0"/>
              <a:pPr/>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4DF046-6782-44F1-8E46-58233607AD62}" type="datetimeFigureOut">
              <a:rPr lang="en-US" smtClean="0"/>
              <a:pPr/>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4DF046-6782-44F1-8E46-58233607AD62}"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4DF046-6782-44F1-8E46-58233607AD62}"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EDB03-D60B-4EDE-8769-DAA14AF867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4DF046-6782-44F1-8E46-58233607AD62}" type="datetimeFigureOut">
              <a:rPr lang="en-US" smtClean="0"/>
              <a:pPr/>
              <a:t>5/7/2012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8EDB03-D60B-4EDE-8769-DAA14AF867D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This </a:t>
            </a:r>
            <a:r>
              <a:rPr lang="en-US" dirty="0" smtClean="0"/>
              <a:t>Week: the research base in…</a:t>
            </a:r>
            <a:endParaRPr lang="en-US" dirty="0"/>
          </a:p>
        </p:txBody>
      </p:sp>
      <p:sp>
        <p:nvSpPr>
          <p:cNvPr id="5" name="Content Placeholder 4"/>
          <p:cNvSpPr>
            <a:spLocks noGrp="1"/>
          </p:cNvSpPr>
          <p:nvPr>
            <p:ph idx="1"/>
          </p:nvPr>
        </p:nvSpPr>
        <p:spPr/>
        <p:txBody>
          <a:bodyPr>
            <a:normAutofit/>
          </a:bodyPr>
          <a:lstStyle/>
          <a:p>
            <a:r>
              <a:rPr lang="en-US" dirty="0" smtClean="0"/>
              <a:t>Second language acquisition.</a:t>
            </a:r>
          </a:p>
          <a:p>
            <a:r>
              <a:rPr lang="en-US" dirty="0" smtClean="0"/>
              <a:t>The bilingual education debate.</a:t>
            </a:r>
            <a:endParaRPr lang="en-US"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Second Language Acquisition</a:t>
            </a:r>
            <a:endParaRPr lang="en-US" dirty="0"/>
          </a:p>
        </p:txBody>
      </p:sp>
      <p:sp>
        <p:nvSpPr>
          <p:cNvPr id="5" name="Content Placeholder 4"/>
          <p:cNvSpPr>
            <a:spLocks noGrp="1"/>
          </p:cNvSpPr>
          <p:nvPr>
            <p:ph idx="1"/>
          </p:nvPr>
        </p:nvSpPr>
        <p:spPr/>
        <p:txBody>
          <a:bodyPr>
            <a:normAutofit lnSpcReduction="10000"/>
          </a:bodyPr>
          <a:lstStyle/>
          <a:p>
            <a:r>
              <a:rPr lang="en-US" dirty="0"/>
              <a:t>What is the nature of the interdisciplinary field of research (linguistics, psychology, sociology, anthropology) that comprise second language acquisition? </a:t>
            </a:r>
          </a:p>
          <a:p>
            <a:r>
              <a:rPr lang="en-US" dirty="0" smtClean="0">
                <a:solidFill>
                  <a:schemeClr val="bg1"/>
                </a:solidFill>
              </a:rPr>
              <a:t>How have researchers addressed the relationship between language and cognition?</a:t>
            </a:r>
          </a:p>
          <a:p>
            <a:r>
              <a:rPr lang="en-US" dirty="0" smtClean="0">
                <a:solidFill>
                  <a:schemeClr val="bg1"/>
                </a:solidFill>
              </a:rPr>
              <a:t>What </a:t>
            </a:r>
            <a:r>
              <a:rPr lang="en-US" dirty="0">
                <a:solidFill>
                  <a:schemeClr val="bg1"/>
                </a:solidFill>
              </a:rPr>
              <a:t>areas of education policy and practice requires knowledge about the second language acquisition process?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Second Language Acquisition</a:t>
            </a:r>
            <a:endParaRPr lang="en-US" dirty="0"/>
          </a:p>
        </p:txBody>
      </p:sp>
      <p:sp>
        <p:nvSpPr>
          <p:cNvPr id="5" name="Content Placeholder 4"/>
          <p:cNvSpPr>
            <a:spLocks noGrp="1"/>
          </p:cNvSpPr>
          <p:nvPr>
            <p:ph idx="1"/>
          </p:nvPr>
        </p:nvSpPr>
        <p:spPr/>
        <p:txBody>
          <a:bodyPr>
            <a:normAutofit lnSpcReduction="10000"/>
          </a:bodyPr>
          <a:lstStyle/>
          <a:p>
            <a:r>
              <a:rPr lang="en-US" dirty="0"/>
              <a:t>What is the nature of the interdisciplinary field of research (linguistics, psychology, sociology, anthropology) that comprise second language acquisition? </a:t>
            </a:r>
          </a:p>
          <a:p>
            <a:r>
              <a:rPr lang="en-US" dirty="0" smtClean="0"/>
              <a:t>How have researchers addressed the relationship between language and cognition?</a:t>
            </a:r>
          </a:p>
          <a:p>
            <a:r>
              <a:rPr lang="en-US" dirty="0" smtClean="0"/>
              <a:t>What </a:t>
            </a:r>
            <a:r>
              <a:rPr lang="en-US" dirty="0"/>
              <a:t>areas of education policy and practice requires knowledge about the second language acquisition process?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Federal and state policy framework.</a:t>
            </a:r>
            <a:endParaRPr lang="en-US" dirty="0"/>
          </a:p>
        </p:txBody>
      </p:sp>
      <p:sp>
        <p:nvSpPr>
          <p:cNvPr id="5" name="Content Placeholder 4"/>
          <p:cNvSpPr>
            <a:spLocks noGrp="1"/>
          </p:cNvSpPr>
          <p:nvPr>
            <p:ph idx="1"/>
          </p:nvPr>
        </p:nvSpPr>
        <p:spPr/>
        <p:txBody>
          <a:bodyPr>
            <a:normAutofit fontScale="92500" lnSpcReduction="20000"/>
          </a:bodyPr>
          <a:lstStyle/>
          <a:p>
            <a:r>
              <a:rPr lang="en-US" dirty="0"/>
              <a:t>How does federal law and policy address the needs of English language learners (ELLs)?</a:t>
            </a:r>
          </a:p>
          <a:p>
            <a:r>
              <a:rPr lang="en-US" dirty="0"/>
              <a:t>How do the policies reflect the distinction between language acquisition and cognitive development for English language learners? </a:t>
            </a:r>
          </a:p>
          <a:p>
            <a:r>
              <a:rPr lang="en-US" dirty="0"/>
              <a:t>What is the accountability framework with respect to the academic development of ELLs? </a:t>
            </a:r>
          </a:p>
          <a:p>
            <a:r>
              <a:rPr lang="en-US" dirty="0"/>
              <a:t>What potential influence does the Common Core Standards have on standards, instruction, and expectations for ELLs with respect to their acquisition of English?</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Explicit direct instruction of English in classroom instructional settings.</a:t>
            </a:r>
            <a:endParaRPr lang="en-US" dirty="0"/>
          </a:p>
        </p:txBody>
      </p:sp>
      <p:sp>
        <p:nvSpPr>
          <p:cNvPr id="3" name="Content Placeholder 2"/>
          <p:cNvSpPr>
            <a:spLocks noGrp="1"/>
          </p:cNvSpPr>
          <p:nvPr>
            <p:ph idx="1"/>
          </p:nvPr>
        </p:nvSpPr>
        <p:spPr/>
        <p:txBody>
          <a:bodyPr/>
          <a:lstStyle/>
          <a:p>
            <a:r>
              <a:rPr lang="en-US" dirty="0" smtClean="0"/>
              <a:t>Is explicit direct instruction of language forms and functions effective? </a:t>
            </a:r>
          </a:p>
          <a:p>
            <a:r>
              <a:rPr lang="en-US" dirty="0" smtClean="0"/>
              <a:t>Is language different in any way from other domains of cognition such as reading and math?</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ELD Curriculum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How is the English language development (ELD) curriculum shaped by theories of linguistics and language acquisition? </a:t>
            </a:r>
          </a:p>
          <a:p>
            <a:r>
              <a:rPr lang="en-US" dirty="0" smtClean="0"/>
              <a:t>What is the relationship between the state standards in English language proficiency and the curriculum? </a:t>
            </a:r>
          </a:p>
          <a:p>
            <a:r>
              <a:rPr lang="en-US" dirty="0" smtClean="0"/>
              <a:t>What are the prospects for the influence of the Common Core Standards in re-shaping state English language proficiency standards? </a:t>
            </a:r>
          </a:p>
          <a:p>
            <a:r>
              <a:rPr lang="en-US" dirty="0" smtClean="0"/>
              <a:t>How have theories of first language acquisition influenced ways of thinking about second language acquisition?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FChinese"/>
          <p:cNvPicPr>
            <a:picLocks noChangeAspect="1" noChangeArrowheads="1"/>
          </p:cNvPicPr>
          <p:nvPr/>
        </p:nvPicPr>
        <p:blipFill>
          <a:blip r:embed="rId3" cstate="print"/>
          <a:srcRect/>
          <a:stretch>
            <a:fillRect/>
          </a:stretch>
        </p:blipFill>
        <p:spPr bwMode="auto">
          <a:xfrm>
            <a:off x="1143000" y="1371600"/>
            <a:ext cx="5181600" cy="3392488"/>
          </a:xfrm>
          <a:prstGeom prst="rect">
            <a:avLst/>
          </a:prstGeom>
          <a:noFill/>
          <a:ln w="9525">
            <a:noFill/>
            <a:miter lim="800000"/>
            <a:headEnd/>
            <a:tailEnd/>
          </a:ln>
        </p:spPr>
      </p:pic>
      <p:pic>
        <p:nvPicPr>
          <p:cNvPr id="17411" name="Picture 3" descr="unz"/>
          <p:cNvPicPr>
            <a:picLocks noChangeAspect="1" noChangeArrowheads="1"/>
          </p:cNvPicPr>
          <p:nvPr/>
        </p:nvPicPr>
        <p:blipFill>
          <a:blip r:embed="rId4" cstate="print"/>
          <a:srcRect/>
          <a:stretch>
            <a:fillRect/>
          </a:stretch>
        </p:blipFill>
        <p:spPr bwMode="auto">
          <a:xfrm>
            <a:off x="3810000" y="3124200"/>
            <a:ext cx="4724400" cy="3373438"/>
          </a:xfrm>
          <a:prstGeom prst="rect">
            <a:avLst/>
          </a:prstGeom>
          <a:noFill/>
          <a:ln w="9525">
            <a:noFill/>
            <a:miter lim="800000"/>
            <a:headEnd/>
            <a:tailEnd/>
          </a:ln>
        </p:spPr>
      </p:pic>
      <p:sp>
        <p:nvSpPr>
          <p:cNvPr id="25605" name="Text Box 4"/>
          <p:cNvSpPr txBox="1">
            <a:spLocks noChangeArrowheads="1"/>
          </p:cNvSpPr>
          <p:nvPr/>
        </p:nvSpPr>
        <p:spPr bwMode="auto">
          <a:xfrm>
            <a:off x="6629400" y="1976438"/>
            <a:ext cx="806450" cy="461962"/>
          </a:xfrm>
          <a:prstGeom prst="rect">
            <a:avLst/>
          </a:prstGeom>
          <a:noFill/>
          <a:ln w="9525">
            <a:noFill/>
            <a:miter lim="800000"/>
            <a:headEnd/>
            <a:tailEnd/>
          </a:ln>
        </p:spPr>
        <p:txBody>
          <a:bodyPr wrap="none">
            <a:spAutoFit/>
          </a:bodyPr>
          <a:lstStyle/>
          <a:p>
            <a:pPr eaLnBrk="0" hangingPunct="0">
              <a:defRPr/>
            </a:pPr>
            <a:r>
              <a:rPr lang="en-US" sz="2400" dirty="0">
                <a:latin typeface="+mj-lt"/>
              </a:rPr>
              <a:t>1974</a:t>
            </a:r>
          </a:p>
        </p:txBody>
      </p:sp>
      <p:sp>
        <p:nvSpPr>
          <p:cNvPr id="17413" name="Text Box 5"/>
          <p:cNvSpPr txBox="1">
            <a:spLocks noChangeArrowheads="1"/>
          </p:cNvSpPr>
          <p:nvPr/>
        </p:nvSpPr>
        <p:spPr bwMode="auto">
          <a:xfrm>
            <a:off x="2590800" y="5334000"/>
            <a:ext cx="806450" cy="461963"/>
          </a:xfrm>
          <a:prstGeom prst="rect">
            <a:avLst/>
          </a:prstGeom>
          <a:noFill/>
          <a:ln w="9525">
            <a:noFill/>
            <a:miter lim="800000"/>
            <a:headEnd/>
            <a:tailEnd/>
          </a:ln>
        </p:spPr>
        <p:txBody>
          <a:bodyPr wrap="none">
            <a:spAutoFit/>
          </a:bodyPr>
          <a:lstStyle/>
          <a:p>
            <a:pPr eaLnBrk="0" hangingPunct="0"/>
            <a:r>
              <a:rPr lang="en-US" sz="2400">
                <a:latin typeface="Calibri" pitchFamily="34" charset="0"/>
              </a:rPr>
              <a:t>1998</a:t>
            </a:r>
          </a:p>
        </p:txBody>
      </p:sp>
      <p:sp>
        <p:nvSpPr>
          <p:cNvPr id="28678" name="Title 7"/>
          <p:cNvSpPr>
            <a:spLocks noGrp="1"/>
          </p:cNvSpPr>
          <p:nvPr>
            <p:ph type="title"/>
          </p:nvPr>
        </p:nvSpPr>
        <p:spPr/>
        <p:txBody>
          <a:bodyPr/>
          <a:lstStyle/>
          <a:p>
            <a:pPr eaLnBrk="1" hangingPunct="1">
              <a:defRPr/>
            </a:pPr>
            <a:r>
              <a:rPr lang="en-US" sz="2800" dirty="0" smtClean="0">
                <a:solidFill>
                  <a:schemeClr val="accent6">
                    <a:lumMod val="75000"/>
                  </a:schemeClr>
                </a:solidFill>
              </a:rPr>
              <a:t>Continuing dominance of “language of instruction” debate and time frame expectation.</a:t>
            </a:r>
          </a:p>
        </p:txBody>
      </p:sp>
      <p:sp>
        <p:nvSpPr>
          <p:cNvPr id="7" name="Footer Placeholder 6"/>
          <p:cNvSpPr>
            <a:spLocks noGrp="1"/>
          </p:cNvSpPr>
          <p:nvPr>
            <p:ph type="ftr" sz="quarter" idx="11"/>
          </p:nvPr>
        </p:nvSpPr>
        <p:spPr/>
        <p:txBody>
          <a:bodyPr/>
          <a:lstStyle/>
          <a:p>
            <a:pPr>
              <a:defRPr/>
            </a:pPr>
            <a:r>
              <a:rPr lang="en-US"/>
              <a:t>AERA Brown Lecture</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394</Words>
  <Application>Microsoft Office PowerPoint</Application>
  <PresentationFormat>On-screen Show (4:3)</PresentationFormat>
  <Paragraphs>35</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This Week: the research base in…</vt:lpstr>
      <vt:lpstr>Second Language Acquisition</vt:lpstr>
      <vt:lpstr>Second Language Acquisition</vt:lpstr>
      <vt:lpstr>Federal and state policy framework.</vt:lpstr>
      <vt:lpstr>Explicit direct instruction of English in classroom instructional settings.</vt:lpstr>
      <vt:lpstr>The ELD Curriculum</vt:lpstr>
      <vt:lpstr>Continuing dominance of “language of instruction” debate and time frame expectation.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Week</dc:title>
  <dc:creator>hakuta</dc:creator>
  <cp:lastModifiedBy>hakuta</cp:lastModifiedBy>
  <cp:revision>2</cp:revision>
  <dcterms:created xsi:type="dcterms:W3CDTF">2012-05-07T13:53:39Z</dcterms:created>
  <dcterms:modified xsi:type="dcterms:W3CDTF">2012-05-07T15:53:24Z</dcterms:modified>
</cp:coreProperties>
</file>