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2"/>
  </p:notesMasterIdLst>
  <p:sldIdLst>
    <p:sldId id="264" r:id="rId3"/>
    <p:sldId id="256" r:id="rId4"/>
    <p:sldId id="257" r:id="rId5"/>
    <p:sldId id="258" r:id="rId6"/>
    <p:sldId id="259" r:id="rId7"/>
    <p:sldId id="260" r:id="rId8"/>
    <p:sldId id="261" r:id="rId9"/>
    <p:sldId id="262" r:id="rId10"/>
    <p:sldId id="263"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8" d="100"/>
          <a:sy n="138" d="100"/>
        </p:scale>
        <p:origin x="-86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E3BFCC-FA74-4909-B15F-0D96B92701DD}" type="datetimeFigureOut">
              <a:rPr lang="en-US" smtClean="0"/>
              <a:pPr/>
              <a:t>5/9/2012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C8AEA0-9588-4DC4-ABF7-97AD6DE84A9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618879C6-751D-4151-8B21-2893D77BB2F4}" type="slidenum">
              <a:rPr lang="en-US" smtClean="0"/>
              <a:pPr/>
              <a:t>1</a:t>
            </a:fld>
            <a:endParaRPr lang="en-US" smtClean="0"/>
          </a:p>
        </p:txBody>
      </p:sp>
      <p:sp>
        <p:nvSpPr>
          <p:cNvPr id="71683" name="Slide Image Placeholder 1"/>
          <p:cNvSpPr>
            <a:spLocks noGrp="1" noRot="1" noChangeAspect="1" noTextEdit="1"/>
          </p:cNvSpPr>
          <p:nvPr>
            <p:ph type="sldImg"/>
          </p:nvPr>
        </p:nvSpPr>
        <p:spPr>
          <a:ln/>
        </p:spPr>
      </p:sp>
      <p:sp>
        <p:nvSpPr>
          <p:cNvPr id="71684" name="Notes Placeholder 2"/>
          <p:cNvSpPr>
            <a:spLocks noGrp="1"/>
          </p:cNvSpPr>
          <p:nvPr>
            <p:ph type="body" idx="1"/>
          </p:nvPr>
        </p:nvSpPr>
        <p:spPr>
          <a:noFill/>
          <a:ln/>
        </p:spPr>
        <p:txBody>
          <a:bodyPr/>
          <a:lstStyle/>
          <a:p>
            <a:pPr eaLnBrk="1" hangingPunct="1">
              <a:spcBef>
                <a:spcPct val="0"/>
              </a:spcBef>
            </a:pPr>
            <a:r>
              <a:rPr lang="en-US" smtClean="0"/>
              <a:t>Yet the policy debates in this area have focused on the learning of English and on access to academic content through English, and almost never on bilingualism.  This is most evident in divisive ballot initiatives such as Proposition 227 that is a textbook example of wedge politics.</a:t>
            </a:r>
          </a:p>
        </p:txBody>
      </p:sp>
      <p:sp>
        <p:nvSpPr>
          <p:cNvPr id="7168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C0137A2B-9AA0-4A98-A34A-B6D0773F902E}" type="slidenum">
              <a:rPr lang="en-US" sz="1200">
                <a:latin typeface="Calibri" pitchFamily="34" charset="0"/>
              </a:rPr>
              <a:pPr algn="r"/>
              <a:t>1</a:t>
            </a:fld>
            <a:endParaRPr lang="en-US" sz="120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A2E228-DC03-4A3E-ABDB-FF31CF15E3ED}" type="slidenum">
              <a:rPr lang="en-US" smtClean="0"/>
              <a:pPr/>
              <a:t>3</a:t>
            </a:fld>
            <a:endParaRPr lang="en-US"/>
          </a:p>
        </p:txBody>
      </p:sp>
    </p:spTree>
    <p:extLst>
      <p:ext uri="{BB962C8B-B14F-4D97-AF65-F5344CB8AC3E}">
        <p14:creationId xmlns="" xmlns:p14="http://schemas.microsoft.com/office/powerpoint/2010/main" val="3094986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401266D-CAD2-461C-9D8F-754C17D3DBE8}" type="slidenum">
              <a:rPr lang="en-US"/>
              <a:pPr/>
              <a:t>8</a:t>
            </a:fld>
            <a:endParaRPr lang="en-US"/>
          </a:p>
        </p:txBody>
      </p:sp>
      <p:sp>
        <p:nvSpPr>
          <p:cNvPr id="22529"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2530" name="Rectangle 2"/>
          <p:cNvSpPr txBox="1">
            <a:spLocks noGrp="1" noChangeArrowheads="1"/>
          </p:cNvSpPr>
          <p:nvPr>
            <p:ph type="body" idx="1"/>
          </p:nvPr>
        </p:nvSpPr>
        <p:spPr bwMode="auto">
          <a:xfrm>
            <a:off x="685800" y="4343400"/>
            <a:ext cx="5486400" cy="4297363"/>
          </a:xfrm>
          <a:prstGeom prst="rect">
            <a:avLst/>
          </a:prstGeom>
          <a:noFill/>
          <a:ln>
            <a:round/>
            <a:headEnd/>
            <a:tailEnd/>
          </a:ln>
        </p:spPr>
        <p:txBody>
          <a:bodyPr wrap="none" anchor="ctr"/>
          <a:lstStyle/>
          <a:p>
            <a:pPr eaLnBrk="1">
              <a:spcBef>
                <a:spcPct val="0"/>
              </a:spcBef>
              <a:tabLst>
                <a:tab pos="723900" algn="l"/>
                <a:tab pos="1447800" algn="l"/>
                <a:tab pos="2171700" algn="l"/>
                <a:tab pos="2895600" algn="l"/>
                <a:tab pos="3619500" algn="l"/>
                <a:tab pos="4343400" algn="l"/>
                <a:tab pos="5067300" algn="l"/>
              </a:tabLst>
            </a:pPr>
            <a:endParaRPr lang="en-US" sz="2000">
              <a:latin typeface="Arial" charset="0"/>
              <a:ea typeface="Microsoft YaHei"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68B7CC1-545B-495F-82E3-730AE3622E44}" type="slidenum">
              <a:rPr lang="en-US"/>
              <a:pPr/>
              <a:t>9</a:t>
            </a:fld>
            <a:endParaRPr lang="en-US"/>
          </a:p>
        </p:txBody>
      </p:sp>
      <p:sp>
        <p:nvSpPr>
          <p:cNvPr id="23553"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3554" name="Rectangle 2"/>
          <p:cNvSpPr txBox="1">
            <a:spLocks noGrp="1" noChangeArrowheads="1"/>
          </p:cNvSpPr>
          <p:nvPr>
            <p:ph type="body" idx="1"/>
          </p:nvPr>
        </p:nvSpPr>
        <p:spPr bwMode="auto">
          <a:xfrm>
            <a:off x="685800" y="4343400"/>
            <a:ext cx="5486400" cy="4297363"/>
          </a:xfrm>
          <a:prstGeom prst="rect">
            <a:avLst/>
          </a:prstGeom>
          <a:noFill/>
          <a:ln>
            <a:round/>
            <a:headEnd/>
            <a:tailEnd/>
          </a:ln>
        </p:spPr>
        <p:txBody>
          <a:bodyPr wrap="none" anchor="ctr"/>
          <a:lstStyle/>
          <a:p>
            <a:pPr eaLnBrk="1">
              <a:spcBef>
                <a:spcPct val="0"/>
              </a:spcBef>
              <a:tabLst>
                <a:tab pos="723900" algn="l"/>
                <a:tab pos="1447800" algn="l"/>
                <a:tab pos="2171700" algn="l"/>
                <a:tab pos="2895600" algn="l"/>
                <a:tab pos="3619500" algn="l"/>
                <a:tab pos="4343400" algn="l"/>
                <a:tab pos="5067300" algn="l"/>
              </a:tabLst>
            </a:pPr>
            <a:endParaRPr lang="en-US" sz="2000">
              <a:latin typeface="Arial" charset="0"/>
              <a:ea typeface="Microsoft YaHei"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08775B-6E8E-449F-8352-3BC330ADB8DD}" type="datetimeFigureOut">
              <a:rPr lang="en-US" smtClean="0"/>
              <a:pPr/>
              <a:t>5/9/2012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7E0569-8441-409A-93C1-BCEB9B22C1A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08775B-6E8E-449F-8352-3BC330ADB8DD}" type="datetimeFigureOut">
              <a:rPr lang="en-US" smtClean="0"/>
              <a:pPr/>
              <a:t>5/9/2012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7E0569-8441-409A-93C1-BCEB9B22C1A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08775B-6E8E-449F-8352-3BC330ADB8DD}" type="datetimeFigureOut">
              <a:rPr lang="en-US" smtClean="0"/>
              <a:pPr/>
              <a:t>5/9/2012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7E0569-8441-409A-93C1-BCEB9B22C1A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008775B-6E8E-449F-8352-3BC330ADB8DD}" type="datetimeFigureOut">
              <a:rPr lang="en-US" smtClean="0"/>
              <a:pPr/>
              <a:t>5/9/2012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7E0569-8441-409A-93C1-BCEB9B22C1A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08775B-6E8E-449F-8352-3BC330ADB8DD}" type="datetimeFigureOut">
              <a:rPr lang="en-US" smtClean="0"/>
              <a:pPr/>
              <a:t>5/9/2012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7E0569-8441-409A-93C1-BCEB9B22C1A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08775B-6E8E-449F-8352-3BC330ADB8DD}" type="datetimeFigureOut">
              <a:rPr lang="en-US" smtClean="0"/>
              <a:pPr/>
              <a:t>5/9/2012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7E0569-8441-409A-93C1-BCEB9B22C1A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08775B-6E8E-449F-8352-3BC330ADB8DD}" type="datetimeFigureOut">
              <a:rPr lang="en-US" smtClean="0"/>
              <a:pPr/>
              <a:t>5/9/2012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7E0569-8441-409A-93C1-BCEB9B22C1A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08775B-6E8E-449F-8352-3BC330ADB8DD}" type="datetimeFigureOut">
              <a:rPr lang="en-US" smtClean="0"/>
              <a:pPr/>
              <a:t>5/9/2012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7E0569-8441-409A-93C1-BCEB9B22C1A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08775B-6E8E-449F-8352-3BC330ADB8DD}" type="datetimeFigureOut">
              <a:rPr lang="en-US" smtClean="0"/>
              <a:pPr/>
              <a:t>5/9/2012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7E0569-8441-409A-93C1-BCEB9B22C1A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08775B-6E8E-449F-8352-3BC330ADB8DD}" type="datetimeFigureOut">
              <a:rPr lang="en-US" smtClean="0"/>
              <a:pPr/>
              <a:t>5/9/2012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7E0569-8441-409A-93C1-BCEB9B22C1A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08775B-6E8E-449F-8352-3BC330ADB8DD}" type="datetimeFigureOut">
              <a:rPr lang="en-US" smtClean="0"/>
              <a:pPr/>
              <a:t>5/9/2012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7E0569-8441-409A-93C1-BCEB9B22C1A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008775B-6E8E-449F-8352-3BC330ADB8DD}" type="datetimeFigureOut">
              <a:rPr lang="en-US" smtClean="0"/>
              <a:pPr/>
              <a:t>5/9/2012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F7E0569-8441-409A-93C1-BCEB9B22C1A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008775B-6E8E-449F-8352-3BC330ADB8DD}" type="datetimeFigureOut">
              <a:rPr lang="en-US" smtClean="0"/>
              <a:pPr/>
              <a:t>5/9/2012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7E0569-8441-409A-93C1-BCEB9B22C1A1}"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008775B-6E8E-449F-8352-3BC330ADB8DD}" type="datetimeFigureOut">
              <a:rPr lang="en-US" smtClean="0"/>
              <a:pPr/>
              <a:t>5/9/2012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7E0569-8441-409A-93C1-BCEB9B22C1A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008775B-6E8E-449F-8352-3BC330ADB8DD}" type="datetimeFigureOut">
              <a:rPr lang="en-US" smtClean="0"/>
              <a:pPr/>
              <a:t>5/9/2012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7E0569-8441-409A-93C1-BCEB9B22C1A1}"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008775B-6E8E-449F-8352-3BC330ADB8DD}" type="datetimeFigureOut">
              <a:rPr lang="en-US" smtClean="0"/>
              <a:pPr/>
              <a:t>5/9/2012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7E0569-8441-409A-93C1-BCEB9B22C1A1}"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B008775B-6E8E-449F-8352-3BC330ADB8DD}" type="datetimeFigureOut">
              <a:rPr lang="en-US" smtClean="0"/>
              <a:pPr/>
              <a:t>5/9/2012</a:t>
            </a:fld>
            <a:endParaRPr lang="en-US"/>
          </a:p>
        </p:txBody>
      </p:sp>
      <p:sp>
        <p:nvSpPr>
          <p:cNvPr id="8" name="Slide Number Placeholder 7"/>
          <p:cNvSpPr>
            <a:spLocks noGrp="1"/>
          </p:cNvSpPr>
          <p:nvPr>
            <p:ph type="sldNum" sz="quarter" idx="11"/>
          </p:nvPr>
        </p:nvSpPr>
        <p:spPr/>
        <p:txBody>
          <a:bodyPr/>
          <a:lstStyle/>
          <a:p>
            <a:fld id="{5F7E0569-8441-409A-93C1-BCEB9B22C1A1}"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08775B-6E8E-449F-8352-3BC330ADB8DD}" type="datetimeFigureOut">
              <a:rPr lang="en-US" smtClean="0"/>
              <a:pPr/>
              <a:t>5/9/2012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7E0569-8441-409A-93C1-BCEB9B22C1A1}"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008775B-6E8E-449F-8352-3BC330ADB8DD}" type="datetimeFigureOut">
              <a:rPr lang="en-US" smtClean="0"/>
              <a:pPr/>
              <a:t>5/9/2012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5F7E0569-8441-409A-93C1-BCEB9B22C1A1}"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B008775B-6E8E-449F-8352-3BC330ADB8DD}" type="datetimeFigureOut">
              <a:rPr lang="en-US" smtClean="0"/>
              <a:pPr/>
              <a:t>5/9/2012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7E0569-8441-409A-93C1-BCEB9B22C1A1}"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008775B-6E8E-449F-8352-3BC330ADB8DD}" type="datetimeFigureOut">
              <a:rPr lang="en-US" smtClean="0"/>
              <a:pPr/>
              <a:t>5/9/2012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7E0569-8441-409A-93C1-BCEB9B22C1A1}"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008775B-6E8E-449F-8352-3BC330ADB8DD}" type="datetimeFigureOut">
              <a:rPr lang="en-US" smtClean="0"/>
              <a:pPr/>
              <a:t>5/9/2012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7E0569-8441-409A-93C1-BCEB9B22C1A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08775B-6E8E-449F-8352-3BC330ADB8DD}" type="datetimeFigureOut">
              <a:rPr lang="en-US" smtClean="0"/>
              <a:pPr/>
              <a:t>5/9/2012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E0569-8441-409A-93C1-BCEB9B22C1A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B008775B-6E8E-449F-8352-3BC330ADB8DD}" type="datetimeFigureOut">
              <a:rPr lang="en-US" smtClean="0"/>
              <a:pPr/>
              <a:t>5/9/2012</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5F7E0569-8441-409A-93C1-BCEB9B22C1A1}"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SFChinese"/>
          <p:cNvPicPr>
            <a:picLocks noChangeAspect="1" noChangeArrowheads="1"/>
          </p:cNvPicPr>
          <p:nvPr/>
        </p:nvPicPr>
        <p:blipFill>
          <a:blip r:embed="rId3" cstate="print"/>
          <a:srcRect/>
          <a:stretch>
            <a:fillRect/>
          </a:stretch>
        </p:blipFill>
        <p:spPr bwMode="auto">
          <a:xfrm>
            <a:off x="1143000" y="1371600"/>
            <a:ext cx="5181600" cy="3392488"/>
          </a:xfrm>
          <a:prstGeom prst="rect">
            <a:avLst/>
          </a:prstGeom>
          <a:noFill/>
          <a:ln w="9525">
            <a:noFill/>
            <a:miter lim="800000"/>
            <a:headEnd/>
            <a:tailEnd/>
          </a:ln>
        </p:spPr>
      </p:pic>
      <p:pic>
        <p:nvPicPr>
          <p:cNvPr id="17411" name="Picture 3" descr="unz"/>
          <p:cNvPicPr>
            <a:picLocks noChangeAspect="1" noChangeArrowheads="1"/>
          </p:cNvPicPr>
          <p:nvPr/>
        </p:nvPicPr>
        <p:blipFill>
          <a:blip r:embed="rId4" cstate="print"/>
          <a:srcRect/>
          <a:stretch>
            <a:fillRect/>
          </a:stretch>
        </p:blipFill>
        <p:spPr bwMode="auto">
          <a:xfrm>
            <a:off x="3810000" y="3124200"/>
            <a:ext cx="4724400" cy="3373438"/>
          </a:xfrm>
          <a:prstGeom prst="rect">
            <a:avLst/>
          </a:prstGeom>
          <a:noFill/>
          <a:ln w="9525">
            <a:noFill/>
            <a:miter lim="800000"/>
            <a:headEnd/>
            <a:tailEnd/>
          </a:ln>
        </p:spPr>
      </p:pic>
      <p:sp>
        <p:nvSpPr>
          <p:cNvPr id="25605" name="Text Box 4"/>
          <p:cNvSpPr txBox="1">
            <a:spLocks noChangeArrowheads="1"/>
          </p:cNvSpPr>
          <p:nvPr/>
        </p:nvSpPr>
        <p:spPr bwMode="auto">
          <a:xfrm>
            <a:off x="6629400" y="1976438"/>
            <a:ext cx="806450" cy="461962"/>
          </a:xfrm>
          <a:prstGeom prst="rect">
            <a:avLst/>
          </a:prstGeom>
          <a:noFill/>
          <a:ln w="9525">
            <a:noFill/>
            <a:miter lim="800000"/>
            <a:headEnd/>
            <a:tailEnd/>
          </a:ln>
        </p:spPr>
        <p:txBody>
          <a:bodyPr wrap="none">
            <a:spAutoFit/>
          </a:bodyPr>
          <a:lstStyle/>
          <a:p>
            <a:pPr eaLnBrk="0" hangingPunct="0">
              <a:defRPr/>
            </a:pPr>
            <a:r>
              <a:rPr lang="en-US" sz="2400" dirty="0">
                <a:latin typeface="+mj-lt"/>
              </a:rPr>
              <a:t>1974</a:t>
            </a:r>
          </a:p>
        </p:txBody>
      </p:sp>
      <p:sp>
        <p:nvSpPr>
          <p:cNvPr id="17413" name="Text Box 5"/>
          <p:cNvSpPr txBox="1">
            <a:spLocks noChangeArrowheads="1"/>
          </p:cNvSpPr>
          <p:nvPr/>
        </p:nvSpPr>
        <p:spPr bwMode="auto">
          <a:xfrm>
            <a:off x="2590800" y="5334000"/>
            <a:ext cx="806450" cy="461963"/>
          </a:xfrm>
          <a:prstGeom prst="rect">
            <a:avLst/>
          </a:prstGeom>
          <a:noFill/>
          <a:ln w="9525">
            <a:noFill/>
            <a:miter lim="800000"/>
            <a:headEnd/>
            <a:tailEnd/>
          </a:ln>
        </p:spPr>
        <p:txBody>
          <a:bodyPr wrap="none">
            <a:spAutoFit/>
          </a:bodyPr>
          <a:lstStyle/>
          <a:p>
            <a:pPr eaLnBrk="0" hangingPunct="0"/>
            <a:r>
              <a:rPr lang="en-US" sz="2400">
                <a:latin typeface="Calibri" pitchFamily="34" charset="0"/>
              </a:rPr>
              <a:t>1998</a:t>
            </a:r>
          </a:p>
        </p:txBody>
      </p:sp>
      <p:sp>
        <p:nvSpPr>
          <p:cNvPr id="28678" name="Title 7"/>
          <p:cNvSpPr>
            <a:spLocks noGrp="1"/>
          </p:cNvSpPr>
          <p:nvPr>
            <p:ph type="title"/>
          </p:nvPr>
        </p:nvSpPr>
        <p:spPr/>
        <p:txBody>
          <a:bodyPr>
            <a:normAutofit/>
          </a:bodyPr>
          <a:lstStyle/>
          <a:p>
            <a:pPr eaLnBrk="1" hangingPunct="1">
              <a:defRPr/>
            </a:pPr>
            <a:r>
              <a:rPr lang="en-US" sz="2400" dirty="0" smtClean="0">
                <a:solidFill>
                  <a:schemeClr val="accent6">
                    <a:lumMod val="75000"/>
                  </a:schemeClr>
                </a:solidFill>
              </a:rPr>
              <a:t>Continuing dominance of “language of instruction” </a:t>
            </a:r>
            <a:r>
              <a:rPr lang="en-US" sz="2400" dirty="0" smtClean="0">
                <a:solidFill>
                  <a:schemeClr val="accent6">
                    <a:lumMod val="75000"/>
                  </a:schemeClr>
                </a:solidFill>
              </a:rPr>
              <a:t>debate.</a:t>
            </a:r>
            <a:endParaRPr lang="en-US" sz="2400" dirty="0" smtClean="0">
              <a:solidFill>
                <a:schemeClr val="accent6">
                  <a:lumMod val="75000"/>
                </a:schemeClr>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Goldenberg &amp; Coleman</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609600"/>
            <a:ext cx="8229600" cy="5693866"/>
          </a:xfrm>
          <a:prstGeom prst="rect">
            <a:avLst/>
          </a:prstGeom>
          <a:noFill/>
        </p:spPr>
        <p:txBody>
          <a:bodyPr wrap="square" rtlCol="0">
            <a:spAutoFit/>
          </a:bodyPr>
          <a:lstStyle/>
          <a:p>
            <a:pPr algn="ctr"/>
            <a:r>
              <a:rPr lang="en-US" sz="2800" b="1" dirty="0" smtClean="0">
                <a:latin typeface="Arial" pitchFamily="34" charset="0"/>
                <a:cs typeface="Arial" pitchFamily="34" charset="0"/>
              </a:rPr>
              <a:t>Promoting Academic Achievement Among English Learners</a:t>
            </a:r>
          </a:p>
          <a:p>
            <a:pPr algn="ctr"/>
            <a:endParaRPr lang="en-US" sz="2800" b="1" dirty="0" smtClean="0">
              <a:latin typeface="Arial" pitchFamily="34" charset="0"/>
              <a:cs typeface="Arial" pitchFamily="34" charset="0"/>
            </a:endParaRPr>
          </a:p>
          <a:p>
            <a:pPr marL="457200" indent="-457200">
              <a:buFont typeface="Arial" pitchFamily="34" charset="0"/>
              <a:buChar char="•"/>
            </a:pPr>
            <a:r>
              <a:rPr lang="en-US" sz="2000" dirty="0" smtClean="0">
                <a:latin typeface="Arial" pitchFamily="34" charset="0"/>
                <a:cs typeface="Arial" pitchFamily="34" charset="0"/>
              </a:rPr>
              <a:t>Breaks down the two reports (NLP and CREDE) for educators and practitioners to better understand what the research supports and does not support in terms of ELL. For example, the use of culturally accommodated instruction promote engagement and higher-level participation but this is not the same as achievement , hence a mixed result.</a:t>
            </a:r>
          </a:p>
          <a:p>
            <a:pPr marL="457200" indent="-457200">
              <a:buFont typeface="Arial" pitchFamily="34" charset="0"/>
              <a:buChar char="•"/>
            </a:pPr>
            <a:endParaRPr lang="en-US" sz="2000" dirty="0">
              <a:latin typeface="Arial" pitchFamily="34" charset="0"/>
              <a:cs typeface="Arial" pitchFamily="34" charset="0"/>
            </a:endParaRPr>
          </a:p>
          <a:p>
            <a:pPr marL="457200" indent="-457200">
              <a:buFont typeface="Arial" pitchFamily="34" charset="0"/>
              <a:buChar char="•"/>
            </a:pPr>
            <a:r>
              <a:rPr lang="en-US" sz="2000" dirty="0" smtClean="0">
                <a:latin typeface="Arial" pitchFamily="34" charset="0"/>
                <a:cs typeface="Arial" pitchFamily="34" charset="0"/>
              </a:rPr>
              <a:t>Overall, the emphasis is on teacher’s good literacy teaching skills over sociocultural or other possible barriers.</a:t>
            </a:r>
          </a:p>
          <a:p>
            <a:endParaRPr lang="en-US" sz="2000" dirty="0" smtClean="0">
              <a:latin typeface="Arial" pitchFamily="34" charset="0"/>
              <a:cs typeface="Arial" pitchFamily="34" charset="0"/>
            </a:endParaRPr>
          </a:p>
          <a:p>
            <a:pPr marL="457200" indent="-457200">
              <a:buFont typeface="Arial" pitchFamily="34" charset="0"/>
              <a:buChar char="•"/>
            </a:pPr>
            <a:r>
              <a:rPr lang="en-US" sz="2000" dirty="0" smtClean="0">
                <a:latin typeface="Arial" pitchFamily="34" charset="0"/>
                <a:cs typeface="Arial" pitchFamily="34" charset="0"/>
              </a:rPr>
              <a:t>One point of concern is that while the authors mention the correlation between students’  language acquisition and SES, there seem to be no forward-looking action beyond the fact of knowing that such correlation exists. </a:t>
            </a:r>
          </a:p>
        </p:txBody>
      </p:sp>
      <p:sp>
        <p:nvSpPr>
          <p:cNvPr id="4" name="Footer Placeholder 3"/>
          <p:cNvSpPr>
            <a:spLocks noGrp="1"/>
          </p:cNvSpPr>
          <p:nvPr>
            <p:ph type="ftr" sz="quarter" idx="11"/>
          </p:nvPr>
        </p:nvSpPr>
        <p:spPr/>
        <p:txBody>
          <a:bodyPr/>
          <a:lstStyle/>
          <a:p>
            <a:r>
              <a:rPr lang="en-US" smtClean="0"/>
              <a:t>Emily</a:t>
            </a:r>
            <a:endParaRPr lang="en-US"/>
          </a:p>
        </p:txBody>
      </p:sp>
    </p:spTree>
    <p:extLst>
      <p:ext uri="{BB962C8B-B14F-4D97-AF65-F5344CB8AC3E}">
        <p14:creationId xmlns="" xmlns:p14="http://schemas.microsoft.com/office/powerpoint/2010/main" val="2926214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Considerations for English Learners’ Literacy Development: What the Research Says</a:t>
            </a:r>
            <a:endParaRPr lang="en-US" sz="2800" dirty="0"/>
          </a:p>
        </p:txBody>
      </p:sp>
      <p:sp>
        <p:nvSpPr>
          <p:cNvPr id="3" name="Content Placeholder 2"/>
          <p:cNvSpPr>
            <a:spLocks noGrp="1"/>
          </p:cNvSpPr>
          <p:nvPr>
            <p:ph idx="1"/>
          </p:nvPr>
        </p:nvSpPr>
        <p:spPr/>
        <p:txBody>
          <a:bodyPr>
            <a:normAutofit fontScale="55000" lnSpcReduction="20000"/>
          </a:bodyPr>
          <a:lstStyle/>
          <a:p>
            <a:endParaRPr lang="en-US" dirty="0" smtClean="0"/>
          </a:p>
          <a:p>
            <a:r>
              <a:rPr lang="en-US" b="1" i="1" dirty="0" smtClean="0"/>
              <a:t>Nature of Literacy Instruction</a:t>
            </a:r>
            <a:r>
              <a:rPr lang="en-US" dirty="0" smtClean="0"/>
              <a:t>: Like native English speakers, ELs can benefit from quality instruction in phonemic awareness, phonics, oral language fluency, vocabulary, reading comprehension and writing. However, the instructional effects for ELs tend to vary across these literacy components and are typically smaller than the effects for native English speakers.</a:t>
            </a:r>
          </a:p>
          <a:p>
            <a:r>
              <a:rPr lang="en-US" b="1" i="1" dirty="0" smtClean="0"/>
              <a:t>Use of Instructional Modifications</a:t>
            </a:r>
            <a:r>
              <a:rPr lang="en-US" dirty="0" smtClean="0"/>
              <a:t>: While the research base on modifications for EL literacy instruction is limited, promising practices may include: giving clear and focused instructions; incorporating visuals that graphically illustrate important concepts; using familiar/culturally-relevant reading materials, affording opportunities for extra practice; and providing instruction in ELs’ primary language to preview/explain reading materials, skills, and strategies.</a:t>
            </a:r>
          </a:p>
          <a:p>
            <a:r>
              <a:rPr lang="en-US" b="1" i="1" dirty="0" smtClean="0"/>
              <a:t>Use of primary language</a:t>
            </a:r>
            <a:r>
              <a:rPr lang="en-US" dirty="0" smtClean="0"/>
              <a:t>: There is evidence that literacy instruction in ELs’ primary language can improve their levels of English acquisition, bilingualism, and </a:t>
            </a:r>
            <a:r>
              <a:rPr lang="en-US" dirty="0" err="1" smtClean="0"/>
              <a:t>biliteracy</a:t>
            </a:r>
            <a:r>
              <a:rPr lang="en-US" dirty="0" smtClean="0"/>
              <a:t>. The effect sizes tend to be modest, however, and due to a lack of research, many </a:t>
            </a:r>
            <a:r>
              <a:rPr lang="en-US" smtClean="0"/>
              <a:t>questions remain about </a:t>
            </a:r>
            <a:r>
              <a:rPr lang="en-US" dirty="0" smtClean="0"/>
              <a:t>the role of ELs’ primary language in instruction.</a:t>
            </a:r>
          </a:p>
          <a:p>
            <a:endParaRPr lang="en-US" sz="2200" dirty="0" smtClean="0"/>
          </a:p>
          <a:p>
            <a:pPr>
              <a:buNone/>
            </a:pPr>
            <a:r>
              <a:rPr lang="en-US" sz="2200" dirty="0" smtClean="0"/>
              <a:t>Source: </a:t>
            </a:r>
            <a:r>
              <a:rPr lang="en-US" sz="2200" i="1" dirty="0" smtClean="0"/>
              <a:t>Promoting Academic Achievement Among English Learners: A Guide to the Research </a:t>
            </a:r>
            <a:r>
              <a:rPr lang="en-US" sz="2200" dirty="0" smtClean="0"/>
              <a:t>(Goldenberg &amp; Coleman 2010)</a:t>
            </a:r>
            <a:endParaRPr lang="en-US" sz="2200" dirty="0"/>
          </a:p>
        </p:txBody>
      </p:sp>
      <p:sp>
        <p:nvSpPr>
          <p:cNvPr id="4" name="Footer Placeholder 3"/>
          <p:cNvSpPr>
            <a:spLocks noGrp="1"/>
          </p:cNvSpPr>
          <p:nvPr>
            <p:ph type="ftr" sz="quarter" idx="11"/>
          </p:nvPr>
        </p:nvSpPr>
        <p:spPr/>
        <p:txBody>
          <a:bodyPr/>
          <a:lstStyle/>
          <a:p>
            <a:r>
              <a:rPr lang="en-US" smtClean="0"/>
              <a:t>Andrea</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u="sng" dirty="0" smtClean="0"/>
              <a:t>Promoting Academic Achievement Among English Learners</a:t>
            </a:r>
            <a:r>
              <a:rPr lang="en-US" sz="2800" dirty="0" smtClean="0"/>
              <a:t/>
            </a:r>
            <a:br>
              <a:rPr lang="en-US" sz="2800" dirty="0" smtClean="0"/>
            </a:br>
            <a:r>
              <a:rPr lang="en-US" sz="2800" dirty="0" smtClean="0"/>
              <a:t>(by C. Goldenberg &amp; R. Coleman)</a:t>
            </a:r>
            <a:endParaRPr lang="en-US" sz="2800" dirty="0"/>
          </a:p>
        </p:txBody>
      </p:sp>
      <p:sp>
        <p:nvSpPr>
          <p:cNvPr id="3" name="Content Placeholder 2"/>
          <p:cNvSpPr>
            <a:spLocks noGrp="1"/>
          </p:cNvSpPr>
          <p:nvPr>
            <p:ph idx="1"/>
          </p:nvPr>
        </p:nvSpPr>
        <p:spPr/>
        <p:txBody>
          <a:bodyPr>
            <a:normAutofit fontScale="77500" lnSpcReduction="20000"/>
          </a:bodyPr>
          <a:lstStyle/>
          <a:p>
            <a:r>
              <a:rPr lang="en-US" b="1" dirty="0" smtClean="0"/>
              <a:t>Home </a:t>
            </a:r>
            <a:r>
              <a:rPr lang="en-US" b="1" dirty="0"/>
              <a:t>L</a:t>
            </a:r>
            <a:r>
              <a:rPr lang="en-US" b="1" dirty="0" smtClean="0"/>
              <a:t>anguage (L1)</a:t>
            </a:r>
          </a:p>
          <a:p>
            <a:pPr lvl="1"/>
            <a:r>
              <a:rPr lang="en-US" dirty="0" smtClean="0"/>
              <a:t>Assess, teach &amp; maintain literacy skills of students’ L1</a:t>
            </a:r>
            <a:endParaRPr lang="en-US" b="1" dirty="0" smtClean="0"/>
          </a:p>
          <a:p>
            <a:pPr lvl="1"/>
            <a:r>
              <a:rPr lang="en-US" dirty="0" smtClean="0"/>
              <a:t>Teachers can use L1 to preview, clarify, and explain lessons before English lessons are taught</a:t>
            </a:r>
          </a:p>
          <a:p>
            <a:r>
              <a:rPr lang="en-US" b="1" dirty="0" smtClean="0"/>
              <a:t>Instructional modifications </a:t>
            </a:r>
            <a:r>
              <a:rPr lang="en-US" dirty="0" smtClean="0"/>
              <a:t>for ELLs</a:t>
            </a:r>
          </a:p>
          <a:p>
            <a:pPr lvl="1"/>
            <a:r>
              <a:rPr lang="en-US" dirty="0" smtClean="0"/>
              <a:t>Make instructions and expectations extremely clear, focused, &amp; systematic</a:t>
            </a:r>
          </a:p>
          <a:p>
            <a:pPr lvl="1"/>
            <a:r>
              <a:rPr lang="en-US" dirty="0" smtClean="0"/>
              <a:t>Use visuals, including graphic organizers, to illustrate concepts</a:t>
            </a:r>
          </a:p>
          <a:p>
            <a:pPr lvl="1"/>
            <a:r>
              <a:rPr lang="en-US" dirty="0" smtClean="0"/>
              <a:t>Use primary language for support</a:t>
            </a:r>
          </a:p>
          <a:p>
            <a:r>
              <a:rPr lang="en-US" b="1" dirty="0" smtClean="0"/>
              <a:t>Instruction </a:t>
            </a:r>
            <a:r>
              <a:rPr lang="en-US" dirty="0" smtClean="0"/>
              <a:t>for ELLs must be</a:t>
            </a:r>
          </a:p>
          <a:p>
            <a:pPr lvl="1"/>
            <a:r>
              <a:rPr lang="en-US" dirty="0" smtClean="0"/>
              <a:t>Explicit</a:t>
            </a:r>
          </a:p>
          <a:p>
            <a:pPr lvl="1"/>
            <a:r>
              <a:rPr lang="en-US" dirty="0" smtClean="0"/>
              <a:t>Cognitively challenging</a:t>
            </a:r>
          </a:p>
          <a:p>
            <a:pPr lvl="1"/>
            <a:r>
              <a:rPr lang="en-US" dirty="0" smtClean="0"/>
              <a:t>Linguistically challenging</a:t>
            </a:r>
          </a:p>
        </p:txBody>
      </p:sp>
      <p:sp>
        <p:nvSpPr>
          <p:cNvPr id="4" name="Footer Placeholder 3"/>
          <p:cNvSpPr>
            <a:spLocks noGrp="1"/>
          </p:cNvSpPr>
          <p:nvPr>
            <p:ph type="ftr" sz="quarter" idx="11"/>
          </p:nvPr>
        </p:nvSpPr>
        <p:spPr/>
        <p:txBody>
          <a:bodyPr/>
          <a:lstStyle/>
          <a:p>
            <a:r>
              <a:rPr lang="en-US" smtClean="0"/>
              <a:t>Elizabeth</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u="sng" dirty="0" smtClean="0"/>
              <a:t>Promoting Academic Achievement Among English Learners</a:t>
            </a:r>
            <a:r>
              <a:rPr lang="en-US" sz="2800" dirty="0" smtClean="0"/>
              <a:t/>
            </a:r>
            <a:br>
              <a:rPr lang="en-US" sz="2800" dirty="0" smtClean="0"/>
            </a:br>
            <a:r>
              <a:rPr lang="en-US" sz="2800" dirty="0" smtClean="0"/>
              <a:t>(by C. Goldenberg &amp; R. Coleman)</a:t>
            </a:r>
            <a:endParaRPr lang="en-US" sz="2800" dirty="0"/>
          </a:p>
        </p:txBody>
      </p:sp>
      <p:sp>
        <p:nvSpPr>
          <p:cNvPr id="3" name="Content Placeholder 2"/>
          <p:cNvSpPr>
            <a:spLocks noGrp="1"/>
          </p:cNvSpPr>
          <p:nvPr>
            <p:ph idx="1"/>
          </p:nvPr>
        </p:nvSpPr>
        <p:spPr/>
        <p:txBody>
          <a:bodyPr>
            <a:noAutofit/>
          </a:bodyPr>
          <a:lstStyle/>
          <a:p>
            <a:r>
              <a:rPr lang="en-US" sz="1700" b="1" dirty="0" smtClean="0"/>
              <a:t>Oral Language Development </a:t>
            </a:r>
            <a:r>
              <a:rPr lang="en-US" sz="1700" dirty="0" smtClean="0"/>
              <a:t>for ELLs</a:t>
            </a:r>
          </a:p>
          <a:p>
            <a:pPr lvl="1"/>
            <a:r>
              <a:rPr lang="en-US" sz="1700" dirty="0" smtClean="0"/>
              <a:t>Include daily oral English language instruction</a:t>
            </a:r>
          </a:p>
          <a:p>
            <a:pPr lvl="1"/>
            <a:r>
              <a:rPr lang="en-US" sz="1700" dirty="0" smtClean="0"/>
              <a:t>Explicitly teach elements of English (i.e. vocabulary, syntax, conventions), social conventions (i.e. greetings, conversational conventions), and strategies for how to learn the language (i.e. note taking, selective attention, summarizing)</a:t>
            </a:r>
          </a:p>
          <a:p>
            <a:pPr lvl="1"/>
            <a:r>
              <a:rPr lang="en-US" sz="1700" dirty="0" smtClean="0"/>
              <a:t>Provide sufficient opportunities for authentic and functional English use</a:t>
            </a:r>
          </a:p>
          <a:p>
            <a:pPr lvl="1"/>
            <a:r>
              <a:rPr lang="en-US" sz="1700" dirty="0" smtClean="0"/>
              <a:t>Promote academic language in additional to conversational English</a:t>
            </a:r>
          </a:p>
          <a:p>
            <a:r>
              <a:rPr lang="en-US" sz="1700" b="1" dirty="0" smtClean="0"/>
              <a:t>District &amp; School Role</a:t>
            </a:r>
          </a:p>
          <a:p>
            <a:pPr lvl="1"/>
            <a:r>
              <a:rPr lang="en-US" sz="1700" dirty="0" smtClean="0"/>
              <a:t>School Administrators &amp; ELL experts must be current on research regarding teaching ESL</a:t>
            </a:r>
          </a:p>
          <a:p>
            <a:pPr lvl="1"/>
            <a:r>
              <a:rPr lang="en-US" sz="1700" dirty="0" smtClean="0"/>
              <a:t>Coherence between schools, grades, and classes on ESL instruction &amp; accountability</a:t>
            </a:r>
          </a:p>
          <a:p>
            <a:pPr lvl="1"/>
            <a:r>
              <a:rPr lang="en-US" sz="1700" dirty="0" smtClean="0"/>
              <a:t>Ongoing, informative assessments teachers can use</a:t>
            </a:r>
          </a:p>
          <a:p>
            <a:pPr lvl="1"/>
            <a:r>
              <a:rPr lang="en-US" sz="1700" dirty="0" smtClean="0"/>
              <a:t>Ongoing PD for school staff on ESL strategies</a:t>
            </a:r>
          </a:p>
        </p:txBody>
      </p:sp>
      <p:sp>
        <p:nvSpPr>
          <p:cNvPr id="4" name="Footer Placeholder 3"/>
          <p:cNvSpPr>
            <a:spLocks noGrp="1"/>
          </p:cNvSpPr>
          <p:nvPr>
            <p:ph type="ftr" sz="quarter" idx="11"/>
          </p:nvPr>
        </p:nvSpPr>
        <p:spPr/>
        <p:txBody>
          <a:bodyPr/>
          <a:lstStyle/>
          <a:p>
            <a:r>
              <a:rPr lang="en-US" smtClean="0"/>
              <a:t>Elizabeth</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304800"/>
            <a:ext cx="8458200" cy="7017306"/>
          </a:xfrm>
          <a:prstGeom prst="rect">
            <a:avLst/>
          </a:prstGeom>
          <a:noFill/>
        </p:spPr>
        <p:txBody>
          <a:bodyPr wrap="square" rtlCol="0">
            <a:spAutoFit/>
          </a:bodyPr>
          <a:lstStyle/>
          <a:p>
            <a:r>
              <a:rPr lang="en-US" sz="1600" i="1" u="sng" dirty="0" smtClean="0">
                <a:solidFill>
                  <a:srgbClr val="FF0000"/>
                </a:solidFill>
              </a:rPr>
              <a:t>Basic Interpersonal Communicative Skills (BICS) (Cummins, 1979)</a:t>
            </a:r>
          </a:p>
          <a:p>
            <a:r>
              <a:rPr lang="en-US" sz="1600" dirty="0" smtClean="0">
                <a:solidFill>
                  <a:srgbClr val="FF0000"/>
                </a:solidFill>
              </a:rPr>
              <a:t>Used for communicating in everyday social interactions</a:t>
            </a:r>
          </a:p>
          <a:p>
            <a:endParaRPr lang="en-US" sz="1600" dirty="0" smtClean="0">
              <a:solidFill>
                <a:srgbClr val="FF0000"/>
              </a:solidFill>
            </a:endParaRPr>
          </a:p>
          <a:p>
            <a:r>
              <a:rPr lang="en-US" sz="1600" dirty="0" smtClean="0">
                <a:solidFill>
                  <a:srgbClr val="FF0000"/>
                </a:solidFill>
              </a:rPr>
              <a:t>Language </a:t>
            </a:r>
            <a:r>
              <a:rPr lang="en-US" sz="1600" dirty="0" smtClean="0">
                <a:solidFill>
                  <a:srgbClr val="FF0000"/>
                </a:solidFill>
                <a:sym typeface="Wingdings" pitchFamily="2" charset="2"/>
              </a:rPr>
              <a:t></a:t>
            </a:r>
            <a:r>
              <a:rPr lang="en-US" sz="1600" dirty="0" smtClean="0">
                <a:solidFill>
                  <a:srgbClr val="FF0000"/>
                </a:solidFill>
              </a:rPr>
              <a:t>relatively informal, contextualized, cognitively less demanding, used in most social interactions, and generally learned more easily</a:t>
            </a:r>
          </a:p>
          <a:p>
            <a:endParaRPr lang="en-US" sz="1600" dirty="0">
              <a:solidFill>
                <a:srgbClr val="FF0000"/>
              </a:solidFill>
            </a:endParaRPr>
          </a:p>
          <a:p>
            <a:pPr algn="ctr"/>
            <a:r>
              <a:rPr lang="en-US" sz="1600" dirty="0" smtClean="0">
                <a:solidFill>
                  <a:srgbClr val="FF0000"/>
                </a:solidFill>
              </a:rPr>
              <a:t>Everyday Speech &amp; Conversations ----------Content-Based ELD (Language Development)</a:t>
            </a:r>
          </a:p>
          <a:p>
            <a:pPr algn="ctr"/>
            <a:endParaRPr lang="en-US" sz="1600" dirty="0" smtClean="0">
              <a:solidFill>
                <a:schemeClr val="tx2">
                  <a:lumMod val="75000"/>
                </a:schemeClr>
              </a:solidFill>
            </a:endParaRPr>
          </a:p>
          <a:p>
            <a:pPr algn="ctr"/>
            <a:r>
              <a:rPr lang="en-US" sz="1600" dirty="0" smtClean="0">
                <a:solidFill>
                  <a:schemeClr val="tx2">
                    <a:lumMod val="75000"/>
                  </a:schemeClr>
                </a:solidFill>
              </a:rPr>
              <a:t>Academic Language----------Sheltered Instruction (Content Instruction)</a:t>
            </a:r>
          </a:p>
          <a:p>
            <a:r>
              <a:rPr lang="en-US" sz="1600" dirty="0">
                <a:solidFill>
                  <a:schemeClr val="tx2">
                    <a:lumMod val="75000"/>
                  </a:schemeClr>
                </a:solidFill>
              </a:rPr>
              <a:t>	</a:t>
            </a:r>
            <a:endParaRPr lang="en-US" sz="1600" dirty="0" smtClean="0">
              <a:solidFill>
                <a:schemeClr val="tx2">
                  <a:lumMod val="75000"/>
                </a:schemeClr>
              </a:solidFill>
            </a:endParaRPr>
          </a:p>
          <a:p>
            <a:r>
              <a:rPr lang="en-US" sz="1600" i="1" u="sng" dirty="0" smtClean="0">
                <a:solidFill>
                  <a:schemeClr val="tx2">
                    <a:lumMod val="75000"/>
                  </a:schemeClr>
                </a:solidFill>
              </a:rPr>
              <a:t>Cognitive Academic </a:t>
            </a:r>
            <a:r>
              <a:rPr lang="en-US" sz="1600" i="1" u="sng" dirty="0">
                <a:solidFill>
                  <a:schemeClr val="tx2">
                    <a:lumMod val="75000"/>
                  </a:schemeClr>
                </a:solidFill>
              </a:rPr>
              <a:t>L</a:t>
            </a:r>
            <a:r>
              <a:rPr lang="en-US" sz="1600" i="1" u="sng" dirty="0" smtClean="0">
                <a:solidFill>
                  <a:schemeClr val="tx2">
                    <a:lumMod val="75000"/>
                  </a:schemeClr>
                </a:solidFill>
              </a:rPr>
              <a:t>anguage </a:t>
            </a:r>
            <a:r>
              <a:rPr lang="en-US" sz="1600" i="1" u="sng" dirty="0">
                <a:solidFill>
                  <a:schemeClr val="tx2">
                    <a:lumMod val="75000"/>
                  </a:schemeClr>
                </a:solidFill>
              </a:rPr>
              <a:t>P</a:t>
            </a:r>
            <a:r>
              <a:rPr lang="en-US" sz="1600" i="1" u="sng" dirty="0" smtClean="0">
                <a:solidFill>
                  <a:schemeClr val="tx2">
                    <a:lumMod val="75000"/>
                  </a:schemeClr>
                </a:solidFill>
              </a:rPr>
              <a:t>roficiency (CALP) (Cummins, 1979)</a:t>
            </a:r>
          </a:p>
          <a:p>
            <a:r>
              <a:rPr lang="en-US" sz="1600" dirty="0" smtClean="0">
                <a:solidFill>
                  <a:schemeClr val="tx2">
                    <a:lumMod val="75000"/>
                  </a:schemeClr>
                </a:solidFill>
              </a:rPr>
              <a:t>Oral and written language related to literacy and academic language  </a:t>
            </a:r>
          </a:p>
          <a:p>
            <a:endParaRPr lang="en-US" sz="1600" dirty="0">
              <a:solidFill>
                <a:schemeClr val="tx2">
                  <a:lumMod val="75000"/>
                </a:schemeClr>
              </a:solidFill>
            </a:endParaRPr>
          </a:p>
          <a:p>
            <a:r>
              <a:rPr lang="en-US" sz="1600" dirty="0" smtClean="0">
                <a:solidFill>
                  <a:schemeClr val="tx2">
                    <a:lumMod val="75000"/>
                  </a:schemeClr>
                </a:solidFill>
              </a:rPr>
              <a:t>Language </a:t>
            </a:r>
            <a:r>
              <a:rPr lang="en-US" sz="1600" dirty="0" smtClean="0">
                <a:solidFill>
                  <a:schemeClr val="tx2">
                    <a:lumMod val="75000"/>
                  </a:schemeClr>
                </a:solidFill>
                <a:sym typeface="Wingdings" pitchFamily="2" charset="2"/>
              </a:rPr>
              <a:t></a:t>
            </a:r>
            <a:r>
              <a:rPr lang="en-US" sz="1600" dirty="0" smtClean="0">
                <a:solidFill>
                  <a:schemeClr val="tx2">
                    <a:lumMod val="75000"/>
                  </a:schemeClr>
                </a:solidFill>
              </a:rPr>
              <a:t>formal, abstract, used in academic and explicit teaching and learning situations, more demanding cognitively, and more challenging to learn</a:t>
            </a:r>
          </a:p>
          <a:p>
            <a:endParaRPr lang="en-US" dirty="0"/>
          </a:p>
          <a:p>
            <a:r>
              <a:rPr lang="en-US" sz="1600" dirty="0" smtClean="0"/>
              <a:t>WHILE FULL </a:t>
            </a:r>
            <a:r>
              <a:rPr lang="en-US" sz="1600" i="1" dirty="0" smtClean="0"/>
              <a:t>LANGUAGE PROFICIENCY </a:t>
            </a:r>
            <a:r>
              <a:rPr lang="en-US" sz="1600" dirty="0" smtClean="0"/>
              <a:t>IS THE ABILITY TO USE LANGUAGE FOR A WIDE RANGE OF PURPOSES, </a:t>
            </a:r>
            <a:r>
              <a:rPr lang="en-US" sz="1600" b="1" dirty="0" smtClean="0"/>
              <a:t>SCHOOL SUCCESS IS PARTICULAR DEPENDENT UPON ACADEMIC LANGUAGE PROFICIENCY AND FLUENCY</a:t>
            </a:r>
            <a:endParaRPr lang="en-US" sz="1600" dirty="0" smtClean="0"/>
          </a:p>
          <a:p>
            <a:endParaRPr lang="en-US" dirty="0"/>
          </a:p>
          <a:p>
            <a:r>
              <a:rPr lang="en-US" b="1" dirty="0" smtClean="0">
                <a:effectLst>
                  <a:outerShdw blurRad="38100" dist="38100" dir="2700000" algn="tl">
                    <a:srgbClr val="000000">
                      <a:alpha val="43137"/>
                    </a:srgbClr>
                  </a:outerShdw>
                </a:effectLst>
              </a:rPr>
              <a:t>Sheltered Instruction Observation Protocol (SIOP)</a:t>
            </a:r>
            <a:r>
              <a:rPr lang="en-US" dirty="0" smtClean="0"/>
              <a:t> an instructional model that targets both language and content objectives, a “double-barreled approach,” in order to make progress in both English Language development and academic content knowledge simultaneously. Studies on effects on student learning—results were slightly modest. </a:t>
            </a:r>
            <a:endParaRPr lang="en-US" dirty="0"/>
          </a:p>
          <a:p>
            <a:endParaRPr lang="en-US" dirty="0" smtClean="0"/>
          </a:p>
          <a:p>
            <a:endParaRPr lang="en-US" dirty="0"/>
          </a:p>
          <a:p>
            <a:endParaRPr lang="en-US" dirty="0"/>
          </a:p>
        </p:txBody>
      </p:sp>
      <p:sp>
        <p:nvSpPr>
          <p:cNvPr id="3" name="Footer Placeholder 2"/>
          <p:cNvSpPr>
            <a:spLocks noGrp="1"/>
          </p:cNvSpPr>
          <p:nvPr>
            <p:ph type="ftr" sz="quarter" idx="11"/>
          </p:nvPr>
        </p:nvSpPr>
        <p:spPr/>
        <p:txBody>
          <a:bodyPr/>
          <a:lstStyle/>
          <a:p>
            <a:r>
              <a:rPr lang="en-US" smtClean="0"/>
              <a:t>Alvaro</a:t>
            </a:r>
            <a:endParaRPr lang="en-US"/>
          </a:p>
        </p:txBody>
      </p:sp>
    </p:spTree>
    <p:extLst>
      <p:ext uri="{BB962C8B-B14F-4D97-AF65-F5344CB8AC3E}">
        <p14:creationId xmlns="" xmlns:p14="http://schemas.microsoft.com/office/powerpoint/2010/main" val="744835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88900"/>
            <a:ext cx="8229600" cy="1328738"/>
          </a:xfrm>
          <a:ln/>
        </p:spPr>
        <p:txBody>
          <a:bodyPr anchor="b"/>
          <a:lstStyle/>
          <a:p>
            <a:pPr marL="0" indent="0">
              <a:lnSpc>
                <a:spcPct val="100000"/>
              </a:lnSpc>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2600"/>
              <a:t>Week 5: Research Based Practices</a:t>
            </a:r>
          </a:p>
        </p:txBody>
      </p:sp>
      <p:sp>
        <p:nvSpPr>
          <p:cNvPr id="12289" name="Rectangle 1"/>
          <p:cNvSpPr>
            <a:spLocks noGrp="1" noChangeArrowheads="1"/>
          </p:cNvSpPr>
          <p:nvPr>
            <p:ph idx="1"/>
          </p:nvPr>
        </p:nvSpPr>
        <p:spPr>
          <a:xfrm>
            <a:off x="457200" y="1600200"/>
            <a:ext cx="8229600" cy="4708525"/>
          </a:xfrm>
          <a:ln/>
        </p:spPr>
        <p:txBody>
          <a:bodyPr anchor="t">
            <a:normAutofit fontScale="62500" lnSpcReduction="20000"/>
          </a:bodyPr>
          <a:lstStyle/>
          <a:p>
            <a:pPr marL="457200" indent="-417513">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i="1">
                <a:solidFill>
                  <a:srgbClr val="FFFFFF"/>
                </a:solidFill>
              </a:rPr>
              <a:t>Promoting Academic Achievement Among English Learners: A Guide to the Research </a:t>
            </a:r>
            <a:r>
              <a:rPr lang="en-US">
                <a:solidFill>
                  <a:srgbClr val="FFFFFF"/>
                </a:solidFill>
              </a:rPr>
              <a:t>presents a synthesis of the research on what works for English Learners. Topics such as the role of home language, literacy instruction in a second language, promoting English oral development, academic instruction in a second language, and social, cultural, and family influences are presented. Additionally the work provides insight on the role of schools and districts in creating focus and coherence in order to create positive learning environments for EL students. </a:t>
            </a:r>
          </a:p>
          <a:p>
            <a:pPr marL="457200" indent="-417513">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solidFill>
                <a:srgbClr val="FFFFFF"/>
              </a:solidFill>
            </a:endParaRPr>
          </a:p>
          <a:p>
            <a:pPr marL="457200" indent="-417513">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solidFill>
                  <a:srgbClr val="FFFFFF"/>
                </a:solidFill>
              </a:rPr>
              <a:t>Recommendations for schools and districts are provided:</a:t>
            </a:r>
          </a:p>
          <a:p>
            <a:pPr marL="457200" indent="-417513">
              <a:lnSpc>
                <a:spcPct val="100000"/>
              </a:lnSpc>
              <a:buClr>
                <a:srgbClr val="FFFFFF"/>
              </a:buClr>
              <a:buSzPct val="357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solidFill>
                  <a:srgbClr val="FFFFFF"/>
                </a:solidFill>
              </a:rPr>
              <a:t>1. School and District decision makers are informed about current research on ELs and can influence student success. </a:t>
            </a:r>
          </a:p>
          <a:p>
            <a:pPr marL="457200" indent="-417513">
              <a:lnSpc>
                <a:spcPct val="100000"/>
              </a:lnSpc>
              <a:buClr>
                <a:srgbClr val="FFFFFF"/>
              </a:buClr>
              <a:buSzPct val="357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solidFill>
                  <a:srgbClr val="FFFFFF"/>
                </a:solidFill>
              </a:rPr>
              <a:t>2. Create explicitly articulated academic goals for students. Presented in a clear manner so all personnel is aware, embed these goals into the curriculum. </a:t>
            </a:r>
          </a:p>
          <a:p>
            <a:pPr marL="457200" indent="-417513">
              <a:lnSpc>
                <a:spcPct val="100000"/>
              </a:lnSpc>
              <a:buClr>
                <a:srgbClr val="FFFFFF"/>
              </a:buClr>
              <a:buSzPct val="357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solidFill>
                  <a:srgbClr val="FFFFFF"/>
                </a:solidFill>
              </a:rPr>
              <a:t>3. Support coherence amongst schools, grades, and classrooms regarding selection, sequencing, and delivery of instruction. </a:t>
            </a:r>
          </a:p>
          <a:p>
            <a:pPr marL="457200" indent="-417513">
              <a:lnSpc>
                <a:spcPct val="100000"/>
              </a:lnSpc>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solidFill>
                <a:srgbClr val="FFFFFF"/>
              </a:solidFill>
            </a:endParaRPr>
          </a:p>
          <a:p>
            <a:pPr marL="457200" indent="-417513">
              <a:lnSpc>
                <a:spcPct val="100000"/>
              </a:lnSpc>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solidFill>
                <a:srgbClr val="FFFFFF"/>
              </a:solidFill>
            </a:endParaRPr>
          </a:p>
        </p:txBody>
      </p:sp>
      <p:sp>
        <p:nvSpPr>
          <p:cNvPr id="4" name="Footer Placeholder 3"/>
          <p:cNvSpPr>
            <a:spLocks noGrp="1"/>
          </p:cNvSpPr>
          <p:nvPr>
            <p:ph type="ftr" sz="quarter" idx="11"/>
          </p:nvPr>
        </p:nvSpPr>
        <p:spPr/>
        <p:txBody>
          <a:bodyPr/>
          <a:lstStyle/>
          <a:p>
            <a:r>
              <a:rPr lang="en-US" smtClean="0"/>
              <a:t>Adrian</a:t>
            </a:r>
            <a:endParaRPr lang="en-US"/>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xfrm>
            <a:off x="457200" y="88900"/>
            <a:ext cx="8229600" cy="1328738"/>
          </a:xfrm>
          <a:ln/>
        </p:spPr>
        <p:txBody>
          <a:bodyPr/>
          <a:lstStyle/>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2600"/>
              <a:t>Week 5: Research Based Practices</a:t>
            </a:r>
          </a:p>
        </p:txBody>
      </p:sp>
      <p:sp>
        <p:nvSpPr>
          <p:cNvPr id="13314" name="Rectangle 2"/>
          <p:cNvSpPr>
            <a:spLocks noGrp="1" noChangeArrowheads="1"/>
          </p:cNvSpPr>
          <p:nvPr>
            <p:ph idx="1"/>
          </p:nvPr>
        </p:nvSpPr>
        <p:spPr>
          <a:xfrm>
            <a:off x="457200" y="1600200"/>
            <a:ext cx="8229600" cy="4708525"/>
          </a:xfrm>
          <a:ln/>
        </p:spPr>
        <p:txBody>
          <a:bodyPr>
            <a:normAutofit fontScale="62500" lnSpcReduction="20000"/>
          </a:bodyPr>
          <a:lstStyle/>
          <a:p>
            <a:pPr marL="457200" indent="-417513">
              <a:lnSpc>
                <a:spcPct val="100000"/>
              </a:lnSpc>
              <a:spcAft>
                <a:spcPct val="0"/>
              </a:spcAft>
              <a:buClr>
                <a:srgbClr val="FFFFFF"/>
              </a:buClr>
              <a:buSzPct val="357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solidFill>
                  <a:srgbClr val="FFFFFF"/>
                </a:solidFill>
              </a:rPr>
              <a:t>4. Use ongoing, uniform, and systematic assessments that provide timely information for teachers and measure success related to academic goals</a:t>
            </a:r>
          </a:p>
          <a:p>
            <a:pPr marL="457200" indent="-417513">
              <a:lnSpc>
                <a:spcPct val="100000"/>
              </a:lnSpc>
              <a:spcAft>
                <a:spcPct val="0"/>
              </a:spcAft>
              <a:buClr>
                <a:srgbClr val="FFFFFF"/>
              </a:buClr>
              <a:buSzPct val="357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solidFill>
                  <a:srgbClr val="FFFFFF"/>
                </a:solidFill>
              </a:rPr>
              <a:t>5. Effective, engaged, leadership that emphasizes providing meaningful and challenging learning opportunities. </a:t>
            </a:r>
          </a:p>
          <a:p>
            <a:pPr marL="457200" indent="-417513">
              <a:lnSpc>
                <a:spcPct val="100000"/>
              </a:lnSpc>
              <a:spcAft>
                <a:spcPct val="0"/>
              </a:spcAft>
              <a:buClr>
                <a:srgbClr val="FFFFFF"/>
              </a:buClr>
              <a:buSzPct val="357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solidFill>
                  <a:srgbClr val="FFFFFF"/>
                </a:solidFill>
              </a:rPr>
              <a:t>6. Provide ongoing professional development focused on helping teachers achieve student's learning goals. </a:t>
            </a:r>
          </a:p>
          <a:p>
            <a:pPr marL="457200" indent="-417513">
              <a:lnSpc>
                <a:spcPct val="100000"/>
              </a:lnSpc>
              <a:spcAft>
                <a:spcPct val="0"/>
              </a:spcAft>
              <a:buClr>
                <a:srgbClr val="FFFFFF"/>
              </a:buClr>
              <a:buSzPct val="357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solidFill>
                  <a:srgbClr val="FFFFFF"/>
                </a:solidFill>
              </a:rPr>
              <a:t>7. Support professional development with routine and systematic collaboration among teachers focused on achieving specific learning goals. </a:t>
            </a:r>
          </a:p>
          <a:p>
            <a:pPr marL="457200" indent="-417513">
              <a:lnSpc>
                <a:spcPct val="100000"/>
              </a:lnSpc>
              <a:spcAft>
                <a:spcPct val="0"/>
              </a:spcAft>
              <a:buClr>
                <a:srgbClr val="FFFFFF"/>
              </a:buClr>
              <a:buSzPct val="357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solidFill>
                  <a:srgbClr val="FFFFFF"/>
                </a:solidFill>
              </a:rPr>
              <a:t>8. Provide adequate resources to support the academic program. </a:t>
            </a:r>
          </a:p>
          <a:p>
            <a:pPr marL="457200" indent="-417513">
              <a:lnSpc>
                <a:spcPct val="100000"/>
              </a:lnSpc>
              <a:spcAft>
                <a:spcPct val="0"/>
              </a:spcAft>
              <a:buClr>
                <a:srgbClr val="FFFFFF"/>
              </a:buClr>
              <a:buSzPct val="357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solidFill>
                  <a:srgbClr val="FFFFFF"/>
                </a:solidFill>
              </a:rPr>
              <a:t>9. Foster parent involvement and community outreach to support academic program. </a:t>
            </a:r>
          </a:p>
          <a:p>
            <a:pPr marL="457200" indent="-417513">
              <a:lnSpc>
                <a:spcPct val="100000"/>
              </a:lnSpc>
              <a:spcAft>
                <a:spcPct val="0"/>
              </a:spcAft>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solidFill>
                <a:srgbClr val="FFFFFF"/>
              </a:solidFill>
            </a:endParaRPr>
          </a:p>
          <a:p>
            <a:pPr marL="457200" indent="-417513">
              <a:lnSpc>
                <a:spcPct val="100000"/>
              </a:lnSpc>
              <a:spcAft>
                <a:spcPct val="0"/>
              </a:spcAft>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solidFill>
                  <a:srgbClr val="FFFFFF"/>
                </a:solidFill>
              </a:rPr>
              <a:t>References:</a:t>
            </a:r>
          </a:p>
          <a:p>
            <a:pPr marL="457200" indent="-417513">
              <a:lnSpc>
                <a:spcPct val="100000"/>
              </a:lnSpc>
              <a:spcAft>
                <a:spcPct val="0"/>
              </a:spcAft>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1200">
                <a:solidFill>
                  <a:srgbClr val="FFFFFF"/>
                </a:solidFill>
              </a:rPr>
              <a:t>Goldenberg, C. &amp; Coleman, R. Promoting Academic Achievement among English Learners: A Guide to the Research. Thousand Oaks, CA: Corwin</a:t>
            </a:r>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983</Words>
  <Application>Microsoft Office PowerPoint</Application>
  <PresentationFormat>On-screen Show (4:3)</PresentationFormat>
  <Paragraphs>88</Paragraphs>
  <Slides>9</Slides>
  <Notes>4</Notes>
  <HiddenSlides>0</HiddenSlides>
  <MMClips>0</MMClips>
  <ScaleCrop>false</ScaleCrop>
  <HeadingPairs>
    <vt:vector size="4" baseType="variant">
      <vt:variant>
        <vt:lpstr>Theme</vt:lpstr>
      </vt:variant>
      <vt:variant>
        <vt:i4>2</vt:i4>
      </vt:variant>
      <vt:variant>
        <vt:lpstr>Slide Titles</vt:lpstr>
      </vt:variant>
      <vt:variant>
        <vt:i4>9</vt:i4>
      </vt:variant>
    </vt:vector>
  </HeadingPairs>
  <TitlesOfParts>
    <vt:vector size="11" baseType="lpstr">
      <vt:lpstr>Office Theme</vt:lpstr>
      <vt:lpstr>Technic</vt:lpstr>
      <vt:lpstr>Continuing dominance of “language of instruction” debate.</vt:lpstr>
      <vt:lpstr>Goldenberg &amp; Coleman</vt:lpstr>
      <vt:lpstr>Slide 3</vt:lpstr>
      <vt:lpstr>Considerations for English Learners’ Literacy Development: What the Research Says</vt:lpstr>
      <vt:lpstr>Promoting Academic Achievement Among English Learners (by C. Goldenberg &amp; R. Coleman)</vt:lpstr>
      <vt:lpstr>Promoting Academic Achievement Among English Learners (by C. Goldenberg &amp; R. Coleman)</vt:lpstr>
      <vt:lpstr>Slide 7</vt:lpstr>
      <vt:lpstr>Week 5: Research Based Practices</vt:lpstr>
      <vt:lpstr>Week 5: Research Based Practices</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hakuta</dc:creator>
  <cp:lastModifiedBy>hakuta</cp:lastModifiedBy>
  <cp:revision>3</cp:revision>
  <dcterms:created xsi:type="dcterms:W3CDTF">2012-05-09T15:38:36Z</dcterms:created>
  <dcterms:modified xsi:type="dcterms:W3CDTF">2012-05-09T15:52:16Z</dcterms:modified>
</cp:coreProperties>
</file>