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4" r:id="rId8"/>
    <p:sldId id="265" r:id="rId9"/>
    <p:sldId id="263" r:id="rId10"/>
    <p:sldId id="262"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9FAD6-F7DC-48BB-9E79-11230056D842}" type="datetimeFigureOut">
              <a:rPr lang="en-US" smtClean="0"/>
              <a:t>5/16/2012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1D1B7B-2F7F-4DE5-AEF5-A219DB96D9C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F8C9CB6-72F8-4E6A-96C6-16CC948B7527}" type="slidenum">
              <a:rPr lang="en-US"/>
              <a:pPr/>
              <a:t>8</a:t>
            </a:fld>
            <a:endParaRPr lang="en-US"/>
          </a:p>
        </p:txBody>
      </p:sp>
      <p:sp>
        <p:nvSpPr>
          <p:cNvPr id="25601"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2" name="Rectangle 2"/>
          <p:cNvSpPr txBox="1">
            <a:spLocks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2E228-DC03-4A3E-ABDB-FF31CF15E3ED}" type="slidenum">
              <a:rPr lang="en-US" smtClean="0"/>
              <a:pPr/>
              <a:t>10</a:t>
            </a:fld>
            <a:endParaRPr lang="en-US"/>
          </a:p>
        </p:txBody>
      </p:sp>
    </p:spTree>
    <p:extLst>
      <p:ext uri="{BB962C8B-B14F-4D97-AF65-F5344CB8AC3E}">
        <p14:creationId xmlns:p14="http://schemas.microsoft.com/office/powerpoint/2010/main" xmlns="" val="3094986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41A84F-CE80-459D-8DBB-7B5E55BB4C89}"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1A84F-CE80-459D-8DBB-7B5E55BB4C89}"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1A84F-CE80-459D-8DBB-7B5E55BB4C89}"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41A84F-CE80-459D-8DBB-7B5E55BB4C89}"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41A84F-CE80-459D-8DBB-7B5E55BB4C89}" type="datetimeFigureOut">
              <a:rPr lang="en-US" smtClean="0"/>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41A84F-CE80-459D-8DBB-7B5E55BB4C89}" type="datetimeFigureOut">
              <a:rPr lang="en-US" smtClean="0"/>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1A84F-CE80-459D-8DBB-7B5E55BB4C89}" type="datetimeFigureOut">
              <a:rPr lang="en-US" smtClean="0"/>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1A84F-CE80-459D-8DBB-7B5E55BB4C89}"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1A84F-CE80-459D-8DBB-7B5E55BB4C89}"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1A84F-CE80-459D-8DBB-7B5E55BB4C89}"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1A84F-CE80-459D-8DBB-7B5E55BB4C89}"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19890-16F4-45D6-A172-DABCC53A80F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1A84F-CE80-459D-8DBB-7B5E55BB4C89}" type="datetimeFigureOut">
              <a:rPr lang="en-US" smtClean="0"/>
              <a:t>5/16/2012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19890-16F4-45D6-A172-DABCC53A80F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59166" y="2514600"/>
            <a:ext cx="9084834" cy="4167187"/>
          </a:xfrm>
          <a:prstGeom prst="rect">
            <a:avLst/>
          </a:prstGeom>
          <a:noFill/>
          <a:ln w="9525">
            <a:noFill/>
            <a:miter lim="800000"/>
            <a:headEnd/>
            <a:tailEnd/>
          </a:ln>
        </p:spPr>
      </p:pic>
      <p:sp>
        <p:nvSpPr>
          <p:cNvPr id="5" name="Title 4"/>
          <p:cNvSpPr>
            <a:spLocks noGrp="1"/>
          </p:cNvSpPr>
          <p:nvPr>
            <p:ph type="title"/>
          </p:nvPr>
        </p:nvSpPr>
        <p:spPr/>
        <p:txBody>
          <a:bodyPr/>
          <a:lstStyle/>
          <a:p>
            <a:r>
              <a:rPr lang="en-US" dirty="0" smtClean="0"/>
              <a:t>Saunders &amp; </a:t>
            </a:r>
            <a:r>
              <a:rPr lang="en-US" dirty="0" err="1" smtClean="0"/>
              <a:t>Marcaletti</a:t>
            </a:r>
            <a:endParaRPr lang="en-US" dirty="0"/>
          </a:p>
        </p:txBody>
      </p:sp>
      <p:sp>
        <p:nvSpPr>
          <p:cNvPr id="6" name="Content Placeholder 5"/>
          <p:cNvSpPr>
            <a:spLocks noGrp="1"/>
          </p:cNvSpPr>
          <p:nvPr>
            <p:ph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Thompson</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571625" y="1677194"/>
            <a:ext cx="6000750" cy="43719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Thompson</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581150" y="1696244"/>
            <a:ext cx="5981700" cy="43338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Thompson</a:t>
            </a:r>
            <a:endParaRPr lang="en-US" dirty="0"/>
          </a:p>
        </p:txBody>
      </p:sp>
      <p:pic>
        <p:nvPicPr>
          <p:cNvPr id="4099" name="Picture 3"/>
          <p:cNvPicPr>
            <a:picLocks noGrp="1" noChangeAspect="1" noChangeArrowheads="1"/>
          </p:cNvPicPr>
          <p:nvPr>
            <p:ph idx="1"/>
          </p:nvPr>
        </p:nvPicPr>
        <p:blipFill>
          <a:blip r:embed="rId2" cstate="print"/>
          <a:srcRect/>
          <a:stretch>
            <a:fillRect/>
          </a:stretch>
        </p:blipFill>
        <p:spPr bwMode="auto">
          <a:xfrm>
            <a:off x="1581150" y="1691481"/>
            <a:ext cx="5981700" cy="43434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Issues in the Development of AMAOs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Understanding second language acquisition should be a prerequisite to setting AMAO targets</a:t>
            </a:r>
          </a:p>
          <a:p>
            <a:pPr lvl="1"/>
            <a:r>
              <a:rPr lang="en-US" dirty="0" smtClean="0"/>
              <a:t>Set reasonable, but challenging language goals (not too high, not too low)</a:t>
            </a:r>
          </a:p>
          <a:p>
            <a:pPr lvl="1"/>
            <a:r>
              <a:rPr lang="en-US" dirty="0" smtClean="0"/>
              <a:t>Lower is faster; higher is slower</a:t>
            </a:r>
          </a:p>
          <a:p>
            <a:r>
              <a:rPr lang="en-US" dirty="0" smtClean="0"/>
              <a:t>Federal Law provides guidance on how students are defined as limited English proficient.  Student is an enrolled, school aged child: </a:t>
            </a:r>
          </a:p>
          <a:p>
            <a:pPr lvl="1"/>
            <a:r>
              <a:rPr lang="en-US" dirty="0" smtClean="0"/>
              <a:t>whose native language is not English, and </a:t>
            </a:r>
          </a:p>
          <a:p>
            <a:pPr lvl="1"/>
            <a:r>
              <a:rPr lang="en-US" dirty="0" smtClean="0"/>
              <a:t>whose difficulties in English deny them the ability to perform proficiently on the state’s achievement test, and </a:t>
            </a:r>
          </a:p>
          <a:p>
            <a:pPr lvl="1"/>
            <a:r>
              <a:rPr lang="en-US" dirty="0" smtClean="0"/>
              <a:t>whose difficulties in English deny them the ability to successfully participate in class where only English is spoken, and </a:t>
            </a:r>
          </a:p>
          <a:p>
            <a:pPr lvl="1"/>
            <a:r>
              <a:rPr lang="en-US" dirty="0" smtClean="0"/>
              <a:t>whose English language ability deny them the opportunity to participate fully in society</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Elizabeth</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0"/>
            <a:ext cx="8839200" cy="6324600"/>
          </a:xfrm>
        </p:spPr>
        <p:txBody>
          <a:bodyPr>
            <a:normAutofit fontScale="90000"/>
          </a:bodyPr>
          <a:lstStyle/>
          <a:p>
            <a:pPr algn="l"/>
            <a:r>
              <a:rPr lang="en-US" sz="2400" i="1" dirty="0" smtClean="0"/>
              <a:t/>
            </a:r>
            <a:br>
              <a:rPr lang="en-US" sz="2400" i="1" dirty="0" smtClean="0"/>
            </a:br>
            <a:r>
              <a:rPr lang="en-US" sz="2700" i="1" dirty="0" smtClean="0"/>
              <a:t>What are Districts facing…</a:t>
            </a:r>
            <a:r>
              <a:rPr lang="en-US" sz="1600" dirty="0" smtClean="0"/>
              <a:t/>
            </a:r>
            <a:br>
              <a:rPr lang="en-US" sz="1600" dirty="0" smtClean="0"/>
            </a:br>
            <a:r>
              <a:rPr lang="en-US" sz="1600" dirty="0" smtClean="0"/>
              <a:t/>
            </a:r>
            <a:br>
              <a:rPr lang="en-US" sz="1600" dirty="0" smtClean="0"/>
            </a:br>
            <a:r>
              <a:rPr lang="en-US" sz="1700" b="1" dirty="0" smtClean="0"/>
              <a:t>inadequate</a:t>
            </a:r>
            <a:r>
              <a:rPr lang="en-US" sz="1700" dirty="0" smtClean="0"/>
              <a:t> data and student information systems</a:t>
            </a:r>
            <a:br>
              <a:rPr lang="en-US" sz="1700" dirty="0" smtClean="0"/>
            </a:br>
            <a:r>
              <a:rPr lang="en-US" sz="1700" dirty="0"/>
              <a:t/>
            </a:r>
            <a:br>
              <a:rPr lang="en-US" sz="1700" dirty="0"/>
            </a:br>
            <a:r>
              <a:rPr lang="en-US" sz="1700" b="1" dirty="0" smtClean="0"/>
              <a:t>shortage</a:t>
            </a:r>
            <a:r>
              <a:rPr lang="en-US" sz="1700" dirty="0" smtClean="0"/>
              <a:t> of teachers prepared with the knowledge and skills to effectively</a:t>
            </a:r>
            <a:br>
              <a:rPr lang="en-US" sz="1700" dirty="0" smtClean="0"/>
            </a:br>
            <a:r>
              <a:rPr lang="en-US" sz="1700" dirty="0" smtClean="0"/>
              <a:t>teach Long Term English Learners</a:t>
            </a:r>
            <a:br>
              <a:rPr lang="en-US" sz="1700" dirty="0" smtClean="0"/>
            </a:br>
            <a:r>
              <a:rPr lang="en-US" sz="1700" dirty="0"/>
              <a:t/>
            </a:r>
            <a:br>
              <a:rPr lang="en-US" sz="1700" dirty="0"/>
            </a:br>
            <a:r>
              <a:rPr lang="en-US" sz="1700" b="1" dirty="0" smtClean="0"/>
              <a:t>lack</a:t>
            </a:r>
            <a:r>
              <a:rPr lang="en-US" sz="1700" dirty="0" smtClean="0"/>
              <a:t> of appropriate curriculum and materials targeted</a:t>
            </a:r>
            <a:br>
              <a:rPr lang="en-US" sz="1700" dirty="0" smtClean="0"/>
            </a:br>
            <a:r>
              <a:rPr lang="en-US" sz="1700" dirty="0" smtClean="0"/>
              <a:t>for this population</a:t>
            </a:r>
            <a:br>
              <a:rPr lang="en-US" sz="1700" dirty="0" smtClean="0"/>
            </a:br>
            <a:r>
              <a:rPr lang="en-US" sz="1700" dirty="0"/>
              <a:t/>
            </a:r>
            <a:br>
              <a:rPr lang="en-US" sz="1700" dirty="0"/>
            </a:br>
            <a:r>
              <a:rPr lang="en-US" sz="1700" b="1" dirty="0" smtClean="0"/>
              <a:t>contradictory</a:t>
            </a:r>
            <a:r>
              <a:rPr lang="en-US" sz="1700" dirty="0" smtClean="0"/>
              <a:t> mandates and counsel</a:t>
            </a:r>
            <a:br>
              <a:rPr lang="en-US" sz="1700" dirty="0" smtClean="0"/>
            </a:br>
            <a:r>
              <a:rPr lang="en-US" sz="1700" dirty="0"/>
              <a:t/>
            </a:r>
            <a:br>
              <a:rPr lang="en-US" sz="1700" dirty="0"/>
            </a:br>
            <a:r>
              <a:rPr lang="en-US" sz="1700" b="1" dirty="0" smtClean="0"/>
              <a:t>general</a:t>
            </a:r>
            <a:r>
              <a:rPr lang="en-US" sz="1700" dirty="0" smtClean="0"/>
              <a:t> </a:t>
            </a:r>
            <a:r>
              <a:rPr lang="en-US" sz="1700" b="1" dirty="0" smtClean="0"/>
              <a:t>misunderstandings</a:t>
            </a:r>
            <a:r>
              <a:rPr lang="en-US" sz="1700" dirty="0" smtClean="0"/>
              <a:t> and lack of knowledge of the research about effective practices for Long Term English Learners</a:t>
            </a:r>
            <a:br>
              <a:rPr lang="en-US" sz="1700" dirty="0" smtClean="0"/>
            </a:br>
            <a:r>
              <a:rPr lang="en-US" sz="1700" dirty="0"/>
              <a:t/>
            </a:r>
            <a:br>
              <a:rPr lang="en-US" sz="1700" dirty="0"/>
            </a:br>
            <a:r>
              <a:rPr lang="en-US" sz="1700" b="1" dirty="0" smtClean="0"/>
              <a:t>inadequate</a:t>
            </a:r>
            <a:r>
              <a:rPr lang="en-US" sz="1700" dirty="0" smtClean="0"/>
              <a:t> assessments and systems to know how English Learners are doing </a:t>
            </a:r>
            <a:br>
              <a:rPr lang="en-US" sz="1700" dirty="0" smtClean="0"/>
            </a:br>
            <a:r>
              <a:rPr lang="en-US" sz="1700" dirty="0" smtClean="0"/>
              <a:t>or to identify English Learners who are not adequately progressing</a:t>
            </a:r>
            <a:br>
              <a:rPr lang="en-US" sz="1700" dirty="0" smtClean="0"/>
            </a:br>
            <a:r>
              <a:rPr lang="en-US" sz="1700" dirty="0"/>
              <a:t/>
            </a:r>
            <a:br>
              <a:rPr lang="en-US" sz="1700" dirty="0"/>
            </a:br>
            <a:r>
              <a:rPr lang="en-US" sz="1700" dirty="0" smtClean="0"/>
              <a:t>widespread </a:t>
            </a:r>
            <a:r>
              <a:rPr lang="en-US" sz="1700" b="1" dirty="0" smtClean="0"/>
              <a:t>lack of understanding </a:t>
            </a:r>
            <a:r>
              <a:rPr lang="en-US" sz="1700" dirty="0" smtClean="0"/>
              <a:t>related to ELD and </a:t>
            </a:r>
            <a:r>
              <a:rPr lang="en-US" sz="1700" b="1" dirty="0" smtClean="0"/>
              <a:t>misunderstandings</a:t>
            </a:r>
            <a:r>
              <a:rPr lang="en-US" sz="1700" dirty="0" smtClean="0"/>
              <a:t> about what constitutes “English proficiency”</a:t>
            </a:r>
            <a:br>
              <a:rPr lang="en-US" sz="1700" dirty="0" smtClean="0"/>
            </a:br>
            <a:r>
              <a:rPr lang="en-US" sz="1700" dirty="0"/>
              <a:t/>
            </a:r>
            <a:br>
              <a:rPr lang="en-US" sz="1700" dirty="0"/>
            </a:br>
            <a:r>
              <a:rPr lang="en-US" sz="1700" dirty="0" smtClean="0"/>
              <a:t>These are fundamentally, policy issues, but they are also leadership issues, which one has the greater role for change? There is a rising urge for a </a:t>
            </a:r>
            <a:r>
              <a:rPr lang="en-US" sz="1700" i="1" dirty="0" smtClean="0"/>
              <a:t>common</a:t>
            </a:r>
            <a:r>
              <a:rPr lang="en-US" sz="1700" dirty="0" smtClean="0"/>
              <a:t> set of tools </a:t>
            </a:r>
            <a:r>
              <a:rPr lang="en-US" sz="1700" dirty="0" smtClean="0">
                <a:sym typeface="Wingdings" pitchFamily="2" charset="2"/>
              </a:rPr>
              <a:t> </a:t>
            </a:r>
            <a:r>
              <a:rPr lang="en-US" sz="1700" dirty="0" smtClean="0"/>
              <a:t>COMMON CORE</a:t>
            </a:r>
            <a:r>
              <a:rPr lang="en-US" sz="1600" dirty="0" smtClean="0"/>
              <a:t/>
            </a:r>
            <a:br>
              <a:rPr lang="en-US" sz="1600" dirty="0" smtClean="0"/>
            </a:br>
            <a:r>
              <a:rPr lang="en-US" sz="1600" dirty="0"/>
              <a:t/>
            </a:r>
            <a:br>
              <a:rPr lang="en-US" sz="1600" dirty="0"/>
            </a:br>
            <a:r>
              <a:rPr lang="en-US" sz="1200" dirty="0" smtClean="0"/>
              <a:t>Olsen (2010)</a:t>
            </a:r>
            <a:endParaRPr lang="en-US" sz="1200" dirty="0"/>
          </a:p>
        </p:txBody>
      </p:sp>
      <p:sp>
        <p:nvSpPr>
          <p:cNvPr id="3" name="Footer Placeholder 2"/>
          <p:cNvSpPr>
            <a:spLocks noGrp="1"/>
          </p:cNvSpPr>
          <p:nvPr>
            <p:ph type="ftr" sz="quarter" idx="11"/>
          </p:nvPr>
        </p:nvSpPr>
        <p:spPr/>
        <p:txBody>
          <a:bodyPr/>
          <a:lstStyle/>
          <a:p>
            <a:r>
              <a:rPr lang="en-US" smtClean="0"/>
              <a:t>Alvaro</a:t>
            </a:r>
            <a:endParaRPr lang="en-US"/>
          </a:p>
        </p:txBody>
      </p:sp>
    </p:spTree>
    <p:extLst>
      <p:ext uri="{BB962C8B-B14F-4D97-AF65-F5344CB8AC3E}">
        <p14:creationId xmlns:p14="http://schemas.microsoft.com/office/powerpoint/2010/main" xmlns="" val="260180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Principles for Supporting Long-Term ELs (Olsen 2010)</a:t>
            </a: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Urgency. </a:t>
            </a:r>
            <a:r>
              <a:rPr lang="en-US" dirty="0" smtClean="0"/>
              <a:t>Long-term ELs have a limited number of years left of schooling in which to overcome their academic and language proficiency gaps. Instruction needs to be accelerated, focused, and efficient.</a:t>
            </a:r>
            <a:endParaRPr lang="en-US" b="1" dirty="0" smtClean="0"/>
          </a:p>
          <a:p>
            <a:r>
              <a:rPr lang="en-US" b="1" dirty="0" smtClean="0"/>
              <a:t>Distinct Needs. </a:t>
            </a:r>
            <a:r>
              <a:rPr lang="en-US" dirty="0" smtClean="0"/>
              <a:t>Long-term ELs share characteristics with other groups but have their own unique set of needs. Moreover, a diversity of needs exists within the Long-term EL population.</a:t>
            </a:r>
          </a:p>
          <a:p>
            <a:r>
              <a:rPr lang="en-US" b="1" dirty="0" smtClean="0"/>
              <a:t>Language and literacy development.</a:t>
            </a:r>
            <a:r>
              <a:rPr lang="en-US" dirty="0" smtClean="0"/>
              <a:t> Long-term ELs need instruction focused on literacy as well as language for multiple contexts and functions.</a:t>
            </a:r>
          </a:p>
          <a:p>
            <a:r>
              <a:rPr lang="en-US" b="1" dirty="0" smtClean="0"/>
              <a:t>Support across the curriculum</a:t>
            </a:r>
            <a:r>
              <a:rPr lang="en-US" dirty="0" smtClean="0"/>
              <a:t>. Meeting Long-term ELs’ needs should be a shared responsibility throughout the school. Support for language development and academic success should be intertwined.</a:t>
            </a:r>
          </a:p>
          <a:p>
            <a:r>
              <a:rPr lang="en-US" b="1" dirty="0" smtClean="0"/>
              <a:t>Primary language development</a:t>
            </a:r>
            <a:r>
              <a:rPr lang="en-US" dirty="0" smtClean="0"/>
              <a:t>. Home language support can help boost English literacy and language skills (e.g., through contrastive analysis and transfer).</a:t>
            </a:r>
          </a:p>
          <a:p>
            <a:r>
              <a:rPr lang="en-US" b="1" dirty="0" smtClean="0"/>
              <a:t>Rigor</a:t>
            </a:r>
            <a:r>
              <a:rPr lang="en-US" dirty="0" smtClean="0"/>
              <a:t>. Long-term ELs need access to a challenging and relevant curriculum.</a:t>
            </a:r>
          </a:p>
          <a:p>
            <a:r>
              <a:rPr lang="en-US" b="1" dirty="0" smtClean="0"/>
              <a:t>Relationships. </a:t>
            </a:r>
            <a:r>
              <a:rPr lang="en-US" dirty="0" smtClean="0"/>
              <a:t>Since Long-term ELs often have a history of being overlooked, it is important that teachers make personal connections with them.</a:t>
            </a:r>
          </a:p>
          <a:p>
            <a:r>
              <a:rPr lang="en-US" b="1" dirty="0" smtClean="0"/>
              <a:t>Integration with access. </a:t>
            </a:r>
            <a:r>
              <a:rPr lang="en-US" dirty="0" smtClean="0"/>
              <a:t>Long-term ELs need to be integrated with other students and in all school activities but with supports to ensure success in those settings.</a:t>
            </a:r>
            <a:endParaRPr lang="en-US" b="1" dirty="0"/>
          </a:p>
        </p:txBody>
      </p:sp>
      <p:sp>
        <p:nvSpPr>
          <p:cNvPr id="4" name="Footer Placeholder 3"/>
          <p:cNvSpPr>
            <a:spLocks noGrp="1"/>
          </p:cNvSpPr>
          <p:nvPr>
            <p:ph type="ftr" sz="quarter" idx="11"/>
          </p:nvPr>
        </p:nvSpPr>
        <p:spPr/>
        <p:txBody>
          <a:bodyPr/>
          <a:lstStyle/>
          <a:p>
            <a:r>
              <a:rPr lang="en-US" smtClean="0"/>
              <a:t>Andrea</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body"/>
          </p:nvPr>
        </p:nvSpPr>
        <p:spPr>
          <a:xfrm>
            <a:off x="457200" y="1600200"/>
            <a:ext cx="8229600" cy="4708525"/>
          </a:xfrm>
          <a:ln/>
        </p:spPr>
        <p:txBody>
          <a:bodyPr anchor="t">
            <a:normAutofit fontScale="40000" lnSpcReduction="20000"/>
          </a:bodyPr>
          <a:lstStyle/>
          <a:p>
            <a:pPr marL="457200" indent="-315913" algn="l">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i="1" dirty="0"/>
              <a:t>Double the Work  </a:t>
            </a:r>
            <a:r>
              <a:rPr lang="en-US" dirty="0"/>
              <a:t>is a report that presents some of the challenges and solutions related to long term ELLs. The focus of the report is to address academic literacy which is seen as a key to academic success. The panel presents their findings as well as six recommendations for policymakers to help these students.</a:t>
            </a:r>
          </a:p>
          <a:p>
            <a:pPr marL="457200" indent="-315913" algn="l">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Recommendations for policymakers include:</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1. Tightening the criteria and definition of LEP and reclassification to assure uniform use across states.  </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2. Develop improved assessments to evaluate adolescent's native language, ELD, AND content learning. </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3. Create policy which ensures all teachers of ELLs learn about second language and literacy acquisition, reading across content areas, sheltered immersion, and ESL methods.</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4. Adjust NCLB accountability to avoid penalizing schools for ELL students taking longer than the traditional 4 years to complete high school.</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5. Encourage the use and promotion of proven and promising methods with ELLs.</a:t>
            </a:r>
          </a:p>
          <a:p>
            <a:pPr marL="457200" indent="-315913" algn="l">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6. Fund and conduct more short and long term research on new and existing intervention programs and academic performance for long term ELLs. </a:t>
            </a:r>
          </a:p>
          <a:p>
            <a:pPr marL="457200" indent="-315913" algn="l">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t>Reference: </a:t>
            </a:r>
            <a:r>
              <a:rPr lang="en-US" sz="1100" dirty="0"/>
              <a:t>Short, Deborah J.; Fitzsimmons, Shannon, </a:t>
            </a:r>
            <a:r>
              <a:rPr lang="en-US" sz="1100" i="1" dirty="0"/>
              <a:t>Double the Work: Challenges and Solutions to Acquiring Language and Academic Literacy for Adolescent English Language Learner.  New York:  Carnegie Corporation of New York.</a:t>
            </a:r>
          </a:p>
          <a:p>
            <a:pPr marL="457200" indent="-315913" algn="l">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dirty="0"/>
          </a:p>
        </p:txBody>
      </p:sp>
      <p:sp>
        <p:nvSpPr>
          <p:cNvPr id="14338" name="Rectangle 2"/>
          <p:cNvSpPr>
            <a:spLocks noGrp="1" noChangeArrowheads="1"/>
          </p:cNvSpPr>
          <p:nvPr>
            <p:ph type="title" idx="1"/>
          </p:nvPr>
        </p:nvSpPr>
        <p:spPr>
          <a:xfrm>
            <a:off x="457200" y="88900"/>
            <a:ext cx="8229600" cy="1328738"/>
          </a:xfrm>
          <a:ln/>
        </p:spPr>
        <p:txBody>
          <a:bodyPr anchor="b"/>
          <a:lstStyle/>
          <a:p>
            <a:pPr marL="0" indent="0">
              <a:lnSpc>
                <a:spcPct val="100000"/>
              </a:lnSpc>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a:t>Week 6: Long Term English Language Learners</a:t>
            </a:r>
          </a:p>
        </p:txBody>
      </p:sp>
      <p:sp>
        <p:nvSpPr>
          <p:cNvPr id="4" name="Footer Placeholder 3"/>
          <p:cNvSpPr>
            <a:spLocks noGrp="1"/>
          </p:cNvSpPr>
          <p:nvPr>
            <p:ph type="ftr" sz="quarter" idx="11"/>
          </p:nvPr>
        </p:nvSpPr>
        <p:spPr/>
        <p:txBody>
          <a:bodyPr/>
          <a:lstStyle/>
          <a:p>
            <a:r>
              <a:rPr lang="en-US" smtClean="0"/>
              <a:t>Adrian</a:t>
            </a:r>
            <a:endParaRPr lang="en-US"/>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Flexible Pathways to Graduation for Long Term ELL: Strategies to Consider</a:t>
            </a:r>
            <a:endParaRPr lang="en-US" dirty="0"/>
          </a:p>
        </p:txBody>
      </p:sp>
      <p:sp>
        <p:nvSpPr>
          <p:cNvPr id="20" name="Content Placeholder 19"/>
          <p:cNvSpPr>
            <a:spLocks noGrp="1"/>
          </p:cNvSpPr>
          <p:nvPr>
            <p:ph idx="1"/>
          </p:nvPr>
        </p:nvSpPr>
        <p:spPr/>
        <p:txBody>
          <a:bodyPr>
            <a:normAutofit fontScale="55000" lnSpcReduction="20000"/>
          </a:bodyPr>
          <a:lstStyle/>
          <a:p>
            <a:r>
              <a:rPr lang="en-US" dirty="0" smtClean="0"/>
              <a:t>Requiring </a:t>
            </a:r>
            <a:r>
              <a:rPr lang="en-US" dirty="0"/>
              <a:t>that program design decisions be based on appropriate and effective </a:t>
            </a:r>
            <a:r>
              <a:rPr lang="en-US" dirty="0" smtClean="0"/>
              <a:t>language development </a:t>
            </a:r>
            <a:r>
              <a:rPr lang="en-US" dirty="0"/>
              <a:t>practices, as determined by rigorous surveys of student data.</a:t>
            </a:r>
            <a:endParaRPr lang="en-US" dirty="0" smtClean="0"/>
          </a:p>
          <a:p>
            <a:r>
              <a:rPr lang="en-US" dirty="0" smtClean="0"/>
              <a:t> </a:t>
            </a:r>
            <a:r>
              <a:rPr lang="en-US" dirty="0"/>
              <a:t>Adjusting or developing sheltered curriculum frameworks for high school content </a:t>
            </a:r>
            <a:r>
              <a:rPr lang="en-US" dirty="0" smtClean="0"/>
              <a:t>courses and </a:t>
            </a:r>
            <a:r>
              <a:rPr lang="en-US" dirty="0"/>
              <a:t>establishing core credit for these courses.</a:t>
            </a:r>
            <a:endParaRPr lang="en-US" dirty="0" smtClean="0"/>
          </a:p>
          <a:p>
            <a:r>
              <a:rPr lang="en-US" dirty="0" smtClean="0"/>
              <a:t> </a:t>
            </a:r>
            <a:r>
              <a:rPr lang="en-US" dirty="0"/>
              <a:t>Allowing schools greater flexibility in the use of learning time and encouraging them </a:t>
            </a:r>
            <a:r>
              <a:rPr lang="en-US" dirty="0" smtClean="0"/>
              <a:t>to provide </a:t>
            </a:r>
            <a:r>
              <a:rPr lang="en-US" dirty="0"/>
              <a:t>ELLs with extended or extra opportunities for literacy instruction beyond </a:t>
            </a:r>
            <a:r>
              <a:rPr lang="en-US" dirty="0" smtClean="0"/>
              <a:t>the classroom </a:t>
            </a:r>
            <a:r>
              <a:rPr lang="en-US" dirty="0"/>
              <a:t>(and coordinate with any out-of-school tutoring or mentoring opportunities).</a:t>
            </a:r>
            <a:endParaRPr lang="en-US" dirty="0" smtClean="0"/>
          </a:p>
          <a:p>
            <a:r>
              <a:rPr lang="en-US" dirty="0" smtClean="0"/>
              <a:t>Encouraging </a:t>
            </a:r>
            <a:r>
              <a:rPr lang="en-US" dirty="0"/>
              <a:t>the development of plans for a 5-year high school path for beginning level </a:t>
            </a:r>
            <a:r>
              <a:rPr lang="en-US" dirty="0" smtClean="0"/>
              <a:t>ELLs who </a:t>
            </a:r>
            <a:r>
              <a:rPr lang="en-US" dirty="0"/>
              <a:t>enter in ninth grade that include rigorous preparation for students with either college </a:t>
            </a:r>
            <a:r>
              <a:rPr lang="en-US" dirty="0" smtClean="0"/>
              <a:t>or vocational </a:t>
            </a:r>
            <a:r>
              <a:rPr lang="en-US" dirty="0"/>
              <a:t>goals.</a:t>
            </a:r>
            <a:endParaRPr lang="en-US" dirty="0" smtClean="0"/>
          </a:p>
          <a:p>
            <a:r>
              <a:rPr lang="en-US" dirty="0" smtClean="0"/>
              <a:t> </a:t>
            </a:r>
            <a:r>
              <a:rPr lang="en-US" dirty="0"/>
              <a:t>Adjusting school accountability measures under NCLB to avoid penalizing districts </a:t>
            </a:r>
            <a:r>
              <a:rPr lang="en-US" dirty="0" smtClean="0"/>
              <a:t>and schools </a:t>
            </a:r>
            <a:r>
              <a:rPr lang="en-US" dirty="0"/>
              <a:t>that allow ELL students to take more than the traditional 4 years to complete </a:t>
            </a:r>
            <a:r>
              <a:rPr lang="en-US" dirty="0" smtClean="0"/>
              <a:t>high school </a:t>
            </a:r>
            <a:r>
              <a:rPr lang="en-US" dirty="0"/>
              <a:t>successfully.</a:t>
            </a:r>
            <a:endParaRPr lang="en-US" dirty="0" smtClean="0"/>
          </a:p>
          <a:p>
            <a:r>
              <a:rPr lang="en-US" dirty="0" smtClean="0"/>
              <a:t> </a:t>
            </a:r>
            <a:r>
              <a:rPr lang="en-US" dirty="0"/>
              <a:t>Securing appropriate funding for these endeavors.</a:t>
            </a:r>
          </a:p>
          <a:p>
            <a:endParaRPr lang="en-US" dirty="0"/>
          </a:p>
        </p:txBody>
      </p:sp>
      <p:sp>
        <p:nvSpPr>
          <p:cNvPr id="21" name="Text Placeholder 20"/>
          <p:cNvSpPr>
            <a:spLocks noGrp="1"/>
          </p:cNvSpPr>
          <p:nvPr>
            <p:ph type="body" sz="half" idx="2"/>
          </p:nvPr>
        </p:nvSpPr>
        <p:spPr/>
        <p:txBody>
          <a:bodyPr/>
          <a:lstStyle/>
          <a:p>
            <a:r>
              <a:rPr lang="en-US" dirty="0" smtClean="0"/>
              <a:t>-How are current graduation policies and strategies not meeting the needs of long term ELLs?</a:t>
            </a:r>
          </a:p>
          <a:p>
            <a:r>
              <a:rPr lang="en-US" dirty="0" smtClean="0"/>
              <a:t>-What are are different ways in which we can envision graduation requirements for long term ELLs, specifically recent immigrant students?</a:t>
            </a:r>
          </a:p>
          <a:p>
            <a:r>
              <a:rPr lang="en-US" dirty="0" smtClean="0"/>
              <a:t>-What are the best ways in which we can prepare long term ELLs for life after graduation?</a:t>
            </a:r>
            <a:endParaRPr lang="en-US" dirty="0"/>
          </a:p>
        </p:txBody>
      </p:sp>
      <p:sp>
        <p:nvSpPr>
          <p:cNvPr id="5" name="Footer Placeholder 4"/>
          <p:cNvSpPr>
            <a:spLocks noGrp="1"/>
          </p:cNvSpPr>
          <p:nvPr>
            <p:ph type="ftr" sz="quarter" idx="11"/>
          </p:nvPr>
        </p:nvSpPr>
        <p:spPr/>
        <p:txBody>
          <a:bodyPr/>
          <a:lstStyle/>
          <a:p>
            <a:r>
              <a:rPr lang="en-US" smtClean="0"/>
              <a:t>Alfredo</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9600"/>
            <a:ext cx="8229600" cy="6001643"/>
          </a:xfrm>
          <a:prstGeom prst="rect">
            <a:avLst/>
          </a:prstGeom>
          <a:noFill/>
        </p:spPr>
        <p:txBody>
          <a:bodyPr wrap="square" rtlCol="0">
            <a:spAutoFit/>
          </a:bodyPr>
          <a:lstStyle/>
          <a:p>
            <a:pPr algn="ctr"/>
            <a:r>
              <a:rPr lang="en-US" sz="2800" b="1" dirty="0" smtClean="0">
                <a:latin typeface="Arial" pitchFamily="34" charset="0"/>
                <a:cs typeface="Arial" pitchFamily="34" charset="0"/>
              </a:rPr>
              <a:t>Promoting Academic Achievement Among English Learners</a:t>
            </a:r>
          </a:p>
          <a:p>
            <a:pPr algn="ctr"/>
            <a:endParaRPr lang="en-US" sz="2800" b="1" dirty="0" smtClean="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There has been a time when “one size fits all” policy was applied to the long-term English language learners, but there are distinct language issues as well as shared characteristics.</a:t>
            </a:r>
          </a:p>
          <a:p>
            <a:pPr marL="457200" indent="-457200">
              <a:buFont typeface="Arial" pitchFamily="34" charset="0"/>
              <a:buChar char="•"/>
            </a:pPr>
            <a:endParaRPr lang="en-US" sz="2000" dirty="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One of the lessons learned from this reading is that if these characteristics are not recognized, the students may not nurture or cultivate the kind of learning/studying behavior and attitude necessary to overcome the “intermediate” level where they could easily be stuck.</a:t>
            </a:r>
          </a:p>
          <a:p>
            <a:pPr marL="457200" indent="-457200">
              <a:buFont typeface="Arial" pitchFamily="34" charset="0"/>
              <a:buChar char="•"/>
            </a:pPr>
            <a:endParaRPr lang="en-US" sz="2000" dirty="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One suggestion in the reading is to not only focus on literacy development but also to focus on development of speaking, listening, reading and writing skills. Perhaps this is another way of saying teaching English </a:t>
            </a:r>
            <a:r>
              <a:rPr lang="en-US" sz="2000" smtClean="0">
                <a:latin typeface="Arial" pitchFamily="34" charset="0"/>
                <a:cs typeface="Arial" pitchFamily="34" charset="0"/>
              </a:rPr>
              <a:t>language contextually. </a:t>
            </a:r>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Emily</a:t>
            </a:r>
            <a:endParaRPr lang="en-US"/>
          </a:p>
        </p:txBody>
      </p:sp>
    </p:spTree>
    <p:extLst>
      <p:ext uri="{BB962C8B-B14F-4D97-AF65-F5344CB8AC3E}">
        <p14:creationId xmlns:p14="http://schemas.microsoft.com/office/powerpoint/2010/main" xmlns="" val="2926214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Seven Things Every District Leader Should do to Support LTELs</a:t>
            </a:r>
            <a:endParaRPr lang="en-US" dirty="0"/>
          </a:p>
        </p:txBody>
      </p:sp>
      <p:sp>
        <p:nvSpPr>
          <p:cNvPr id="4" name="Content Placeholder 3"/>
          <p:cNvSpPr>
            <a:spLocks noGrp="1"/>
          </p:cNvSpPr>
          <p:nvPr>
            <p:ph idx="1"/>
          </p:nvPr>
        </p:nvSpPr>
        <p:spPr/>
        <p:txBody>
          <a:bodyPr>
            <a:normAutofit/>
          </a:bodyPr>
          <a:lstStyle/>
          <a:p>
            <a:pPr marL="514350" indent="-514350">
              <a:buFont typeface="+mj-lt"/>
              <a:buAutoNum type="arabicPeriod"/>
            </a:pPr>
            <a:r>
              <a:rPr lang="en-US" dirty="0" smtClean="0"/>
              <a:t>_______________________</a:t>
            </a:r>
          </a:p>
          <a:p>
            <a:pPr marL="514350" indent="-514350">
              <a:buFont typeface="+mj-lt"/>
              <a:buAutoNum type="arabicPeriod"/>
            </a:pPr>
            <a:r>
              <a:rPr lang="en-US" dirty="0" smtClean="0"/>
              <a:t>_______________________</a:t>
            </a:r>
          </a:p>
          <a:p>
            <a:pPr marL="514350" indent="-514350">
              <a:buFont typeface="+mj-lt"/>
              <a:buAutoNum type="arabicPeriod"/>
            </a:pPr>
            <a:r>
              <a:rPr lang="en-US" dirty="0" smtClean="0"/>
              <a:t>_______________________</a:t>
            </a:r>
          </a:p>
          <a:p>
            <a:pPr marL="514350" indent="-514350">
              <a:buFont typeface="+mj-lt"/>
              <a:buAutoNum type="arabicPeriod"/>
            </a:pPr>
            <a:r>
              <a:rPr lang="en-US" dirty="0" smtClean="0"/>
              <a:t>_______________________</a:t>
            </a:r>
          </a:p>
          <a:p>
            <a:pPr marL="514350" indent="-514350">
              <a:buFont typeface="+mj-lt"/>
              <a:buAutoNum type="arabicPeriod"/>
            </a:pPr>
            <a:r>
              <a:rPr lang="en-US" dirty="0" smtClean="0"/>
              <a:t>_______________________</a:t>
            </a:r>
          </a:p>
          <a:p>
            <a:pPr marL="514350" indent="-514350">
              <a:buFont typeface="+mj-lt"/>
              <a:buAutoNum type="arabicPeriod"/>
            </a:pPr>
            <a:r>
              <a:rPr lang="en-US" dirty="0" smtClean="0"/>
              <a:t>_______________________</a:t>
            </a:r>
          </a:p>
          <a:p>
            <a:pPr marL="514350" indent="-514350">
              <a:buFont typeface="+mj-lt"/>
              <a:buAutoNum type="arabicPeriod"/>
            </a:pPr>
            <a:r>
              <a:rPr lang="en-US" dirty="0" smtClean="0"/>
              <a:t>_______________________</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963</Words>
  <Application>Microsoft Office PowerPoint</Application>
  <PresentationFormat>On-screen Show (4:3)</PresentationFormat>
  <Paragraphs>66</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Saunders &amp; Marcaletti</vt:lpstr>
      <vt:lpstr>Thompson</vt:lpstr>
      <vt:lpstr>Thompson</vt:lpstr>
      <vt:lpstr>Thompson</vt:lpstr>
      <vt:lpstr>Issues in the Development of AMAOs</vt:lpstr>
      <vt:lpstr> What are Districts facing…  inadequate data and student information systems  shortage of teachers prepared with the knowledge and skills to effectively teach Long Term English Learners  lack of appropriate curriculum and materials targeted for this population  contradictory mandates and counsel  general misunderstandings and lack of knowledge of the research about effective practices for Long Term English Learners  inadequate assessments and systems to know how English Learners are doing  or to identify English Learners who are not adequately progressing  widespread lack of understanding related to ELD and misunderstandings about what constitutes “English proficiency”  These are fundamentally, policy issues, but they are also leadership issues, which one has the greater role for change? There is a rising urge for a common set of tools  COMMON CORE  Olsen (2010)</vt:lpstr>
      <vt:lpstr>Basic Principles for Supporting Long-Term ELs (Olsen 2010)</vt:lpstr>
      <vt:lpstr>Week 6: Long Term English Language Learners</vt:lpstr>
      <vt:lpstr>Flexible Pathways to Graduation for Long Term ELL: Strategies to Consider</vt:lpstr>
      <vt:lpstr>Slide 10</vt:lpstr>
      <vt:lpstr>Seven Things Every District Leader Should do to Support LTELs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Saunders &amp; Marcaletti</dc:title>
  <dc:creator>hakuta</dc:creator>
  <cp:lastModifiedBy>hakuta</cp:lastModifiedBy>
  <cp:revision>2</cp:revision>
  <dcterms:created xsi:type="dcterms:W3CDTF">2012-05-16T15:35:32Z</dcterms:created>
  <dcterms:modified xsi:type="dcterms:W3CDTF">2012-05-16T15:49:56Z</dcterms:modified>
</cp:coreProperties>
</file>